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3279" autoAdjust="0"/>
  </p:normalViewPr>
  <p:slideViewPr>
    <p:cSldViewPr>
      <p:cViewPr varScale="1">
        <p:scale>
          <a:sx n="66" d="100"/>
          <a:sy n="66"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BEB2A-B468-4E43-9757-F21CF97F96D7}" type="datetimeFigureOut">
              <a:rPr lang="zh-CN" altLang="en-US" smtClean="0"/>
              <a:pPr/>
              <a:t>2013/10/10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C8358-4961-4361-8B2D-BF4ED7975B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Animator</a:t>
            </a:r>
            <a:r>
              <a:rPr lang="zh-CN" altLang="en-US" i="0" dirty="0" smtClean="0"/>
              <a:t>描述的是属性动画，</a:t>
            </a:r>
            <a:r>
              <a:rPr lang="en-US" altLang="zh-CN" i="0" dirty="0" err="1" smtClean="0"/>
              <a:t>anim</a:t>
            </a:r>
            <a:r>
              <a:rPr lang="zh-CN" altLang="en-US" i="0" dirty="0" smtClean="0"/>
              <a:t>描述的是属性动画</a:t>
            </a:r>
            <a:endParaRPr lang="en-US" altLang="zh-CN" i="1" dirty="0" smtClean="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sz="1200" b="0" i="0" kern="1200" dirty="0" smtClean="0">
                <a:solidFill>
                  <a:schemeClr val="tx1"/>
                </a:solidFill>
                <a:latin typeface="+mn-lt"/>
                <a:ea typeface="+mn-ea"/>
                <a:cs typeface="+mn-cs"/>
              </a:rPr>
              <a:t>对于</a:t>
            </a:r>
            <a:r>
              <a:rPr lang="en-US" altLang="zh-CN" sz="1200" b="0" i="0" kern="1200" dirty="0" smtClean="0">
                <a:solidFill>
                  <a:schemeClr val="tx1"/>
                </a:solidFill>
                <a:latin typeface="+mn-lt"/>
                <a:ea typeface="+mn-ea"/>
                <a:cs typeface="+mn-cs"/>
              </a:rPr>
              <a:t>main.xml</a:t>
            </a:r>
            <a:r>
              <a:rPr lang="zh-CN" altLang="en-US" sz="1200" b="0" i="0" kern="1200" dirty="0" smtClean="0">
                <a:solidFill>
                  <a:schemeClr val="tx1"/>
                </a:solidFill>
                <a:latin typeface="+mn-lt"/>
                <a:ea typeface="+mn-ea"/>
                <a:cs typeface="+mn-cs"/>
              </a:rPr>
              <a:t>文件来说，在它的命名空间</a:t>
            </a:r>
            <a:r>
              <a:rPr lang="en-US" altLang="zh-CN" sz="1200" b="0" i="0" kern="1200" dirty="0" smtClean="0">
                <a:solidFill>
                  <a:schemeClr val="tx1"/>
                </a:solidFill>
                <a:latin typeface="+mn-lt"/>
                <a:ea typeface="+mn-ea"/>
                <a:cs typeface="+mn-cs"/>
              </a:rPr>
              <a:t>chunk</a:t>
            </a:r>
            <a:r>
              <a:rPr lang="zh-CN" altLang="en-US" sz="1200" b="0" i="0" kern="1200" dirty="0" smtClean="0">
                <a:solidFill>
                  <a:schemeClr val="tx1"/>
                </a:solidFill>
                <a:latin typeface="+mn-lt"/>
                <a:ea typeface="+mn-ea"/>
                <a:cs typeface="+mn-cs"/>
              </a:rPr>
              <a:t>中，内嵌在第一个</a:t>
            </a:r>
            <a:r>
              <a:rPr lang="en-US" altLang="zh-CN" sz="1200" b="0" i="0" kern="1200" dirty="0" err="1" smtClean="0">
                <a:solidFill>
                  <a:schemeClr val="tx1"/>
                </a:solidFill>
                <a:latin typeface="+mn-lt"/>
                <a:ea typeface="+mn-ea"/>
                <a:cs typeface="+mn-cs"/>
              </a:rPr>
              <a:t>ResXMLTree_node</a:t>
            </a:r>
            <a:r>
              <a:rPr lang="zh-CN" altLang="en-US" sz="1200" b="0" i="0" kern="1200" dirty="0" smtClean="0">
                <a:solidFill>
                  <a:schemeClr val="tx1"/>
                </a:solidFill>
                <a:latin typeface="+mn-lt"/>
                <a:ea typeface="+mn-ea"/>
                <a:cs typeface="+mn-cs"/>
              </a:rPr>
              <a:t>里面的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RES_XML_START_NAMESPACE_TYPE</a:t>
            </a:r>
            <a:r>
              <a:rPr lang="zh-CN" altLang="en-US" sz="1200" b="0" i="0" kern="1200" dirty="0" smtClean="0">
                <a:solidFill>
                  <a:schemeClr val="tx1"/>
                </a:solidFill>
                <a:latin typeface="+mn-lt"/>
                <a:ea typeface="+mn-ea"/>
                <a:cs typeface="+mn-cs"/>
              </a:rPr>
              <a:t>，表示命名空间开始标签的头部。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ResXMLTree_node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ResXMLTree_node</a:t>
            </a:r>
            <a:r>
              <a:rPr lang="en-US" altLang="zh-CN" sz="1200" b="0" i="0" kern="1200" dirty="0" smtClean="0">
                <a:solidFill>
                  <a:schemeClr val="tx1"/>
                </a:solidFill>
                <a:latin typeface="+mn-lt"/>
                <a:ea typeface="+mn-ea"/>
                <a:cs typeface="+mn-cs"/>
              </a:rPr>
              <a:t>) + </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ResXMLTree_namespaceExt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第一个</a:t>
            </a:r>
            <a:r>
              <a:rPr lang="en-US" altLang="zh-CN" sz="1200" b="0" i="0" kern="1200" dirty="0" err="1" smtClean="0">
                <a:solidFill>
                  <a:schemeClr val="tx1"/>
                </a:solidFill>
                <a:latin typeface="+mn-lt"/>
                <a:ea typeface="+mn-ea"/>
                <a:cs typeface="+mn-cs"/>
              </a:rPr>
              <a:t>ResXMLTree_node</a:t>
            </a:r>
            <a:r>
              <a:rPr lang="zh-CN" altLang="en-US" sz="1200" b="0" i="0" kern="1200" dirty="0" smtClean="0">
                <a:solidFill>
                  <a:schemeClr val="tx1"/>
                </a:solidFill>
                <a:latin typeface="+mn-lt"/>
                <a:ea typeface="+mn-ea"/>
                <a:cs typeface="+mn-cs"/>
              </a:rPr>
              <a:t>的其余成员变量的取值如下所示：</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lineNumber</a:t>
            </a:r>
            <a:r>
              <a:rPr lang="zh-CN" altLang="en-US" sz="1200" b="0" i="0" kern="1200" dirty="0" smtClean="0">
                <a:solidFill>
                  <a:schemeClr val="tx1"/>
                </a:solidFill>
                <a:latin typeface="+mn-lt"/>
                <a:ea typeface="+mn-ea"/>
                <a:cs typeface="+mn-cs"/>
              </a:rPr>
              <a:t>：等于命名空间开始标签在原来文本格式的</a:t>
            </a:r>
            <a:r>
              <a:rPr lang="en-US" altLang="zh-CN" sz="1200" b="0" i="0" kern="1200" dirty="0" smtClean="0">
                <a:solidFill>
                  <a:schemeClr val="tx1"/>
                </a:solidFill>
                <a:latin typeface="+mn-lt"/>
                <a:ea typeface="+mn-ea"/>
                <a:cs typeface="+mn-cs"/>
              </a:rPr>
              <a:t>Xml</a:t>
            </a:r>
            <a:r>
              <a:rPr lang="zh-CN" altLang="en-US" sz="1200" b="0" i="0" kern="1200" dirty="0" smtClean="0">
                <a:solidFill>
                  <a:schemeClr val="tx1"/>
                </a:solidFill>
                <a:latin typeface="+mn-lt"/>
                <a:ea typeface="+mn-ea"/>
                <a:cs typeface="+mn-cs"/>
              </a:rPr>
              <a:t>文件出现的行号。</a:t>
            </a:r>
          </a:p>
          <a:p>
            <a:r>
              <a:rPr lang="en-US" altLang="zh-CN" sz="1200" b="1" i="0" kern="1200" dirty="0" smtClean="0">
                <a:solidFill>
                  <a:schemeClr val="tx1"/>
                </a:solidFill>
                <a:latin typeface="+mn-lt"/>
                <a:ea typeface="+mn-ea"/>
                <a:cs typeface="+mn-cs"/>
              </a:rPr>
              <a:t>--comment</a:t>
            </a:r>
            <a:r>
              <a:rPr lang="zh-CN" altLang="en-US" sz="1200" b="0" i="0" kern="1200" dirty="0" smtClean="0">
                <a:solidFill>
                  <a:schemeClr val="tx1"/>
                </a:solidFill>
                <a:latin typeface="+mn-lt"/>
                <a:ea typeface="+mn-ea"/>
                <a:cs typeface="+mn-cs"/>
              </a:rPr>
              <a:t>：等于命名空间的注释在字符池资源池的索引。</a:t>
            </a:r>
          </a:p>
          <a:p>
            <a:r>
              <a:rPr lang="zh-CN" altLang="en-US" sz="1200" b="0" i="0" kern="1200" dirty="0" smtClean="0">
                <a:solidFill>
                  <a:schemeClr val="tx1"/>
                </a:solidFill>
                <a:latin typeface="+mn-lt"/>
                <a:ea typeface="+mn-ea"/>
                <a:cs typeface="+mn-cs"/>
              </a:rPr>
              <a:t>内嵌在第二个</a:t>
            </a:r>
            <a:r>
              <a:rPr lang="en-US" altLang="zh-CN" sz="1200" b="0" i="0" kern="1200" dirty="0" err="1" smtClean="0">
                <a:solidFill>
                  <a:schemeClr val="tx1"/>
                </a:solidFill>
                <a:latin typeface="+mn-lt"/>
                <a:ea typeface="+mn-ea"/>
                <a:cs typeface="+mn-cs"/>
              </a:rPr>
              <a:t>ResXMLTree_node</a:t>
            </a:r>
            <a:r>
              <a:rPr lang="zh-CN" altLang="en-US" sz="1200" b="0" i="0" kern="1200" dirty="0" smtClean="0">
                <a:solidFill>
                  <a:schemeClr val="tx1"/>
                </a:solidFill>
                <a:latin typeface="+mn-lt"/>
                <a:ea typeface="+mn-ea"/>
                <a:cs typeface="+mn-cs"/>
              </a:rPr>
              <a:t>里面的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RES_XML_END_NAMESPACE_TYPE</a:t>
            </a:r>
            <a:r>
              <a:rPr lang="zh-CN" altLang="en-US" sz="1200" b="0" i="0" kern="1200" dirty="0" smtClean="0">
                <a:solidFill>
                  <a:schemeClr val="tx1"/>
                </a:solidFill>
                <a:latin typeface="+mn-lt"/>
                <a:ea typeface="+mn-ea"/>
                <a:cs typeface="+mn-cs"/>
              </a:rPr>
              <a:t>，表示命名空间结束标签的头部。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ResXMLTree_node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ResXMLTree_node</a:t>
            </a:r>
            <a:r>
              <a:rPr lang="en-US" altLang="zh-CN" sz="1200" b="0" i="0" kern="1200" dirty="0" smtClean="0">
                <a:solidFill>
                  <a:schemeClr val="tx1"/>
                </a:solidFill>
                <a:latin typeface="+mn-lt"/>
                <a:ea typeface="+mn-ea"/>
                <a:cs typeface="+mn-cs"/>
              </a:rPr>
              <a:t>) + </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ResXMLTree_namespaceExt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第二个</a:t>
            </a:r>
            <a:r>
              <a:rPr lang="en-US" altLang="zh-CN" sz="1200" b="0" i="0" kern="1200" dirty="0" err="1" smtClean="0">
                <a:solidFill>
                  <a:schemeClr val="tx1"/>
                </a:solidFill>
                <a:latin typeface="+mn-lt"/>
                <a:ea typeface="+mn-ea"/>
                <a:cs typeface="+mn-cs"/>
              </a:rPr>
              <a:t>ResXMLTree_node</a:t>
            </a:r>
            <a:r>
              <a:rPr lang="zh-CN" altLang="en-US" sz="1200" b="0" i="0" kern="1200" dirty="0" smtClean="0">
                <a:solidFill>
                  <a:schemeClr val="tx1"/>
                </a:solidFill>
                <a:latin typeface="+mn-lt"/>
                <a:ea typeface="+mn-ea"/>
                <a:cs typeface="+mn-cs"/>
              </a:rPr>
              <a:t>的其余成员变量的取值如下所示：</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lineNumber</a:t>
            </a:r>
            <a:r>
              <a:rPr lang="zh-CN" altLang="en-US" sz="1200" b="0" i="0" kern="1200" dirty="0" smtClean="0">
                <a:solidFill>
                  <a:schemeClr val="tx1"/>
                </a:solidFill>
                <a:latin typeface="+mn-lt"/>
                <a:ea typeface="+mn-ea"/>
                <a:cs typeface="+mn-cs"/>
              </a:rPr>
              <a:t>：等于命名空间结束标签在原来文本格式的</a:t>
            </a:r>
            <a:r>
              <a:rPr lang="en-US" altLang="zh-CN" sz="1200" b="0" i="0" kern="1200" dirty="0" smtClean="0">
                <a:solidFill>
                  <a:schemeClr val="tx1"/>
                </a:solidFill>
                <a:latin typeface="+mn-lt"/>
                <a:ea typeface="+mn-ea"/>
                <a:cs typeface="+mn-cs"/>
              </a:rPr>
              <a:t>Xml</a:t>
            </a:r>
            <a:r>
              <a:rPr lang="zh-CN" altLang="en-US" sz="1200" b="0" i="0" kern="1200" dirty="0" smtClean="0">
                <a:solidFill>
                  <a:schemeClr val="tx1"/>
                </a:solidFill>
                <a:latin typeface="+mn-lt"/>
                <a:ea typeface="+mn-ea"/>
                <a:cs typeface="+mn-cs"/>
              </a:rPr>
              <a:t>文件出现的行号。</a:t>
            </a:r>
          </a:p>
          <a:p>
            <a:r>
              <a:rPr lang="en-US" altLang="zh-CN" sz="1200" b="1" i="0" kern="1200" dirty="0" smtClean="0">
                <a:solidFill>
                  <a:schemeClr val="tx1"/>
                </a:solidFill>
                <a:latin typeface="+mn-lt"/>
                <a:ea typeface="+mn-ea"/>
                <a:cs typeface="+mn-cs"/>
              </a:rPr>
              <a:t>--comment</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0xffffffff</a:t>
            </a:r>
            <a:r>
              <a:rPr lang="zh-CN" altLang="en-US" sz="1200" b="0" i="0" kern="1200" dirty="0" smtClean="0">
                <a:solidFill>
                  <a:schemeClr val="tx1"/>
                </a:solidFill>
                <a:latin typeface="+mn-lt"/>
                <a:ea typeface="+mn-ea"/>
                <a:cs typeface="+mn-cs"/>
              </a:rPr>
              <a:t>，即</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两个</a:t>
            </a:r>
            <a:r>
              <a:rPr lang="en-US" altLang="zh-CN" sz="1200" b="0" i="0" kern="1200" dirty="0" err="1" smtClean="0">
                <a:solidFill>
                  <a:schemeClr val="tx1"/>
                </a:solidFill>
                <a:latin typeface="+mn-lt"/>
                <a:ea typeface="+mn-ea"/>
                <a:cs typeface="+mn-cs"/>
              </a:rPr>
              <a:t>ResXMLTree_namespaceExt</a:t>
            </a:r>
            <a:r>
              <a:rPr lang="zh-CN" altLang="en-US" sz="1200" b="0" i="0" kern="1200" dirty="0" smtClean="0">
                <a:solidFill>
                  <a:schemeClr val="tx1"/>
                </a:solidFill>
                <a:latin typeface="+mn-lt"/>
                <a:ea typeface="+mn-ea"/>
                <a:cs typeface="+mn-cs"/>
              </a:rPr>
              <a:t>的内容都是一样的，它们的成员变量的取值如下所示：</a:t>
            </a:r>
          </a:p>
          <a:p>
            <a:r>
              <a:rPr lang="en-US" altLang="zh-CN" sz="1200" b="1" i="0" kern="1200" dirty="0" smtClean="0">
                <a:solidFill>
                  <a:schemeClr val="tx1"/>
                </a:solidFill>
                <a:latin typeface="+mn-lt"/>
                <a:ea typeface="+mn-ea"/>
                <a:cs typeface="+mn-cs"/>
              </a:rPr>
              <a:t>--prefix</a:t>
            </a:r>
            <a:r>
              <a:rPr lang="zh-CN" altLang="en-US" sz="1200" b="0" i="0" kern="1200" dirty="0" smtClean="0">
                <a:solidFill>
                  <a:schemeClr val="tx1"/>
                </a:solidFill>
                <a:latin typeface="+mn-lt"/>
                <a:ea typeface="+mn-ea"/>
                <a:cs typeface="+mn-cs"/>
              </a:rPr>
              <a:t>：等于字符串“</a:t>
            </a:r>
            <a:r>
              <a:rPr lang="en-US" altLang="zh-CN" sz="1200" b="0" i="0" kern="1200" dirty="0" smtClean="0">
                <a:solidFill>
                  <a:schemeClr val="tx1"/>
                </a:solidFill>
                <a:latin typeface="+mn-lt"/>
                <a:ea typeface="+mn-ea"/>
                <a:cs typeface="+mn-cs"/>
              </a:rPr>
              <a:t>android”</a:t>
            </a:r>
            <a:r>
              <a:rPr lang="zh-CN" altLang="en-US" sz="1200" b="0" i="0" kern="1200" dirty="0" smtClean="0">
                <a:solidFill>
                  <a:schemeClr val="tx1"/>
                </a:solidFill>
                <a:latin typeface="+mn-lt"/>
                <a:ea typeface="+mn-ea"/>
                <a:cs typeface="+mn-cs"/>
              </a:rPr>
              <a:t>在字符串资源池中的索引。</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uri</a:t>
            </a:r>
            <a:r>
              <a:rPr lang="zh-CN" altLang="en-US" sz="1200" b="0" i="0" kern="1200" dirty="0" smtClean="0">
                <a:solidFill>
                  <a:schemeClr val="tx1"/>
                </a:solidFill>
                <a:latin typeface="+mn-lt"/>
                <a:ea typeface="+mn-ea"/>
                <a:cs typeface="+mn-cs"/>
              </a:rPr>
              <a:t>：等于字符串“</a:t>
            </a:r>
            <a:r>
              <a:rPr lang="en-US" altLang="zh-CN" sz="1200" b="0" i="0" kern="1200" dirty="0" smtClean="0">
                <a:solidFill>
                  <a:schemeClr val="tx1"/>
                </a:solidFill>
                <a:latin typeface="+mn-lt"/>
                <a:ea typeface="+mn-ea"/>
                <a:cs typeface="+mn-cs"/>
              </a:rPr>
              <a:t>http://schemas.android.com/apk/res/android”</a:t>
            </a:r>
            <a:r>
              <a:rPr lang="zh-CN" altLang="en-US" sz="1200" b="0" i="0" kern="1200" dirty="0" smtClean="0">
                <a:solidFill>
                  <a:schemeClr val="tx1"/>
                </a:solidFill>
                <a:latin typeface="+mn-lt"/>
                <a:ea typeface="+mn-ea"/>
                <a:cs typeface="+mn-cs"/>
              </a:rPr>
              <a:t>在字符串资源池中的索引。</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第一个</a:t>
            </a:r>
            <a:r>
              <a:rPr lang="en-US" altLang="zh-CN" dirty="0" err="1" smtClean="0"/>
              <a:t>R</a:t>
            </a:r>
            <a:r>
              <a:rPr lang="en-US" altLang="zh-CN" sz="1200" dirty="0" err="1" smtClean="0"/>
              <a:t>esXMLTree_node</a:t>
            </a:r>
            <a:r>
              <a:rPr lang="zh-CN" altLang="en-US" sz="1200" dirty="0" smtClean="0"/>
              <a:t>表示一个</a:t>
            </a:r>
            <a:r>
              <a:rPr lang="en-US" altLang="zh-CN" sz="1200" dirty="0" smtClean="0"/>
              <a:t>Node</a:t>
            </a:r>
            <a:r>
              <a:rPr lang="zh-CN" altLang="en-US" sz="1200" dirty="0" smtClean="0"/>
              <a:t>的开始，最后面的</a:t>
            </a:r>
            <a:r>
              <a:rPr lang="en-US" altLang="zh-CN" dirty="0" err="1" smtClean="0"/>
              <a:t>R</a:t>
            </a:r>
            <a:r>
              <a:rPr lang="en-US" altLang="zh-CN" sz="1200" dirty="0" err="1" smtClean="0"/>
              <a:t>esXMLTree_node</a:t>
            </a:r>
            <a:r>
              <a:rPr lang="zh-CN" altLang="en-US" sz="1200" dirty="0" smtClean="0"/>
              <a:t>及其后面的</a:t>
            </a:r>
            <a:r>
              <a:rPr lang="en-US" altLang="zh-CN" sz="1200" dirty="0" err="1" smtClean="0"/>
              <a:t>ResXMLTree_endElementExt</a:t>
            </a:r>
            <a:r>
              <a:rPr lang="zh-CN" altLang="en-US" sz="1200" dirty="0" smtClean="0"/>
              <a:t>表示一个</a:t>
            </a:r>
            <a:r>
              <a:rPr lang="en-US" altLang="zh-CN" sz="1200" dirty="0" smtClean="0"/>
              <a:t>Node</a:t>
            </a:r>
            <a:r>
              <a:rPr lang="zh-CN" altLang="en-US" sz="1200" dirty="0" smtClean="0"/>
              <a:t>的结束</a:t>
            </a:r>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33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ResXMLTree_attrExt</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--ns</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LinearLayout</a:t>
            </a:r>
            <a:r>
              <a:rPr lang="zh-CN" altLang="en-US" sz="1200" b="0" i="0" kern="1200" dirty="0" smtClean="0">
                <a:solidFill>
                  <a:schemeClr val="tx1"/>
                </a:solidFill>
                <a:latin typeface="+mn-lt"/>
                <a:ea typeface="+mn-ea"/>
                <a:cs typeface="+mn-cs"/>
              </a:rPr>
              <a:t>元素的命令空间在字符池资源池的索引，没有指定则等于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：等于字符串“</a:t>
            </a:r>
            <a:r>
              <a:rPr lang="en-US" altLang="zh-CN" sz="1200" b="0" i="0" kern="1200" dirty="0" err="1" smtClean="0">
                <a:solidFill>
                  <a:schemeClr val="tx1"/>
                </a:solidFill>
                <a:latin typeface="+mn-lt"/>
                <a:ea typeface="+mn-ea"/>
                <a:cs typeface="+mn-cs"/>
              </a:rPr>
              <a:t>LinearLayout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在字符池资源池的索引。</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attributeStart</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ResXMLTree_attrExt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a:t>
            </a:r>
            <a:r>
              <a:rPr lang="en-US" altLang="zh-CN" sz="1200" b="0" i="0" kern="1200" dirty="0" err="1" smtClean="0">
                <a:solidFill>
                  <a:schemeClr val="tx1"/>
                </a:solidFill>
                <a:latin typeface="+mn-lt"/>
                <a:ea typeface="+mn-ea"/>
                <a:cs typeface="+mn-cs"/>
              </a:rPr>
              <a:t>LinearLayout</a:t>
            </a:r>
            <a:r>
              <a:rPr lang="zh-CN" altLang="en-US" sz="1200" b="0" i="0" kern="1200" dirty="0" smtClean="0">
                <a:solidFill>
                  <a:schemeClr val="tx1"/>
                </a:solidFill>
                <a:latin typeface="+mn-lt"/>
                <a:ea typeface="+mn-ea"/>
                <a:cs typeface="+mn-cs"/>
              </a:rPr>
              <a:t>的属性</a:t>
            </a:r>
            <a:r>
              <a:rPr lang="en-US" altLang="zh-CN" sz="1200" b="0" i="0" kern="1200" dirty="0" smtClean="0">
                <a:solidFill>
                  <a:schemeClr val="tx1"/>
                </a:solidFill>
                <a:latin typeface="+mn-lt"/>
                <a:ea typeface="+mn-ea"/>
                <a:cs typeface="+mn-cs"/>
              </a:rPr>
              <a:t>chunk</a:t>
            </a:r>
            <a:r>
              <a:rPr lang="zh-CN" altLang="en-US" sz="1200" b="0" i="0" kern="1200" dirty="0" smtClean="0">
                <a:solidFill>
                  <a:schemeClr val="tx1"/>
                </a:solidFill>
                <a:latin typeface="+mn-lt"/>
                <a:ea typeface="+mn-ea"/>
                <a:cs typeface="+mn-cs"/>
              </a:rPr>
              <a:t>相对</a:t>
            </a:r>
            <a:r>
              <a:rPr lang="en-US" altLang="zh-CN" sz="1200" b="0"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值为</a:t>
            </a:r>
            <a:r>
              <a:rPr lang="en-US" altLang="zh-CN" sz="1200" b="0" i="0" kern="1200" dirty="0" smtClean="0">
                <a:solidFill>
                  <a:schemeClr val="tx1"/>
                </a:solidFill>
                <a:latin typeface="+mn-lt"/>
                <a:ea typeface="+mn-ea"/>
                <a:cs typeface="+mn-cs"/>
              </a:rPr>
              <a:t>RES_XML_START_ELEMENT_TYPE</a:t>
            </a:r>
            <a:r>
              <a:rPr lang="zh-CN" altLang="en-US" sz="1200" b="0" i="0" kern="1200" dirty="0" smtClean="0">
                <a:solidFill>
                  <a:schemeClr val="tx1"/>
                </a:solidFill>
                <a:latin typeface="+mn-lt"/>
                <a:ea typeface="+mn-ea"/>
                <a:cs typeface="+mn-cs"/>
              </a:rPr>
              <a:t>的</a:t>
            </a:r>
            <a:r>
              <a:rPr lang="en-US" altLang="zh-CN" sz="1200" b="0" i="0" kern="1200" dirty="0" err="1" smtClean="0">
                <a:solidFill>
                  <a:schemeClr val="tx1"/>
                </a:solidFill>
                <a:latin typeface="+mn-lt"/>
                <a:ea typeface="+mn-ea"/>
                <a:cs typeface="+mn-cs"/>
              </a:rPr>
              <a:t>ResXMLTree_node</a:t>
            </a:r>
            <a:r>
              <a:rPr lang="zh-CN" altLang="en-US" sz="1200" b="0" i="0" kern="1200" dirty="0" smtClean="0">
                <a:solidFill>
                  <a:schemeClr val="tx1"/>
                </a:solidFill>
                <a:latin typeface="+mn-lt"/>
                <a:ea typeface="+mn-ea"/>
                <a:cs typeface="+mn-cs"/>
              </a:rPr>
              <a:t>头部的位置。</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attributeSize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ResXMLTree_attribute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，表示每一个属性占据的</a:t>
            </a:r>
            <a:r>
              <a:rPr lang="en-US" altLang="zh-CN" sz="1200" b="0" i="0" kern="1200" dirty="0" smtClean="0">
                <a:solidFill>
                  <a:schemeClr val="tx1"/>
                </a:solidFill>
                <a:latin typeface="+mn-lt"/>
                <a:ea typeface="+mn-ea"/>
                <a:cs typeface="+mn-cs"/>
              </a:rPr>
              <a:t>chunk</a:t>
            </a:r>
            <a:r>
              <a:rPr lang="zh-CN" altLang="en-US" sz="1200" b="0" i="0" kern="1200" dirty="0" smtClean="0">
                <a:solidFill>
                  <a:schemeClr val="tx1"/>
                </a:solidFill>
                <a:latin typeface="+mn-lt"/>
                <a:ea typeface="+mn-ea"/>
                <a:cs typeface="+mn-cs"/>
              </a:rPr>
              <a:t>大小。</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attributeCount</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，表示有</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个属性</a:t>
            </a:r>
            <a:r>
              <a:rPr lang="en-US" altLang="zh-CN" sz="1200" b="0" i="0" kern="1200" dirty="0" smtClean="0">
                <a:solidFill>
                  <a:schemeClr val="tx1"/>
                </a:solidFill>
                <a:latin typeface="+mn-lt"/>
                <a:ea typeface="+mn-ea"/>
                <a:cs typeface="+mn-cs"/>
              </a:rPr>
              <a:t>chunk</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idIndex</a:t>
            </a:r>
            <a:r>
              <a:rPr lang="zh-CN" altLang="en-US" sz="1200" b="0" i="0" kern="1200" dirty="0" smtClean="0">
                <a:solidFill>
                  <a:schemeClr val="tx1"/>
                </a:solidFill>
                <a:latin typeface="+mn-lt"/>
                <a:ea typeface="+mn-ea"/>
                <a:cs typeface="+mn-cs"/>
              </a:rPr>
              <a:t>：如果</a:t>
            </a:r>
            <a:r>
              <a:rPr lang="en-US" altLang="zh-CN" sz="1200" b="0" i="0" kern="1200" dirty="0" err="1" smtClean="0">
                <a:solidFill>
                  <a:schemeClr val="tx1"/>
                </a:solidFill>
                <a:latin typeface="+mn-lt"/>
                <a:ea typeface="+mn-ea"/>
                <a:cs typeface="+mn-cs"/>
              </a:rPr>
              <a:t>LinearLayout</a:t>
            </a:r>
            <a:r>
              <a:rPr lang="zh-CN" altLang="en-US" sz="1200" b="0" i="0" kern="1200" dirty="0" smtClean="0">
                <a:solidFill>
                  <a:schemeClr val="tx1"/>
                </a:solidFill>
                <a:latin typeface="+mn-lt"/>
                <a:ea typeface="+mn-ea"/>
                <a:cs typeface="+mn-cs"/>
              </a:rPr>
              <a:t>元素有一个名称为“</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的属性，那么就将它出现在属性列表中的位置再加上</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的值记录在</a:t>
            </a:r>
            <a:r>
              <a:rPr lang="en-US" altLang="zh-CN" sz="1200" b="0" i="0" kern="1200" dirty="0" err="1" smtClean="0">
                <a:solidFill>
                  <a:schemeClr val="tx1"/>
                </a:solidFill>
                <a:latin typeface="+mn-lt"/>
                <a:ea typeface="+mn-ea"/>
                <a:cs typeface="+mn-cs"/>
              </a:rPr>
              <a:t>idIndex</a:t>
            </a:r>
            <a:r>
              <a:rPr lang="zh-CN" altLang="en-US" sz="1200" b="0" i="0" kern="1200" dirty="0" smtClean="0">
                <a:solidFill>
                  <a:schemeClr val="tx1"/>
                </a:solidFill>
                <a:latin typeface="+mn-lt"/>
                <a:ea typeface="+mn-ea"/>
                <a:cs typeface="+mn-cs"/>
              </a:rPr>
              <a:t>中，否则的话，</a:t>
            </a:r>
            <a:r>
              <a:rPr lang="en-US" altLang="zh-CN" sz="1200" b="0" i="0" kern="1200" dirty="0" err="1" smtClean="0">
                <a:solidFill>
                  <a:schemeClr val="tx1"/>
                </a:solidFill>
                <a:latin typeface="+mn-lt"/>
                <a:ea typeface="+mn-ea"/>
                <a:cs typeface="+mn-cs"/>
              </a:rPr>
              <a:t>idIndex</a:t>
            </a:r>
            <a:r>
              <a:rPr lang="zh-CN" altLang="en-US" sz="1200" b="0" i="0" kern="1200" dirty="0" smtClean="0">
                <a:solidFill>
                  <a:schemeClr val="tx1"/>
                </a:solidFill>
                <a:latin typeface="+mn-lt"/>
                <a:ea typeface="+mn-ea"/>
                <a:cs typeface="+mn-cs"/>
              </a:rPr>
              <a:t>的值就等于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classIndex</a:t>
            </a:r>
            <a:r>
              <a:rPr lang="zh-CN" altLang="en-US" sz="1200" b="0" i="0" kern="1200" dirty="0" smtClean="0">
                <a:solidFill>
                  <a:schemeClr val="tx1"/>
                </a:solidFill>
                <a:latin typeface="+mn-lt"/>
                <a:ea typeface="+mn-ea"/>
                <a:cs typeface="+mn-cs"/>
              </a:rPr>
              <a:t>：如果</a:t>
            </a:r>
            <a:r>
              <a:rPr lang="en-US" altLang="zh-CN" sz="1200" b="0" i="0" kern="1200" dirty="0" err="1" smtClean="0">
                <a:solidFill>
                  <a:schemeClr val="tx1"/>
                </a:solidFill>
                <a:latin typeface="+mn-lt"/>
                <a:ea typeface="+mn-ea"/>
                <a:cs typeface="+mn-cs"/>
              </a:rPr>
              <a:t>LinearLayout</a:t>
            </a:r>
            <a:r>
              <a:rPr lang="zh-CN" altLang="en-US" sz="1200" b="0" i="0" kern="1200" dirty="0" smtClean="0">
                <a:solidFill>
                  <a:schemeClr val="tx1"/>
                </a:solidFill>
                <a:latin typeface="+mn-lt"/>
                <a:ea typeface="+mn-ea"/>
                <a:cs typeface="+mn-cs"/>
              </a:rPr>
              <a:t>元素有一个名称为“</a:t>
            </a:r>
            <a:r>
              <a:rPr lang="en-US" altLang="zh-CN" sz="1200" b="0" i="0" kern="1200" dirty="0" smtClean="0">
                <a:solidFill>
                  <a:schemeClr val="tx1"/>
                </a:solidFill>
                <a:latin typeface="+mn-lt"/>
                <a:ea typeface="+mn-ea"/>
                <a:cs typeface="+mn-cs"/>
              </a:rPr>
              <a:t>class”</a:t>
            </a:r>
            <a:r>
              <a:rPr lang="zh-CN" altLang="en-US" sz="1200" b="0" i="0" kern="1200" dirty="0" smtClean="0">
                <a:solidFill>
                  <a:schemeClr val="tx1"/>
                </a:solidFill>
                <a:latin typeface="+mn-lt"/>
                <a:ea typeface="+mn-ea"/>
                <a:cs typeface="+mn-cs"/>
              </a:rPr>
              <a:t>的属性，那么就将它出现在属性列表中的位置再加上</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的值记录在</a:t>
            </a:r>
            <a:r>
              <a:rPr lang="en-US" altLang="zh-CN" sz="1200" b="0" i="0" kern="1200" dirty="0" err="1" smtClean="0">
                <a:solidFill>
                  <a:schemeClr val="tx1"/>
                </a:solidFill>
                <a:latin typeface="+mn-lt"/>
                <a:ea typeface="+mn-ea"/>
                <a:cs typeface="+mn-cs"/>
              </a:rPr>
              <a:t>classIndex</a:t>
            </a:r>
            <a:r>
              <a:rPr lang="zh-CN" altLang="en-US" sz="1200" b="0" i="0" kern="1200" dirty="0" smtClean="0">
                <a:solidFill>
                  <a:schemeClr val="tx1"/>
                </a:solidFill>
                <a:latin typeface="+mn-lt"/>
                <a:ea typeface="+mn-ea"/>
                <a:cs typeface="+mn-cs"/>
              </a:rPr>
              <a:t>中，否则的话，</a:t>
            </a:r>
            <a:r>
              <a:rPr lang="en-US" altLang="zh-CN" sz="1200" b="0" i="0" kern="1200" dirty="0" err="1" smtClean="0">
                <a:solidFill>
                  <a:schemeClr val="tx1"/>
                </a:solidFill>
                <a:latin typeface="+mn-lt"/>
                <a:ea typeface="+mn-ea"/>
                <a:cs typeface="+mn-cs"/>
              </a:rPr>
              <a:t>classIndex</a:t>
            </a:r>
            <a:r>
              <a:rPr lang="zh-CN" altLang="en-US" sz="1200" b="0" i="0" kern="1200" dirty="0" smtClean="0">
                <a:solidFill>
                  <a:schemeClr val="tx1"/>
                </a:solidFill>
                <a:latin typeface="+mn-lt"/>
                <a:ea typeface="+mn-ea"/>
                <a:cs typeface="+mn-cs"/>
              </a:rPr>
              <a:t>的值就等于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styleIndex</a:t>
            </a:r>
            <a:r>
              <a:rPr lang="zh-CN" altLang="en-US" sz="1200" b="0" i="0" kern="1200" dirty="0" smtClean="0">
                <a:solidFill>
                  <a:schemeClr val="tx1"/>
                </a:solidFill>
                <a:latin typeface="+mn-lt"/>
                <a:ea typeface="+mn-ea"/>
                <a:cs typeface="+mn-cs"/>
              </a:rPr>
              <a:t>：如果</a:t>
            </a:r>
            <a:r>
              <a:rPr lang="en-US" altLang="zh-CN" sz="1200" b="0" i="0" kern="1200" dirty="0" err="1" smtClean="0">
                <a:solidFill>
                  <a:schemeClr val="tx1"/>
                </a:solidFill>
                <a:latin typeface="+mn-lt"/>
                <a:ea typeface="+mn-ea"/>
                <a:cs typeface="+mn-cs"/>
              </a:rPr>
              <a:t>LinearLayout</a:t>
            </a:r>
            <a:r>
              <a:rPr lang="zh-CN" altLang="en-US" sz="1200" b="0" i="0" kern="1200" dirty="0" smtClean="0">
                <a:solidFill>
                  <a:schemeClr val="tx1"/>
                </a:solidFill>
                <a:latin typeface="+mn-lt"/>
                <a:ea typeface="+mn-ea"/>
                <a:cs typeface="+mn-cs"/>
              </a:rPr>
              <a:t>元素有一个名称为“</a:t>
            </a:r>
            <a:r>
              <a:rPr lang="en-US" altLang="zh-CN" sz="1200" b="0" i="0" kern="1200" dirty="0" smtClean="0">
                <a:solidFill>
                  <a:schemeClr val="tx1"/>
                </a:solidFill>
                <a:latin typeface="+mn-lt"/>
                <a:ea typeface="+mn-ea"/>
                <a:cs typeface="+mn-cs"/>
              </a:rPr>
              <a:t>style”</a:t>
            </a:r>
            <a:r>
              <a:rPr lang="zh-CN" altLang="en-US" sz="1200" b="0" i="0" kern="1200" dirty="0" smtClean="0">
                <a:solidFill>
                  <a:schemeClr val="tx1"/>
                </a:solidFill>
                <a:latin typeface="+mn-lt"/>
                <a:ea typeface="+mn-ea"/>
                <a:cs typeface="+mn-cs"/>
              </a:rPr>
              <a:t>的属性，那么就将它出现在属性列表中的位置再加上</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的值记录在</a:t>
            </a:r>
            <a:r>
              <a:rPr lang="en-US" altLang="zh-CN" sz="1200" b="0" i="0" kern="1200" dirty="0" err="1" smtClean="0">
                <a:solidFill>
                  <a:schemeClr val="tx1"/>
                </a:solidFill>
                <a:latin typeface="+mn-lt"/>
                <a:ea typeface="+mn-ea"/>
                <a:cs typeface="+mn-cs"/>
              </a:rPr>
              <a:t>styleIndex</a:t>
            </a:r>
            <a:r>
              <a:rPr lang="zh-CN" altLang="en-US" sz="1200" b="0" i="0" kern="1200" dirty="0" smtClean="0">
                <a:solidFill>
                  <a:schemeClr val="tx1"/>
                </a:solidFill>
                <a:latin typeface="+mn-lt"/>
                <a:ea typeface="+mn-ea"/>
                <a:cs typeface="+mn-cs"/>
              </a:rPr>
              <a:t>中，否则的话，</a:t>
            </a:r>
            <a:r>
              <a:rPr lang="en-US" altLang="zh-CN" sz="1200" b="0" i="0" kern="1200" dirty="0" err="1" smtClean="0">
                <a:solidFill>
                  <a:schemeClr val="tx1"/>
                </a:solidFill>
                <a:latin typeface="+mn-lt"/>
                <a:ea typeface="+mn-ea"/>
                <a:cs typeface="+mn-cs"/>
              </a:rPr>
              <a:t>styleIndex</a:t>
            </a:r>
            <a:r>
              <a:rPr lang="zh-CN" altLang="en-US" sz="1200" b="0" i="0" kern="1200" dirty="0" smtClean="0">
                <a:solidFill>
                  <a:schemeClr val="tx1"/>
                </a:solidFill>
                <a:latin typeface="+mn-lt"/>
                <a:ea typeface="+mn-ea"/>
                <a:cs typeface="+mn-cs"/>
              </a:rPr>
              <a:t>的值就等于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34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LinearLayout</a:t>
            </a:r>
            <a:r>
              <a:rPr lang="zh-CN" altLang="en-US" sz="1200" b="0" i="0" kern="1200" dirty="0" smtClean="0">
                <a:solidFill>
                  <a:schemeClr val="tx1"/>
                </a:solidFill>
                <a:latin typeface="+mn-lt"/>
                <a:ea typeface="+mn-ea"/>
                <a:cs typeface="+mn-cs"/>
              </a:rPr>
              <a:t>元素有四个属性，每一个属性都对应一个</a:t>
            </a:r>
            <a:r>
              <a:rPr lang="en-US" altLang="zh-CN" sz="1200" b="0" i="0" kern="1200" dirty="0" err="1" smtClean="0">
                <a:solidFill>
                  <a:schemeClr val="tx1"/>
                </a:solidFill>
                <a:latin typeface="+mn-lt"/>
                <a:ea typeface="+mn-ea"/>
                <a:cs typeface="+mn-cs"/>
              </a:rPr>
              <a:t>ResXMLTree_attribute</a:t>
            </a:r>
            <a:r>
              <a:rPr lang="zh-CN" altLang="en-US" sz="1200" b="0" i="0" kern="1200" dirty="0" smtClean="0">
                <a:solidFill>
                  <a:schemeClr val="tx1"/>
                </a:solidFill>
                <a:latin typeface="+mn-lt"/>
                <a:ea typeface="+mn-ea"/>
                <a:cs typeface="+mn-cs"/>
              </a:rPr>
              <a:t>，接下来我们就以名称为“</a:t>
            </a:r>
            <a:r>
              <a:rPr lang="en-US" altLang="zh-CN" sz="1200" b="0" i="0" kern="1200" dirty="0" smtClean="0">
                <a:solidFill>
                  <a:schemeClr val="tx1"/>
                </a:solidFill>
                <a:latin typeface="+mn-lt"/>
                <a:ea typeface="+mn-ea"/>
                <a:cs typeface="+mn-cs"/>
              </a:rPr>
              <a:t>orientation”</a:t>
            </a:r>
            <a:r>
              <a:rPr lang="zh-CN" altLang="en-US" sz="1200" b="0" i="0" kern="1200" dirty="0" smtClean="0">
                <a:solidFill>
                  <a:schemeClr val="tx1"/>
                </a:solidFill>
                <a:latin typeface="+mn-lt"/>
                <a:ea typeface="+mn-ea"/>
                <a:cs typeface="+mn-cs"/>
              </a:rPr>
              <a:t>的属性为例，来说明它的各个成员变量的取值，如下所示：</a:t>
            </a:r>
          </a:p>
          <a:p>
            <a:r>
              <a:rPr lang="en-US" altLang="zh-CN" sz="1200" b="1" i="0" kern="1200" dirty="0" smtClean="0">
                <a:solidFill>
                  <a:schemeClr val="tx1"/>
                </a:solidFill>
                <a:latin typeface="+mn-lt"/>
                <a:ea typeface="+mn-ea"/>
                <a:cs typeface="+mn-cs"/>
              </a:rPr>
              <a:t>--ns</a:t>
            </a:r>
            <a:r>
              <a:rPr lang="zh-CN" altLang="en-US" sz="1200" b="0" i="0" kern="1200" dirty="0" smtClean="0">
                <a:solidFill>
                  <a:schemeClr val="tx1"/>
                </a:solidFill>
                <a:latin typeface="+mn-lt"/>
                <a:ea typeface="+mn-ea"/>
                <a:cs typeface="+mn-cs"/>
              </a:rPr>
              <a:t>：等于属性</a:t>
            </a:r>
            <a:r>
              <a:rPr lang="en-US" altLang="zh-CN" sz="1200" b="0" i="0" kern="1200" dirty="0" smtClean="0">
                <a:solidFill>
                  <a:schemeClr val="tx1"/>
                </a:solidFill>
                <a:latin typeface="+mn-lt"/>
                <a:ea typeface="+mn-ea"/>
                <a:cs typeface="+mn-cs"/>
              </a:rPr>
              <a:t>orientation</a:t>
            </a:r>
            <a:r>
              <a:rPr lang="zh-CN" altLang="en-US" sz="1200" b="0" i="0" kern="1200" dirty="0" smtClean="0">
                <a:solidFill>
                  <a:schemeClr val="tx1"/>
                </a:solidFill>
                <a:latin typeface="+mn-lt"/>
                <a:ea typeface="+mn-ea"/>
                <a:cs typeface="+mn-cs"/>
              </a:rPr>
              <a:t>的命令空间在字符池资源池的索引，没有指定则等于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：等于属性名称字符串“</a:t>
            </a:r>
            <a:r>
              <a:rPr lang="en-US" altLang="zh-CN" sz="1200" b="0" i="0" kern="1200" dirty="0" smtClean="0">
                <a:solidFill>
                  <a:schemeClr val="tx1"/>
                </a:solidFill>
                <a:latin typeface="+mn-lt"/>
                <a:ea typeface="+mn-ea"/>
                <a:cs typeface="+mn-cs"/>
              </a:rPr>
              <a:t>orientation”</a:t>
            </a:r>
            <a:r>
              <a:rPr lang="zh-CN" altLang="en-US" sz="1200" b="0" i="0" kern="1200" dirty="0" smtClean="0">
                <a:solidFill>
                  <a:schemeClr val="tx1"/>
                </a:solidFill>
                <a:latin typeface="+mn-lt"/>
                <a:ea typeface="+mn-ea"/>
                <a:cs typeface="+mn-cs"/>
              </a:rPr>
              <a:t>在字符池资源池的索引。</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rawValue</a:t>
            </a:r>
            <a:r>
              <a:rPr lang="zh-CN" altLang="en-US" sz="1200" b="0" i="0" kern="1200" dirty="0" smtClean="0">
                <a:solidFill>
                  <a:schemeClr val="tx1"/>
                </a:solidFill>
                <a:latin typeface="+mn-lt"/>
                <a:ea typeface="+mn-ea"/>
                <a:cs typeface="+mn-cs"/>
              </a:rPr>
              <a:t>：等于属性</a:t>
            </a:r>
            <a:r>
              <a:rPr lang="en-US" altLang="zh-CN" sz="1200" b="0" i="0" kern="1200" dirty="0" smtClean="0">
                <a:solidFill>
                  <a:schemeClr val="tx1"/>
                </a:solidFill>
                <a:latin typeface="+mn-lt"/>
                <a:ea typeface="+mn-ea"/>
                <a:cs typeface="+mn-cs"/>
              </a:rPr>
              <a:t>orientation</a:t>
            </a:r>
            <a:r>
              <a:rPr lang="zh-CN" altLang="en-US" sz="1200" b="0" i="0" kern="1200" dirty="0" smtClean="0">
                <a:solidFill>
                  <a:schemeClr val="tx1"/>
                </a:solidFill>
                <a:latin typeface="+mn-lt"/>
                <a:ea typeface="+mn-ea"/>
                <a:cs typeface="+mn-cs"/>
              </a:rPr>
              <a:t>的原始值“</a:t>
            </a:r>
            <a:r>
              <a:rPr lang="en-US" altLang="zh-CN" sz="1200" b="0" i="0" kern="1200" dirty="0" smtClean="0">
                <a:solidFill>
                  <a:schemeClr val="tx1"/>
                </a:solidFill>
                <a:latin typeface="+mn-lt"/>
                <a:ea typeface="+mn-ea"/>
                <a:cs typeface="+mn-cs"/>
              </a:rPr>
              <a:t>vertical”</a:t>
            </a:r>
            <a:r>
              <a:rPr lang="zh-CN" altLang="en-US" sz="1200" b="0" i="0" kern="1200" dirty="0" smtClean="0">
                <a:solidFill>
                  <a:schemeClr val="tx1"/>
                </a:solidFill>
                <a:latin typeface="+mn-lt"/>
                <a:ea typeface="+mn-ea"/>
                <a:cs typeface="+mn-cs"/>
              </a:rPr>
              <a:t>在字符池资源池的索引，这是可选的，如果不用保留，它的值就等于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35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0" kern="1200" dirty="0" smtClean="0">
                <a:solidFill>
                  <a:schemeClr val="tx1"/>
                </a:solidFill>
                <a:latin typeface="+mn-lt"/>
                <a:ea typeface="+mn-ea"/>
                <a:cs typeface="+mn-cs"/>
              </a:rPr>
              <a:t>--ns</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LinearLayout</a:t>
            </a:r>
            <a:r>
              <a:rPr lang="zh-CN" altLang="en-US" sz="1200" b="0" i="0" kern="1200" dirty="0" smtClean="0">
                <a:solidFill>
                  <a:schemeClr val="tx1"/>
                </a:solidFill>
                <a:latin typeface="+mn-lt"/>
                <a:ea typeface="+mn-ea"/>
                <a:cs typeface="+mn-cs"/>
              </a:rPr>
              <a:t>元素的命令空间在字符池资源池的索引，没有指定则等于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：等于字符串“</a:t>
            </a:r>
            <a:r>
              <a:rPr lang="en-US" altLang="zh-CN" sz="1200" b="0" i="0" kern="1200" dirty="0" err="1" smtClean="0">
                <a:solidFill>
                  <a:schemeClr val="tx1"/>
                </a:solidFill>
                <a:latin typeface="+mn-lt"/>
                <a:ea typeface="+mn-ea"/>
                <a:cs typeface="+mn-cs"/>
              </a:rPr>
              <a:t>LinearLayout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在字符池资源池的索引。</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37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内嵌在上面的</a:t>
            </a:r>
            <a:r>
              <a:rPr lang="en-US" altLang="zh-CN" sz="1200" b="0" i="0" kern="1200" dirty="0" err="1" smtClean="0">
                <a:solidFill>
                  <a:schemeClr val="tx1"/>
                </a:solidFill>
                <a:latin typeface="+mn-lt"/>
                <a:ea typeface="+mn-ea"/>
                <a:cs typeface="+mn-cs"/>
              </a:rPr>
              <a:t>ResXMLTree_node</a:t>
            </a:r>
            <a:r>
              <a:rPr lang="zh-CN" altLang="en-US" sz="1200" b="0" i="0" kern="1200" dirty="0" smtClean="0">
                <a:solidFill>
                  <a:schemeClr val="tx1"/>
                </a:solidFill>
                <a:latin typeface="+mn-lt"/>
                <a:ea typeface="+mn-ea"/>
                <a:cs typeface="+mn-cs"/>
              </a:rPr>
              <a:t>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RES_XML_CDATA_TYPE</a:t>
            </a:r>
            <a:r>
              <a:rPr lang="zh-CN" altLang="en-US" sz="1200" b="0" i="0" kern="1200" dirty="0" smtClean="0">
                <a:solidFill>
                  <a:schemeClr val="tx1"/>
                </a:solidFill>
                <a:latin typeface="+mn-lt"/>
                <a:ea typeface="+mn-ea"/>
                <a:cs typeface="+mn-cs"/>
              </a:rPr>
              <a:t>，表示</a:t>
            </a:r>
            <a:r>
              <a:rPr lang="en-US" altLang="zh-CN" sz="1200" b="0" i="0" kern="1200" dirty="0" smtClean="0">
                <a:solidFill>
                  <a:schemeClr val="tx1"/>
                </a:solidFill>
                <a:latin typeface="+mn-lt"/>
                <a:ea typeface="+mn-ea"/>
                <a:cs typeface="+mn-cs"/>
              </a:rPr>
              <a:t>CDATA</a:t>
            </a:r>
            <a:r>
              <a:rPr lang="zh-CN" altLang="en-US" sz="1200" b="0" i="0" kern="1200" dirty="0" smtClean="0">
                <a:solidFill>
                  <a:schemeClr val="tx1"/>
                </a:solidFill>
                <a:latin typeface="+mn-lt"/>
                <a:ea typeface="+mn-ea"/>
                <a:cs typeface="+mn-cs"/>
              </a:rPr>
              <a:t>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ResXMLTree_node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ResXMLTree_node</a:t>
            </a:r>
            <a:r>
              <a:rPr lang="en-US" altLang="zh-CN" sz="1200" b="0" i="0" kern="1200" dirty="0" smtClean="0">
                <a:solidFill>
                  <a:schemeClr val="tx1"/>
                </a:solidFill>
                <a:latin typeface="+mn-lt"/>
                <a:ea typeface="+mn-ea"/>
                <a:cs typeface="+mn-cs"/>
              </a:rPr>
              <a:t>) + </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ResXMLTree_cdataExt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上面的</a:t>
            </a:r>
            <a:r>
              <a:rPr lang="en-US" altLang="zh-CN" sz="1200" b="0" i="0" kern="1200" dirty="0" err="1" smtClean="0">
                <a:solidFill>
                  <a:schemeClr val="tx1"/>
                </a:solidFill>
                <a:latin typeface="+mn-lt"/>
                <a:ea typeface="+mn-ea"/>
                <a:cs typeface="+mn-cs"/>
              </a:rPr>
              <a:t>ResXMLTree_node</a:t>
            </a:r>
            <a:r>
              <a:rPr lang="zh-CN" altLang="en-US" sz="1200" b="0" i="0" kern="1200" dirty="0" smtClean="0">
                <a:solidFill>
                  <a:schemeClr val="tx1"/>
                </a:solidFill>
                <a:latin typeface="+mn-lt"/>
                <a:ea typeface="+mn-ea"/>
                <a:cs typeface="+mn-cs"/>
              </a:rPr>
              <a:t>的其余成员变量的取值如下所示：</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lineNumber</a:t>
            </a:r>
            <a:r>
              <a:rPr lang="zh-CN" altLang="en-US" sz="1200" b="0" i="0" kern="1200" dirty="0" smtClean="0">
                <a:solidFill>
                  <a:schemeClr val="tx1"/>
                </a:solidFill>
                <a:latin typeface="+mn-lt"/>
                <a:ea typeface="+mn-ea"/>
                <a:cs typeface="+mn-cs"/>
              </a:rPr>
              <a:t>：等于字符串“</a:t>
            </a:r>
            <a:r>
              <a:rPr lang="en-US" altLang="zh-CN" sz="1200" b="0" i="0" kern="1200" dirty="0" smtClean="0">
                <a:solidFill>
                  <a:schemeClr val="tx1"/>
                </a:solidFill>
                <a:latin typeface="+mn-lt"/>
                <a:ea typeface="+mn-ea"/>
                <a:cs typeface="+mn-cs"/>
              </a:rPr>
              <a:t>This is a normal text”</a:t>
            </a:r>
            <a:r>
              <a:rPr lang="zh-CN" altLang="en-US" sz="1200" b="0" i="0" kern="1200" dirty="0" smtClean="0">
                <a:solidFill>
                  <a:schemeClr val="tx1"/>
                </a:solidFill>
                <a:latin typeface="+mn-lt"/>
                <a:ea typeface="+mn-ea"/>
                <a:cs typeface="+mn-cs"/>
              </a:rPr>
              <a:t>在原来文本格式的</a:t>
            </a:r>
            <a:r>
              <a:rPr lang="en-US" altLang="zh-CN" sz="1200" b="0" i="0" kern="1200" dirty="0" smtClean="0">
                <a:solidFill>
                  <a:schemeClr val="tx1"/>
                </a:solidFill>
                <a:latin typeface="+mn-lt"/>
                <a:ea typeface="+mn-ea"/>
                <a:cs typeface="+mn-cs"/>
              </a:rPr>
              <a:t>Xml</a:t>
            </a:r>
            <a:r>
              <a:rPr lang="zh-CN" altLang="en-US" sz="1200" b="0" i="0" kern="1200" dirty="0" smtClean="0">
                <a:solidFill>
                  <a:schemeClr val="tx1"/>
                </a:solidFill>
                <a:latin typeface="+mn-lt"/>
                <a:ea typeface="+mn-ea"/>
                <a:cs typeface="+mn-cs"/>
              </a:rPr>
              <a:t>文件出现的行号。</a:t>
            </a:r>
          </a:p>
          <a:p>
            <a:r>
              <a:rPr lang="zh-CN" altLang="en-US" sz="1200" b="0" i="0" kern="1200" dirty="0" smtClean="0">
                <a:solidFill>
                  <a:schemeClr val="tx1"/>
                </a:solidFill>
                <a:latin typeface="+mn-lt"/>
                <a:ea typeface="+mn-ea"/>
                <a:cs typeface="+mn-cs"/>
              </a:rPr>
              <a:t>下面的</a:t>
            </a:r>
            <a:r>
              <a:rPr lang="en-US" altLang="zh-CN" sz="1200" b="0" i="0" kern="1200" dirty="0" err="1" smtClean="0">
                <a:solidFill>
                  <a:schemeClr val="tx1"/>
                </a:solidFill>
                <a:latin typeface="+mn-lt"/>
                <a:ea typeface="+mn-ea"/>
                <a:cs typeface="+mn-cs"/>
              </a:rPr>
              <a:t>ResXMLTree_cdataExt</a:t>
            </a:r>
            <a:r>
              <a:rPr lang="zh-CN" altLang="en-US" sz="1200" b="0" i="0" kern="1200" dirty="0" smtClean="0">
                <a:solidFill>
                  <a:schemeClr val="tx1"/>
                </a:solidFill>
                <a:latin typeface="+mn-lt"/>
                <a:ea typeface="+mn-ea"/>
                <a:cs typeface="+mn-cs"/>
              </a:rPr>
              <a:t>的成员变量</a:t>
            </a:r>
            <a:r>
              <a:rPr lang="en-US" altLang="zh-CN" sz="1200" b="0" i="0" kern="1200" dirty="0" smtClean="0">
                <a:solidFill>
                  <a:schemeClr val="tx1"/>
                </a:solidFill>
                <a:latin typeface="+mn-lt"/>
                <a:ea typeface="+mn-ea"/>
                <a:cs typeface="+mn-cs"/>
              </a:rPr>
              <a:t>data</a:t>
            </a:r>
            <a:r>
              <a:rPr lang="zh-CN" altLang="en-US" sz="1200" b="0" i="0" kern="1200" dirty="0" smtClean="0">
                <a:solidFill>
                  <a:schemeClr val="tx1"/>
                </a:solidFill>
                <a:latin typeface="+mn-lt"/>
                <a:ea typeface="+mn-ea"/>
                <a:cs typeface="+mn-cs"/>
              </a:rPr>
              <a:t>等于字符串“</a:t>
            </a:r>
            <a:r>
              <a:rPr lang="en-US" altLang="zh-CN" sz="1200" b="0" i="0" kern="1200" dirty="0" smtClean="0">
                <a:solidFill>
                  <a:schemeClr val="tx1"/>
                </a:solidFill>
                <a:latin typeface="+mn-lt"/>
                <a:ea typeface="+mn-ea"/>
                <a:cs typeface="+mn-cs"/>
              </a:rPr>
              <a:t>This is a normal text”</a:t>
            </a:r>
            <a:r>
              <a:rPr lang="zh-CN" altLang="en-US" sz="1200" b="0" i="0" kern="1200" dirty="0" smtClean="0">
                <a:solidFill>
                  <a:schemeClr val="tx1"/>
                </a:solidFill>
                <a:latin typeface="+mn-lt"/>
                <a:ea typeface="+mn-ea"/>
                <a:cs typeface="+mn-cs"/>
              </a:rPr>
              <a:t>在字符串资源池的索引，另外一个成员变量</a:t>
            </a:r>
            <a:r>
              <a:rPr lang="en-US" altLang="zh-CN" sz="1200" b="0" i="0" kern="1200" dirty="0" err="1" smtClean="0">
                <a:solidFill>
                  <a:schemeClr val="tx1"/>
                </a:solidFill>
                <a:latin typeface="+mn-lt"/>
                <a:ea typeface="+mn-ea"/>
                <a:cs typeface="+mn-cs"/>
              </a:rPr>
              <a:t>typedData</a:t>
            </a:r>
            <a:r>
              <a:rPr lang="zh-CN" altLang="en-US" sz="1200" b="0" i="0" kern="1200" dirty="0" smtClean="0">
                <a:solidFill>
                  <a:schemeClr val="tx1"/>
                </a:solidFill>
                <a:latin typeface="+mn-lt"/>
                <a:ea typeface="+mn-ea"/>
                <a:cs typeface="+mn-cs"/>
              </a:rPr>
              <a:t>所指向的一个</a:t>
            </a:r>
            <a:r>
              <a:rPr lang="en-US" altLang="zh-CN" sz="1200" b="0" i="0" kern="1200" dirty="0" err="1" smtClean="0">
                <a:solidFill>
                  <a:schemeClr val="tx1"/>
                </a:solidFill>
                <a:latin typeface="+mn-lt"/>
                <a:ea typeface="+mn-ea"/>
                <a:cs typeface="+mn-cs"/>
              </a:rPr>
              <a:t>Res_value</a:t>
            </a:r>
            <a:r>
              <a:rPr lang="zh-CN" altLang="en-US" sz="1200" b="0" i="0" kern="1200" dirty="0" smtClean="0">
                <a:solidFill>
                  <a:schemeClr val="tx1"/>
                </a:solidFill>
                <a:latin typeface="+mn-lt"/>
                <a:ea typeface="+mn-ea"/>
                <a:cs typeface="+mn-cs"/>
              </a:rPr>
              <a:t>的各个成员变量的值如下所示：        </a:t>
            </a:r>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Res_value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--res0</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，保留给以后用。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dataType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TYPE_NULL</a:t>
            </a:r>
            <a:r>
              <a:rPr lang="zh-CN" altLang="en-US" sz="1200" b="0" i="0" kern="1200" dirty="0" smtClean="0">
                <a:solidFill>
                  <a:schemeClr val="tx1"/>
                </a:solidFill>
                <a:latin typeface="+mn-lt"/>
                <a:ea typeface="+mn-ea"/>
                <a:cs typeface="+mn-cs"/>
              </a:rPr>
              <a:t>，表示没有包含数据，数据已经包含在</a:t>
            </a:r>
            <a:r>
              <a:rPr lang="en-US" altLang="zh-CN" sz="1200" b="0" i="0" kern="1200" dirty="0" err="1" smtClean="0">
                <a:solidFill>
                  <a:schemeClr val="tx1"/>
                </a:solidFill>
                <a:latin typeface="+mn-lt"/>
                <a:ea typeface="+mn-ea"/>
                <a:cs typeface="+mn-cs"/>
              </a:rPr>
              <a:t>ResXMLTree_cdataExt</a:t>
            </a:r>
            <a:r>
              <a:rPr lang="zh-CN" altLang="en-US" sz="1200" b="0" i="0" kern="1200" dirty="0" smtClean="0">
                <a:solidFill>
                  <a:schemeClr val="tx1"/>
                </a:solidFill>
                <a:latin typeface="+mn-lt"/>
                <a:ea typeface="+mn-ea"/>
                <a:cs typeface="+mn-cs"/>
              </a:rPr>
              <a:t>的成员变量</a:t>
            </a:r>
            <a:r>
              <a:rPr lang="en-US" altLang="zh-CN" sz="1200" b="0" i="0" kern="1200" dirty="0" smtClean="0">
                <a:solidFill>
                  <a:schemeClr val="tx1"/>
                </a:solidFill>
                <a:latin typeface="+mn-lt"/>
                <a:ea typeface="+mn-ea"/>
                <a:cs typeface="+mn-cs"/>
              </a:rPr>
              <a:t>data</a:t>
            </a:r>
            <a:r>
              <a:rPr lang="zh-CN" altLang="en-US" sz="1200" b="0" i="0" kern="1200" dirty="0" smtClean="0">
                <a:solidFill>
                  <a:schemeClr val="tx1"/>
                </a:solidFill>
                <a:latin typeface="+mn-lt"/>
                <a:ea typeface="+mn-ea"/>
                <a:cs typeface="+mn-cs"/>
              </a:rPr>
              <a:t>中。</a:t>
            </a:r>
          </a:p>
          <a:p>
            <a:r>
              <a:rPr lang="en-US" altLang="zh-CN" sz="1200" b="1" i="0" kern="1200" dirty="0" smtClean="0">
                <a:solidFill>
                  <a:schemeClr val="tx1"/>
                </a:solidFill>
                <a:latin typeface="+mn-lt"/>
                <a:ea typeface="+mn-ea"/>
                <a:cs typeface="+mn-cs"/>
              </a:rPr>
              <a:t>--data</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，由于</a:t>
            </a:r>
            <a:r>
              <a:rPr lang="en-US" altLang="zh-CN" sz="1200" b="0" i="0" kern="1200" dirty="0" err="1" smtClean="0">
                <a:solidFill>
                  <a:schemeClr val="tx1"/>
                </a:solidFill>
                <a:latin typeface="+mn-lt"/>
                <a:ea typeface="+mn-ea"/>
                <a:cs typeface="+mn-cs"/>
              </a:rPr>
              <a:t>dataType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TYPE_NULL</a:t>
            </a:r>
            <a:r>
              <a:rPr lang="zh-CN" altLang="en-US" sz="1200" b="0" i="0" kern="1200" dirty="0" smtClean="0">
                <a:solidFill>
                  <a:schemeClr val="tx1"/>
                </a:solidFill>
                <a:latin typeface="+mn-lt"/>
                <a:ea typeface="+mn-ea"/>
                <a:cs typeface="+mn-cs"/>
              </a:rPr>
              <a:t>，这个值是没有意义的。</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39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嵌入在</a:t>
            </a:r>
            <a:r>
              <a:rPr lang="en-US" altLang="zh-CN" sz="1200" b="0" i="0" kern="1200" dirty="0" err="1" smtClean="0">
                <a:solidFill>
                  <a:schemeClr val="tx1"/>
                </a:solidFill>
                <a:latin typeface="+mn-lt"/>
                <a:ea typeface="+mn-ea"/>
                <a:cs typeface="+mn-cs"/>
              </a:rPr>
              <a:t>ResTable_package</a:t>
            </a:r>
            <a:r>
              <a:rPr lang="zh-CN" altLang="en-US" sz="1200" b="0" i="0" kern="1200" dirty="0" smtClean="0">
                <a:solidFill>
                  <a:schemeClr val="tx1"/>
                </a:solidFill>
                <a:latin typeface="+mn-lt"/>
                <a:ea typeface="+mn-ea"/>
                <a:cs typeface="+mn-cs"/>
              </a:rPr>
              <a:t>内部的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RES_TABLE_PACKAGE_TYPE</a:t>
            </a:r>
            <a:r>
              <a:rPr lang="zh-CN" altLang="en-US" sz="1200" b="0" i="0" kern="1200" dirty="0" smtClean="0">
                <a:solidFill>
                  <a:schemeClr val="tx1"/>
                </a:solidFill>
                <a:latin typeface="+mn-lt"/>
                <a:ea typeface="+mn-ea"/>
                <a:cs typeface="+mn-cs"/>
              </a:rPr>
              <a:t>，表示这是一个</a:t>
            </a:r>
            <a:r>
              <a:rPr lang="en-US" altLang="zh-CN" sz="1200" b="0" i="0" kern="1200" dirty="0" smtClean="0">
                <a:solidFill>
                  <a:schemeClr val="tx1"/>
                </a:solidFill>
                <a:latin typeface="+mn-lt"/>
                <a:ea typeface="+mn-ea"/>
                <a:cs typeface="+mn-cs"/>
              </a:rPr>
              <a:t>Package</a:t>
            </a:r>
            <a:r>
              <a:rPr lang="zh-CN" altLang="en-US" sz="1200" b="0" i="0" kern="1200" dirty="0" smtClean="0">
                <a:solidFill>
                  <a:schemeClr val="tx1"/>
                </a:solidFill>
                <a:latin typeface="+mn-lt"/>
                <a:ea typeface="+mn-ea"/>
                <a:cs typeface="+mn-cs"/>
              </a:rPr>
              <a:t>资源项元信息数据块头部。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ResTable_package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ResTable_package</a:t>
            </a:r>
            <a:r>
              <a:rPr lang="en-US" altLang="zh-CN" sz="1200" b="0" i="0" kern="1200" dirty="0" smtClean="0">
                <a:solidFill>
                  <a:schemeClr val="tx1"/>
                </a:solidFill>
                <a:latin typeface="+mn-lt"/>
                <a:ea typeface="+mn-ea"/>
                <a:cs typeface="+mn-cs"/>
              </a:rPr>
              <a:t>) + </a:t>
            </a:r>
            <a:r>
              <a:rPr lang="zh-CN" altLang="en-US" sz="1200" b="0" i="0" kern="1200" dirty="0" smtClean="0">
                <a:solidFill>
                  <a:schemeClr val="tx1"/>
                </a:solidFill>
                <a:latin typeface="+mn-lt"/>
                <a:ea typeface="+mn-ea"/>
                <a:cs typeface="+mn-cs"/>
              </a:rPr>
              <a:t>类型字符串资源池大小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资源项名称字符串资源池大小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类型规范数据块大小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数据项信息数据块大小。</a:t>
            </a:r>
          </a:p>
          <a:p>
            <a:r>
              <a:rPr lang="en-US" altLang="zh-CN" sz="1200" b="0" i="0" kern="1200" dirty="0" err="1" smtClean="0">
                <a:solidFill>
                  <a:schemeClr val="tx1"/>
                </a:solidFill>
                <a:latin typeface="+mn-lt"/>
                <a:ea typeface="+mn-ea"/>
                <a:cs typeface="+mn-cs"/>
              </a:rPr>
              <a:t>ResTable_package</a:t>
            </a:r>
            <a:r>
              <a:rPr lang="zh-CN" altLang="en-US" sz="1200" b="0" i="0" kern="1200" dirty="0" smtClean="0">
                <a:solidFill>
                  <a:schemeClr val="tx1"/>
                </a:solidFill>
                <a:latin typeface="+mn-lt"/>
                <a:ea typeface="+mn-ea"/>
                <a:cs typeface="+mn-cs"/>
              </a:rPr>
              <a:t>的其它成员变量的取值如下所示：</a:t>
            </a:r>
          </a:p>
          <a:p>
            <a:r>
              <a:rPr lang="en-US" altLang="zh-CN" sz="1200" b="1"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Package ID</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Package Name</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typeStrings</a:t>
            </a:r>
            <a:r>
              <a:rPr lang="zh-CN" altLang="en-US" sz="1200" b="0" i="0" kern="1200" dirty="0" smtClean="0">
                <a:solidFill>
                  <a:schemeClr val="tx1"/>
                </a:solidFill>
                <a:latin typeface="+mn-lt"/>
                <a:ea typeface="+mn-ea"/>
                <a:cs typeface="+mn-cs"/>
              </a:rPr>
              <a:t>：等于类型字符串资源池相对头部的偏移位置。</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lastPublicType</a:t>
            </a:r>
            <a:r>
              <a:rPr lang="zh-CN" altLang="en-US" sz="1200" b="0" i="0" kern="1200" dirty="0" smtClean="0">
                <a:solidFill>
                  <a:schemeClr val="tx1"/>
                </a:solidFill>
                <a:latin typeface="+mn-lt"/>
                <a:ea typeface="+mn-ea"/>
                <a:cs typeface="+mn-cs"/>
              </a:rPr>
              <a:t>：等于最后一个导出的</a:t>
            </a:r>
            <a:r>
              <a:rPr lang="en-US" altLang="zh-CN" sz="1200" b="0" i="0" kern="1200" dirty="0" smtClean="0">
                <a:solidFill>
                  <a:schemeClr val="tx1"/>
                </a:solidFill>
                <a:latin typeface="+mn-lt"/>
                <a:ea typeface="+mn-ea"/>
                <a:cs typeface="+mn-cs"/>
              </a:rPr>
              <a:t>Public</a:t>
            </a:r>
            <a:r>
              <a:rPr lang="zh-CN" altLang="en-US" sz="1200" b="0" i="0" kern="1200" dirty="0" smtClean="0">
                <a:solidFill>
                  <a:schemeClr val="tx1"/>
                </a:solidFill>
                <a:latin typeface="+mn-lt"/>
                <a:ea typeface="+mn-ea"/>
                <a:cs typeface="+mn-cs"/>
              </a:rPr>
              <a:t>类型字符串在类型字符串资源池中的索引，目前这个值设置为类型字符串资源池的大小。</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keyStrings</a:t>
            </a:r>
            <a:r>
              <a:rPr lang="zh-CN" altLang="en-US" sz="1200" b="0" i="0" kern="1200" dirty="0" smtClean="0">
                <a:solidFill>
                  <a:schemeClr val="tx1"/>
                </a:solidFill>
                <a:latin typeface="+mn-lt"/>
                <a:ea typeface="+mn-ea"/>
                <a:cs typeface="+mn-cs"/>
              </a:rPr>
              <a:t>：等于资源项名称字符串相对头部的偏移位置。</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lastPublicKey</a:t>
            </a:r>
            <a:r>
              <a:rPr lang="zh-CN" altLang="en-US" sz="1200" b="0" i="0" kern="1200" dirty="0" smtClean="0">
                <a:solidFill>
                  <a:schemeClr val="tx1"/>
                </a:solidFill>
                <a:latin typeface="+mn-lt"/>
                <a:ea typeface="+mn-ea"/>
                <a:cs typeface="+mn-cs"/>
              </a:rPr>
              <a:t>：等于最后一个导出的</a:t>
            </a:r>
            <a:r>
              <a:rPr lang="en-US" altLang="zh-CN" sz="1200" b="0" i="0" kern="1200" dirty="0" smtClean="0">
                <a:solidFill>
                  <a:schemeClr val="tx1"/>
                </a:solidFill>
                <a:latin typeface="+mn-lt"/>
                <a:ea typeface="+mn-ea"/>
                <a:cs typeface="+mn-cs"/>
              </a:rPr>
              <a:t>Public</a:t>
            </a:r>
            <a:r>
              <a:rPr lang="zh-CN" altLang="en-US" sz="1200" b="0" i="0" kern="1200" dirty="0" smtClean="0">
                <a:solidFill>
                  <a:schemeClr val="tx1"/>
                </a:solidFill>
                <a:latin typeface="+mn-lt"/>
                <a:ea typeface="+mn-ea"/>
                <a:cs typeface="+mn-cs"/>
              </a:rPr>
              <a:t>资源项名称字符串在资源项名称字符串资源池中的索引，目前这个值设置为资源项名称字符串资源池的大小。</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47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嵌入在</a:t>
            </a:r>
            <a:r>
              <a:rPr lang="en-US" altLang="zh-CN" sz="1200" b="0" i="0" kern="1200" dirty="0" err="1" smtClean="0">
                <a:solidFill>
                  <a:schemeClr val="tx1"/>
                </a:solidFill>
                <a:latin typeface="+mn-lt"/>
                <a:ea typeface="+mn-ea"/>
                <a:cs typeface="+mn-cs"/>
              </a:rPr>
              <a:t>ResTable_typeSpec</a:t>
            </a:r>
            <a:r>
              <a:rPr lang="zh-CN" altLang="en-US" sz="1200" b="0" i="0" kern="1200" dirty="0" smtClean="0">
                <a:solidFill>
                  <a:schemeClr val="tx1"/>
                </a:solidFill>
                <a:latin typeface="+mn-lt"/>
                <a:ea typeface="+mn-ea"/>
                <a:cs typeface="+mn-cs"/>
              </a:rPr>
              <a:t>里面的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RES_TABLE_TYPE_SPEC_TYPE</a:t>
            </a:r>
            <a:r>
              <a:rPr lang="zh-CN" altLang="en-US" sz="1200" b="0" i="0" kern="1200" dirty="0" smtClean="0">
                <a:solidFill>
                  <a:schemeClr val="tx1"/>
                </a:solidFill>
                <a:latin typeface="+mn-lt"/>
                <a:ea typeface="+mn-ea"/>
                <a:cs typeface="+mn-cs"/>
              </a:rPr>
              <a:t>，用来描述一个类型规范头部。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ResTable_typeSpec</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ResTable_typeSpec</a:t>
            </a:r>
            <a:r>
              <a:rPr lang="en-US" altLang="zh-CN" sz="1200" b="0" i="0" kern="1200" dirty="0" smtClean="0">
                <a:solidFill>
                  <a:schemeClr val="tx1"/>
                </a:solidFill>
                <a:latin typeface="+mn-lt"/>
                <a:ea typeface="+mn-ea"/>
                <a:cs typeface="+mn-cs"/>
              </a:rPr>
              <a:t>) + </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(uint32_t) * </a:t>
            </a:r>
            <a:r>
              <a:rPr lang="en-US" altLang="zh-CN" sz="1200" b="0" i="0" kern="1200" dirty="0" err="1" smtClean="0">
                <a:solidFill>
                  <a:schemeClr val="tx1"/>
                </a:solidFill>
                <a:latin typeface="+mn-lt"/>
                <a:ea typeface="+mn-ea"/>
                <a:cs typeface="+mn-cs"/>
              </a:rPr>
              <a:t>entryCount</a:t>
            </a:r>
            <a:r>
              <a:rPr lang="zh-CN" altLang="en-US" sz="1200" b="0" i="0" kern="1200" dirty="0" smtClean="0">
                <a:solidFill>
                  <a:schemeClr val="tx1"/>
                </a:solidFill>
                <a:latin typeface="+mn-lt"/>
                <a:ea typeface="+mn-ea"/>
                <a:cs typeface="+mn-cs"/>
              </a:rPr>
              <a:t>，其中，</a:t>
            </a:r>
            <a:r>
              <a:rPr lang="en-US" altLang="zh-CN" sz="1200" b="0" i="0" kern="1200" dirty="0" err="1" smtClean="0">
                <a:solidFill>
                  <a:schemeClr val="tx1"/>
                </a:solidFill>
                <a:latin typeface="+mn-lt"/>
                <a:ea typeface="+mn-ea"/>
                <a:cs typeface="+mn-cs"/>
              </a:rPr>
              <a:t>entryCount</a:t>
            </a:r>
            <a:r>
              <a:rPr lang="zh-CN" altLang="en-US" sz="1200" b="0" i="0" kern="1200" dirty="0" smtClean="0">
                <a:solidFill>
                  <a:schemeClr val="tx1"/>
                </a:solidFill>
                <a:latin typeface="+mn-lt"/>
                <a:ea typeface="+mn-ea"/>
                <a:cs typeface="+mn-cs"/>
              </a:rPr>
              <a:t>表示本类型的资源项个数。</a:t>
            </a:r>
          </a:p>
          <a:p>
            <a:r>
              <a:rPr lang="en-US" altLang="zh-CN" sz="1200" b="0" i="0" kern="1200" dirty="0" err="1" smtClean="0">
                <a:solidFill>
                  <a:schemeClr val="tx1"/>
                </a:solidFill>
                <a:latin typeface="+mn-lt"/>
                <a:ea typeface="+mn-ea"/>
                <a:cs typeface="+mn-cs"/>
              </a:rPr>
              <a:t>ResTable_typeSpec</a:t>
            </a:r>
            <a:r>
              <a:rPr lang="zh-CN" altLang="en-US" sz="1200" b="0" i="0" kern="1200" dirty="0" smtClean="0">
                <a:solidFill>
                  <a:schemeClr val="tx1"/>
                </a:solidFill>
                <a:latin typeface="+mn-lt"/>
                <a:ea typeface="+mn-ea"/>
                <a:cs typeface="+mn-cs"/>
              </a:rPr>
              <a:t>的其它成员变量的取值如下所示：</a:t>
            </a:r>
          </a:p>
          <a:p>
            <a:r>
              <a:rPr lang="en-US" altLang="zh-CN" sz="1200" b="1"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：表示资源的</a:t>
            </a:r>
            <a:r>
              <a:rPr lang="en-US" altLang="zh-CN" sz="1200" b="0" i="0" kern="1200" dirty="0" smtClean="0">
                <a:solidFill>
                  <a:schemeClr val="tx1"/>
                </a:solidFill>
                <a:latin typeface="+mn-lt"/>
                <a:ea typeface="+mn-ea"/>
                <a:cs typeface="+mn-cs"/>
              </a:rPr>
              <a:t>Type ID</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--res0</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，保留以后使用。</a:t>
            </a:r>
          </a:p>
          <a:p>
            <a:r>
              <a:rPr lang="en-US" altLang="zh-CN" sz="1200" b="1" i="0" kern="1200" dirty="0" smtClean="0">
                <a:solidFill>
                  <a:schemeClr val="tx1"/>
                </a:solidFill>
                <a:latin typeface="+mn-lt"/>
                <a:ea typeface="+mn-ea"/>
                <a:cs typeface="+mn-cs"/>
              </a:rPr>
              <a:t>--res1</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，保留以后使用。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entryCount</a:t>
            </a:r>
            <a:r>
              <a:rPr lang="zh-CN" altLang="en-US" sz="1200" b="0" i="0" kern="1200" dirty="0" smtClean="0">
                <a:solidFill>
                  <a:schemeClr val="tx1"/>
                </a:solidFill>
                <a:latin typeface="+mn-lt"/>
                <a:ea typeface="+mn-ea"/>
                <a:cs typeface="+mn-cs"/>
              </a:rPr>
              <a:t>：等于本类型的资源项个数，注意，这里是指名称相同的资源项的个数。</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52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嵌入在</a:t>
            </a:r>
            <a:r>
              <a:rPr lang="en-US" altLang="zh-CN" sz="1200" b="0" i="0" kern="1200" dirty="0" err="1" smtClean="0">
                <a:solidFill>
                  <a:schemeClr val="tx1"/>
                </a:solidFill>
                <a:latin typeface="+mn-lt"/>
                <a:ea typeface="+mn-ea"/>
                <a:cs typeface="+mn-cs"/>
              </a:rPr>
              <a:t>ResTable_type</a:t>
            </a:r>
            <a:r>
              <a:rPr lang="zh-CN" altLang="en-US" sz="1200" b="0" i="0" kern="1200" dirty="0" smtClean="0">
                <a:solidFill>
                  <a:schemeClr val="tx1"/>
                </a:solidFill>
                <a:latin typeface="+mn-lt"/>
                <a:ea typeface="+mn-ea"/>
                <a:cs typeface="+mn-cs"/>
              </a:rPr>
              <a:t>里面的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RES_TABLE_TYPE_TYPE</a:t>
            </a:r>
            <a:r>
              <a:rPr lang="zh-CN" altLang="en-US" sz="1200" b="0" i="0" kern="1200" dirty="0" smtClean="0">
                <a:solidFill>
                  <a:schemeClr val="tx1"/>
                </a:solidFill>
                <a:latin typeface="+mn-lt"/>
                <a:ea typeface="+mn-ea"/>
                <a:cs typeface="+mn-cs"/>
              </a:rPr>
              <a:t>，用来描述一个类型资源项头部。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ResTable_type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ResTable_type</a:t>
            </a:r>
            <a:r>
              <a:rPr lang="en-US" altLang="zh-CN" sz="1200" b="0" i="0" kern="1200" dirty="0" smtClean="0">
                <a:solidFill>
                  <a:schemeClr val="tx1"/>
                </a:solidFill>
                <a:latin typeface="+mn-lt"/>
                <a:ea typeface="+mn-ea"/>
                <a:cs typeface="+mn-cs"/>
              </a:rPr>
              <a:t>) + </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(uint32_t) * </a:t>
            </a:r>
            <a:r>
              <a:rPr lang="en-US" altLang="zh-CN" sz="1200" b="0" i="0" kern="1200" dirty="0" err="1" smtClean="0">
                <a:solidFill>
                  <a:schemeClr val="tx1"/>
                </a:solidFill>
                <a:latin typeface="+mn-lt"/>
                <a:ea typeface="+mn-ea"/>
                <a:cs typeface="+mn-cs"/>
              </a:rPr>
              <a:t>entryCount</a:t>
            </a:r>
            <a:r>
              <a:rPr lang="zh-CN" altLang="en-US" sz="1200" b="0" i="0" kern="1200" dirty="0" smtClean="0">
                <a:solidFill>
                  <a:schemeClr val="tx1"/>
                </a:solidFill>
                <a:latin typeface="+mn-lt"/>
                <a:ea typeface="+mn-ea"/>
                <a:cs typeface="+mn-cs"/>
              </a:rPr>
              <a:t>，其中，</a:t>
            </a:r>
            <a:r>
              <a:rPr lang="en-US" altLang="zh-CN" sz="1200" b="0" i="0" kern="1200" dirty="0" err="1" smtClean="0">
                <a:solidFill>
                  <a:schemeClr val="tx1"/>
                </a:solidFill>
                <a:latin typeface="+mn-lt"/>
                <a:ea typeface="+mn-ea"/>
                <a:cs typeface="+mn-cs"/>
              </a:rPr>
              <a:t>entryCount</a:t>
            </a:r>
            <a:r>
              <a:rPr lang="zh-CN" altLang="en-US" sz="1200" b="0" i="0" kern="1200" dirty="0" smtClean="0">
                <a:solidFill>
                  <a:schemeClr val="tx1"/>
                </a:solidFill>
                <a:latin typeface="+mn-lt"/>
                <a:ea typeface="+mn-ea"/>
                <a:cs typeface="+mn-cs"/>
              </a:rPr>
              <a:t>表示本类型的资源项个数。</a:t>
            </a:r>
          </a:p>
          <a:p>
            <a:r>
              <a:rPr lang="en-US" altLang="zh-CN" sz="1200" b="0" i="0" kern="1200" dirty="0" err="1" smtClean="0">
                <a:solidFill>
                  <a:schemeClr val="tx1"/>
                </a:solidFill>
                <a:latin typeface="+mn-lt"/>
                <a:ea typeface="+mn-ea"/>
                <a:cs typeface="+mn-cs"/>
              </a:rPr>
              <a:t>ResTable_type</a:t>
            </a:r>
            <a:r>
              <a:rPr lang="zh-CN" altLang="en-US" sz="1200" b="0" i="0" kern="1200" dirty="0" smtClean="0">
                <a:solidFill>
                  <a:schemeClr val="tx1"/>
                </a:solidFill>
                <a:latin typeface="+mn-lt"/>
                <a:ea typeface="+mn-ea"/>
                <a:cs typeface="+mn-cs"/>
              </a:rPr>
              <a:t>的其它成员变量的取值如下所示：</a:t>
            </a:r>
          </a:p>
          <a:p>
            <a:r>
              <a:rPr lang="en-US" altLang="zh-CN" sz="1200" b="1"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：表示资源的</a:t>
            </a:r>
            <a:r>
              <a:rPr lang="en-US" altLang="zh-CN" sz="1200" b="0" i="0" kern="1200" dirty="0" smtClean="0">
                <a:solidFill>
                  <a:schemeClr val="tx1"/>
                </a:solidFill>
                <a:latin typeface="+mn-lt"/>
                <a:ea typeface="+mn-ea"/>
                <a:cs typeface="+mn-cs"/>
              </a:rPr>
              <a:t>Type ID</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--res0</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，保留以后使用。</a:t>
            </a:r>
          </a:p>
          <a:p>
            <a:r>
              <a:rPr lang="en-US" altLang="zh-CN" sz="1200" b="1" i="0" kern="1200" dirty="0" smtClean="0">
                <a:solidFill>
                  <a:schemeClr val="tx1"/>
                </a:solidFill>
                <a:latin typeface="+mn-lt"/>
                <a:ea typeface="+mn-ea"/>
                <a:cs typeface="+mn-cs"/>
              </a:rPr>
              <a:t>--res1</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，保留以后使用。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entryCount</a:t>
            </a:r>
            <a:r>
              <a:rPr lang="zh-CN" altLang="en-US" sz="1200" b="0" i="0" kern="1200" dirty="0" smtClean="0">
                <a:solidFill>
                  <a:schemeClr val="tx1"/>
                </a:solidFill>
                <a:latin typeface="+mn-lt"/>
                <a:ea typeface="+mn-ea"/>
                <a:cs typeface="+mn-cs"/>
              </a:rPr>
              <a:t>：等于本类型的资源项个数，注意，这里是指名称相同的资源项的个数。</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entriesStart</a:t>
            </a:r>
            <a:r>
              <a:rPr lang="zh-CN" altLang="en-US" sz="1200" b="0" i="0" kern="1200" dirty="0" smtClean="0">
                <a:solidFill>
                  <a:schemeClr val="tx1"/>
                </a:solidFill>
                <a:latin typeface="+mn-lt"/>
                <a:ea typeface="+mn-ea"/>
                <a:cs typeface="+mn-cs"/>
              </a:rPr>
              <a:t>：等于资源项数据块相对头部的偏移值。</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config</a:t>
            </a:r>
            <a:r>
              <a:rPr lang="zh-CN" altLang="en-US" sz="1200" b="0" i="0" kern="1200" dirty="0" smtClean="0">
                <a:solidFill>
                  <a:schemeClr val="tx1"/>
                </a:solidFill>
                <a:latin typeface="+mn-lt"/>
                <a:ea typeface="+mn-ea"/>
                <a:cs typeface="+mn-cs"/>
              </a:rPr>
              <a:t>：指向一个</a:t>
            </a:r>
            <a:r>
              <a:rPr lang="en-US" altLang="zh-CN" sz="1200" b="0" i="0" kern="1200" dirty="0" err="1" smtClean="0">
                <a:solidFill>
                  <a:schemeClr val="tx1"/>
                </a:solidFill>
                <a:latin typeface="+mn-lt"/>
                <a:ea typeface="+mn-ea"/>
                <a:cs typeface="+mn-cs"/>
              </a:rPr>
              <a:t>ResTable_config</a:t>
            </a:r>
            <a:r>
              <a:rPr lang="zh-CN" altLang="en-US" sz="1200" b="0" i="0" kern="1200" dirty="0" smtClean="0">
                <a:solidFill>
                  <a:schemeClr val="tx1"/>
                </a:solidFill>
                <a:latin typeface="+mn-lt"/>
                <a:ea typeface="+mn-ea"/>
                <a:cs typeface="+mn-cs"/>
              </a:rPr>
              <a:t>，用来描述配置信息，它的定义可以参考图</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的类图。</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59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ResTable_entry</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ResTable_entry</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，表示资源项头部大小。</a:t>
            </a:r>
          </a:p>
          <a:p>
            <a:r>
              <a:rPr lang="en-US" altLang="zh-CN" sz="1200" b="1" i="0" kern="1200" dirty="0" smtClean="0">
                <a:solidFill>
                  <a:schemeClr val="tx1"/>
                </a:solidFill>
                <a:latin typeface="+mn-lt"/>
                <a:ea typeface="+mn-ea"/>
                <a:cs typeface="+mn-cs"/>
              </a:rPr>
              <a:t>--flags</a:t>
            </a:r>
            <a:r>
              <a:rPr lang="zh-CN" altLang="en-US" sz="1200" b="0" i="0" kern="1200" dirty="0" smtClean="0">
                <a:solidFill>
                  <a:schemeClr val="tx1"/>
                </a:solidFill>
                <a:latin typeface="+mn-lt"/>
                <a:ea typeface="+mn-ea"/>
                <a:cs typeface="+mn-cs"/>
              </a:rPr>
              <a:t>：资源项标志位。如果是一个</a:t>
            </a:r>
            <a:r>
              <a:rPr lang="en-US" altLang="zh-CN" sz="1200" b="0" i="0" kern="1200" dirty="0" smtClean="0">
                <a:solidFill>
                  <a:schemeClr val="tx1"/>
                </a:solidFill>
                <a:latin typeface="+mn-lt"/>
                <a:ea typeface="+mn-ea"/>
                <a:cs typeface="+mn-cs"/>
              </a:rPr>
              <a:t>Bag</a:t>
            </a:r>
            <a:r>
              <a:rPr lang="zh-CN" altLang="en-US" sz="1200" b="0" i="0" kern="1200" dirty="0" smtClean="0">
                <a:solidFill>
                  <a:schemeClr val="tx1"/>
                </a:solidFill>
                <a:latin typeface="+mn-lt"/>
                <a:ea typeface="+mn-ea"/>
                <a:cs typeface="+mn-cs"/>
              </a:rPr>
              <a:t>资源项，那么</a:t>
            </a:r>
            <a:r>
              <a:rPr lang="en-US" altLang="zh-CN" sz="1200" b="0" i="0" kern="1200" dirty="0" smtClean="0">
                <a:solidFill>
                  <a:schemeClr val="tx1"/>
                </a:solidFill>
                <a:latin typeface="+mn-lt"/>
                <a:ea typeface="+mn-ea"/>
                <a:cs typeface="+mn-cs"/>
              </a:rPr>
              <a:t>FLAG_COMPLEX</a:t>
            </a:r>
            <a:r>
              <a:rPr lang="zh-CN" altLang="en-US" sz="1200" b="0" i="0" kern="1200" dirty="0" smtClean="0">
                <a:solidFill>
                  <a:schemeClr val="tx1"/>
                </a:solidFill>
                <a:latin typeface="+mn-lt"/>
                <a:ea typeface="+mn-ea"/>
                <a:cs typeface="+mn-cs"/>
              </a:rPr>
              <a:t>位就等于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，并且在</a:t>
            </a:r>
            <a:r>
              <a:rPr lang="en-US" altLang="zh-CN" sz="1200" b="0" i="0" kern="1200" dirty="0" err="1" smtClean="0">
                <a:solidFill>
                  <a:schemeClr val="tx1"/>
                </a:solidFill>
                <a:latin typeface="+mn-lt"/>
                <a:ea typeface="+mn-ea"/>
                <a:cs typeface="+mn-cs"/>
              </a:rPr>
              <a:t>ResTable_entry</a:t>
            </a:r>
            <a:r>
              <a:rPr lang="zh-CN" altLang="en-US" sz="1200" b="0" i="0" kern="1200" dirty="0" smtClean="0">
                <a:solidFill>
                  <a:schemeClr val="tx1"/>
                </a:solidFill>
                <a:latin typeface="+mn-lt"/>
                <a:ea typeface="+mn-ea"/>
                <a:cs typeface="+mn-cs"/>
              </a:rPr>
              <a:t>后面跟有一个</a:t>
            </a:r>
            <a:r>
              <a:rPr lang="en-US" altLang="zh-CN" sz="1200" b="0" i="0" kern="1200" dirty="0" err="1" smtClean="0">
                <a:solidFill>
                  <a:schemeClr val="tx1"/>
                </a:solidFill>
                <a:latin typeface="+mn-lt"/>
                <a:ea typeface="+mn-ea"/>
                <a:cs typeface="+mn-cs"/>
              </a:rPr>
              <a:t>ResTable_map</a:t>
            </a:r>
            <a:r>
              <a:rPr lang="zh-CN" altLang="en-US" sz="1200" b="0" i="0" kern="1200" dirty="0" smtClean="0">
                <a:solidFill>
                  <a:schemeClr val="tx1"/>
                </a:solidFill>
                <a:latin typeface="+mn-lt"/>
                <a:ea typeface="+mn-ea"/>
                <a:cs typeface="+mn-cs"/>
              </a:rPr>
              <a:t>数组，否则的话，在</a:t>
            </a:r>
            <a:r>
              <a:rPr lang="en-US" altLang="zh-CN" sz="1200" b="0" i="0" kern="1200" dirty="0" err="1" smtClean="0">
                <a:solidFill>
                  <a:schemeClr val="tx1"/>
                </a:solidFill>
                <a:latin typeface="+mn-lt"/>
                <a:ea typeface="+mn-ea"/>
                <a:cs typeface="+mn-cs"/>
              </a:rPr>
              <a:t>ResTable_entry</a:t>
            </a:r>
            <a:r>
              <a:rPr lang="zh-CN" altLang="en-US" sz="1200" b="0" i="0" kern="1200" dirty="0" smtClean="0">
                <a:solidFill>
                  <a:schemeClr val="tx1"/>
                </a:solidFill>
                <a:latin typeface="+mn-lt"/>
                <a:ea typeface="+mn-ea"/>
                <a:cs typeface="+mn-cs"/>
              </a:rPr>
              <a:t>后面跟的是一个</a:t>
            </a:r>
            <a:r>
              <a:rPr lang="en-US" altLang="zh-CN" sz="1200" b="0" i="0" kern="1200" dirty="0" err="1" smtClean="0">
                <a:solidFill>
                  <a:schemeClr val="tx1"/>
                </a:solidFill>
                <a:latin typeface="+mn-lt"/>
                <a:ea typeface="+mn-ea"/>
                <a:cs typeface="+mn-cs"/>
              </a:rPr>
              <a:t>Res_value</a:t>
            </a:r>
            <a:r>
              <a:rPr lang="zh-CN" altLang="en-US" sz="1200" b="0" i="0" kern="1200" dirty="0" smtClean="0">
                <a:solidFill>
                  <a:schemeClr val="tx1"/>
                </a:solidFill>
                <a:latin typeface="+mn-lt"/>
                <a:ea typeface="+mn-ea"/>
                <a:cs typeface="+mn-cs"/>
              </a:rPr>
              <a:t>。如果是一个可以被引用的资源项，那么</a:t>
            </a:r>
            <a:r>
              <a:rPr lang="en-US" altLang="zh-CN" sz="1200" b="0" i="0" kern="1200" dirty="0" smtClean="0">
                <a:solidFill>
                  <a:schemeClr val="tx1"/>
                </a:solidFill>
                <a:latin typeface="+mn-lt"/>
                <a:ea typeface="+mn-ea"/>
                <a:cs typeface="+mn-cs"/>
              </a:rPr>
              <a:t>FLAG_PUBLIC</a:t>
            </a:r>
            <a:r>
              <a:rPr lang="zh-CN" altLang="en-US" sz="1200" b="0" i="0" kern="1200" dirty="0" smtClean="0">
                <a:solidFill>
                  <a:schemeClr val="tx1"/>
                </a:solidFill>
                <a:latin typeface="+mn-lt"/>
                <a:ea typeface="+mn-ea"/>
                <a:cs typeface="+mn-cs"/>
              </a:rPr>
              <a:t>位就等于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：资源项名称在资源项名称字符串资源池的索引。</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67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关于屏幕单位</a:t>
            </a:r>
            <a:r>
              <a:rPr lang="en-US" altLang="zh-CN" sz="1200" b="0" i="0" kern="1200" dirty="0" err="1" smtClean="0">
                <a:solidFill>
                  <a:schemeClr val="tx1"/>
                </a:solidFill>
                <a:latin typeface="+mn-lt"/>
                <a:ea typeface="+mn-ea"/>
                <a:cs typeface="+mn-cs"/>
              </a:rPr>
              <a:t>px</a:t>
            </a:r>
            <a:r>
              <a:rPr lang="zh-CN" altLang="en-US" sz="1200" b="0" i="0" kern="1200" dirty="0" smtClean="0">
                <a:solidFill>
                  <a:schemeClr val="tx1"/>
                </a:solidFill>
                <a:latin typeface="+mn-lt"/>
                <a:ea typeface="+mn-ea"/>
                <a:cs typeface="+mn-cs"/>
              </a:rPr>
              <a:t>和</a:t>
            </a:r>
            <a:r>
              <a:rPr lang="en-US" altLang="zh-CN" sz="1200" b="0" i="0" kern="1200" dirty="0" err="1" smtClean="0">
                <a:solidFill>
                  <a:schemeClr val="tx1"/>
                </a:solidFill>
                <a:latin typeface="+mn-lt"/>
                <a:ea typeface="+mn-ea"/>
                <a:cs typeface="+mn-cs"/>
              </a:rPr>
              <a:t>dp</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px</a:t>
            </a:r>
            <a:r>
              <a:rPr lang="en-US" altLang="zh-CN" sz="1200" b="0" i="0" kern="1200" dirty="0" smtClean="0">
                <a:solidFill>
                  <a:schemeClr val="tx1"/>
                </a:solidFill>
                <a:latin typeface="+mn-lt"/>
                <a:ea typeface="+mn-ea"/>
                <a:cs typeface="+mn-cs"/>
              </a:rPr>
              <a:t> = </a:t>
            </a:r>
            <a:r>
              <a:rPr lang="en-US" altLang="zh-CN" sz="1200" b="0" i="0" kern="1200" dirty="0" err="1" smtClean="0">
                <a:solidFill>
                  <a:schemeClr val="tx1"/>
                </a:solidFill>
                <a:latin typeface="+mn-lt"/>
                <a:ea typeface="+mn-ea"/>
                <a:cs typeface="+mn-cs"/>
              </a:rPr>
              <a:t>dp</a:t>
            </a:r>
            <a:r>
              <a:rPr lang="en-US" altLang="zh-CN" sz="1200" b="0" i="0" kern="1200" dirty="0" smtClean="0">
                <a:solidFill>
                  <a:schemeClr val="tx1"/>
                </a:solidFill>
                <a:latin typeface="+mn-lt"/>
                <a:ea typeface="+mn-ea"/>
                <a:cs typeface="+mn-cs"/>
              </a:rPr>
              <a:t> * (dpi / 160)</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Android</a:t>
            </a:r>
            <a:r>
              <a:rPr lang="zh-CN" altLang="en-US" sz="1200" b="0" i="0" kern="1200" dirty="0" smtClean="0">
                <a:solidFill>
                  <a:schemeClr val="tx1"/>
                </a:solidFill>
                <a:latin typeface="+mn-lt"/>
                <a:ea typeface="+mn-ea"/>
                <a:cs typeface="+mn-cs"/>
              </a:rPr>
              <a:t>将所有设备视为四种：</a:t>
            </a:r>
            <a:r>
              <a:rPr lang="en-US" altLang="zh-CN" sz="1200" b="0" i="0" kern="1200" dirty="0" smtClean="0">
                <a:solidFill>
                  <a:schemeClr val="tx1"/>
                </a:solidFill>
                <a:latin typeface="+mn-lt"/>
                <a:ea typeface="+mn-ea"/>
                <a:cs typeface="+mn-cs"/>
              </a:rPr>
              <a:t>120(low)</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160(medium)</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240(high)</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320(</a:t>
            </a:r>
            <a:r>
              <a:rPr lang="en-US" altLang="zh-CN" sz="1200" b="0" i="0" kern="1200" dirty="0" err="1" smtClean="0">
                <a:solidFill>
                  <a:schemeClr val="tx1"/>
                </a:solidFill>
                <a:latin typeface="+mn-lt"/>
                <a:ea typeface="+mn-ea"/>
                <a:cs typeface="+mn-cs"/>
              </a:rPr>
              <a:t>xhigh</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160dpi</a:t>
            </a:r>
            <a:r>
              <a:rPr lang="zh-CN" altLang="en-US" sz="1200" b="0" i="0" kern="1200" dirty="0" smtClean="0">
                <a:solidFill>
                  <a:schemeClr val="tx1"/>
                </a:solidFill>
                <a:latin typeface="+mn-lt"/>
                <a:ea typeface="+mn-ea"/>
                <a:cs typeface="+mn-cs"/>
              </a:rPr>
              <a:t>上，</a:t>
            </a:r>
            <a:r>
              <a:rPr lang="en-US" altLang="zh-CN" sz="1200" b="0" i="0" kern="1200" dirty="0" smtClean="0">
                <a:solidFill>
                  <a:schemeClr val="tx1"/>
                </a:solidFill>
                <a:latin typeface="+mn-lt"/>
                <a:ea typeface="+mn-ea"/>
                <a:cs typeface="+mn-cs"/>
              </a:rPr>
              <a:t>160dp</a:t>
            </a:r>
            <a:r>
              <a:rPr lang="zh-CN" altLang="en-US" sz="1200" b="0" i="0" kern="1200" dirty="0" smtClean="0">
                <a:solidFill>
                  <a:schemeClr val="tx1"/>
                </a:solidFill>
                <a:latin typeface="+mn-lt"/>
                <a:ea typeface="+mn-ea"/>
                <a:cs typeface="+mn-cs"/>
              </a:rPr>
              <a:t>就是</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英寸，在</a:t>
            </a:r>
            <a:r>
              <a:rPr lang="en-US" altLang="zh-CN" sz="1200" b="0" i="0" kern="1200" dirty="0" smtClean="0">
                <a:solidFill>
                  <a:schemeClr val="tx1"/>
                </a:solidFill>
                <a:latin typeface="+mn-lt"/>
                <a:ea typeface="+mn-ea"/>
                <a:cs typeface="+mn-cs"/>
              </a:rPr>
              <a:t>240dpi</a:t>
            </a:r>
            <a:r>
              <a:rPr lang="zh-CN" altLang="en-US" sz="1200" b="0" i="0" kern="1200" dirty="0" smtClean="0">
                <a:solidFill>
                  <a:schemeClr val="tx1"/>
                </a:solidFill>
                <a:latin typeface="+mn-lt"/>
                <a:ea typeface="+mn-ea"/>
                <a:cs typeface="+mn-cs"/>
              </a:rPr>
              <a:t>上，</a:t>
            </a:r>
            <a:r>
              <a:rPr lang="en-US" altLang="zh-CN" sz="1200" b="0" i="0" kern="1200" dirty="0" smtClean="0">
                <a:solidFill>
                  <a:schemeClr val="tx1"/>
                </a:solidFill>
                <a:latin typeface="+mn-lt"/>
                <a:ea typeface="+mn-ea"/>
                <a:cs typeface="+mn-cs"/>
              </a:rPr>
              <a:t>160dp</a:t>
            </a:r>
            <a:r>
              <a:rPr lang="zh-CN" altLang="en-US" sz="1200" b="0" i="0" kern="1200" dirty="0" smtClean="0">
                <a:solidFill>
                  <a:schemeClr val="tx1"/>
                </a:solidFill>
                <a:latin typeface="+mn-lt"/>
                <a:ea typeface="+mn-ea"/>
                <a:cs typeface="+mn-cs"/>
              </a:rPr>
              <a:t>还是</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英寸，</a:t>
            </a:r>
            <a:r>
              <a:rPr lang="en-US" altLang="zh-CN" sz="1200" b="0" i="0" kern="1200" dirty="0" smtClean="0">
                <a:solidFill>
                  <a:schemeClr val="tx1"/>
                </a:solidFill>
                <a:latin typeface="+mn-lt"/>
                <a:ea typeface="+mn-ea"/>
                <a:cs typeface="+mn-cs"/>
              </a:rPr>
              <a:t>120dpi</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320dpi</a:t>
            </a:r>
            <a:r>
              <a:rPr lang="zh-CN" altLang="en-US" sz="1200" b="0" i="0" kern="1200" dirty="0" smtClean="0">
                <a:solidFill>
                  <a:schemeClr val="tx1"/>
                </a:solidFill>
                <a:latin typeface="+mn-lt"/>
                <a:ea typeface="+mn-ea"/>
                <a:cs typeface="+mn-cs"/>
              </a:rPr>
              <a:t>也还是</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英寸，虽然他们占用的像素数不一样，但是最终显示出来的效果都是占用了屏幕上</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英寸的范围。这套体系其实是非常合理的，一个宽为</a:t>
            </a:r>
            <a:r>
              <a:rPr lang="en-US" altLang="zh-CN" sz="1200" b="0" i="0" kern="1200" dirty="0" smtClean="0">
                <a:solidFill>
                  <a:schemeClr val="tx1"/>
                </a:solidFill>
                <a:latin typeface="+mn-lt"/>
                <a:ea typeface="+mn-ea"/>
                <a:cs typeface="+mn-cs"/>
              </a:rPr>
              <a:t>160dp</a:t>
            </a:r>
            <a:r>
              <a:rPr lang="zh-CN" altLang="en-US" sz="1200" b="0" i="0" kern="1200" dirty="0" smtClean="0">
                <a:solidFill>
                  <a:schemeClr val="tx1"/>
                </a:solidFill>
                <a:latin typeface="+mn-lt"/>
                <a:ea typeface="+mn-ea"/>
                <a:cs typeface="+mn-cs"/>
              </a:rPr>
              <a:t>的按钮，它在所有设备上占用的物理尺寸应该是一样大才合理，这样他们对人眼所形成的张角才一样大，观看或者阅读的感觉才一致。</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表格中的</a:t>
            </a:r>
            <a:r>
              <a:rPr lang="en-US" altLang="zh-CN" sz="1200" b="0" i="0" kern="1200" dirty="0" smtClean="0">
                <a:solidFill>
                  <a:schemeClr val="tx1"/>
                </a:solidFill>
                <a:latin typeface="+mn-lt"/>
                <a:ea typeface="+mn-ea"/>
                <a:cs typeface="+mn-cs"/>
              </a:rPr>
              <a:t>18</a:t>
            </a:r>
            <a:r>
              <a:rPr lang="zh-CN" altLang="en-US" sz="1200" b="0" i="0" kern="1200" dirty="0" smtClean="0">
                <a:solidFill>
                  <a:schemeClr val="tx1"/>
                </a:solidFill>
                <a:latin typeface="+mn-lt"/>
                <a:ea typeface="+mn-ea"/>
                <a:cs typeface="+mn-cs"/>
              </a:rPr>
              <a:t>个维度是按照优先级从最大到小排列的，这个优先级次序可以帮助系统根据机器的本地配置来在应用程序资源目录中找到最合适的资源来使用</a:t>
            </a:r>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ResTable_map_entry</a:t>
            </a:r>
            <a:r>
              <a:rPr lang="zh-CN" altLang="en-US" sz="1200" b="0" i="0" kern="1200" dirty="0" smtClean="0">
                <a:solidFill>
                  <a:schemeClr val="tx1"/>
                </a:solidFill>
                <a:latin typeface="+mn-lt"/>
                <a:ea typeface="+mn-ea"/>
                <a:cs typeface="+mn-cs"/>
              </a:rPr>
              <a:t>是从</a:t>
            </a:r>
            <a:r>
              <a:rPr lang="en-US" altLang="zh-CN" sz="1200" b="0" i="0" kern="1200" dirty="0" err="1" smtClean="0">
                <a:solidFill>
                  <a:schemeClr val="tx1"/>
                </a:solidFill>
                <a:latin typeface="+mn-lt"/>
                <a:ea typeface="+mn-ea"/>
                <a:cs typeface="+mn-cs"/>
              </a:rPr>
              <a:t>ResTable_entry</a:t>
            </a:r>
            <a:r>
              <a:rPr lang="zh-CN" altLang="en-US" sz="1200" b="0" i="0" kern="1200" dirty="0" smtClean="0">
                <a:solidFill>
                  <a:schemeClr val="tx1"/>
                </a:solidFill>
                <a:latin typeface="+mn-lt"/>
                <a:ea typeface="+mn-ea"/>
                <a:cs typeface="+mn-cs"/>
              </a:rPr>
              <a:t>继承下来的，我们首先看</a:t>
            </a:r>
            <a:r>
              <a:rPr lang="en-US" altLang="zh-CN" sz="1200" b="0" i="0" kern="1200" dirty="0" err="1" smtClean="0">
                <a:solidFill>
                  <a:schemeClr val="tx1"/>
                </a:solidFill>
                <a:latin typeface="+mn-lt"/>
                <a:ea typeface="+mn-ea"/>
                <a:cs typeface="+mn-cs"/>
              </a:rPr>
              <a:t>ResTable_entry</a:t>
            </a:r>
            <a:r>
              <a:rPr lang="zh-CN" altLang="en-US" sz="1200" b="0" i="0" kern="1200" dirty="0" smtClean="0">
                <a:solidFill>
                  <a:schemeClr val="tx1"/>
                </a:solidFill>
                <a:latin typeface="+mn-lt"/>
                <a:ea typeface="+mn-ea"/>
                <a:cs typeface="+mn-cs"/>
              </a:rPr>
              <a:t>的各个成员变量的取值：</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ResTable_map_entry</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--flags</a:t>
            </a:r>
            <a:r>
              <a:rPr lang="zh-CN" altLang="en-US" sz="1200" b="0" i="0" kern="1200" dirty="0" smtClean="0">
                <a:solidFill>
                  <a:schemeClr val="tx1"/>
                </a:solidFill>
                <a:latin typeface="+mn-lt"/>
                <a:ea typeface="+mn-ea"/>
                <a:cs typeface="+mn-cs"/>
              </a:rPr>
              <a:t>：由于在紧跟在</a:t>
            </a:r>
            <a:r>
              <a:rPr lang="en-US" altLang="zh-CN" sz="1200" b="0" i="0" kern="1200" dirty="0" err="1" smtClean="0">
                <a:solidFill>
                  <a:schemeClr val="tx1"/>
                </a:solidFill>
                <a:latin typeface="+mn-lt"/>
                <a:ea typeface="+mn-ea"/>
                <a:cs typeface="+mn-cs"/>
              </a:rPr>
              <a:t>ResTable_map_entry</a:t>
            </a:r>
            <a:r>
              <a:rPr lang="zh-CN" altLang="en-US" sz="1200" b="0" i="0" kern="1200" dirty="0" smtClean="0">
                <a:solidFill>
                  <a:schemeClr val="tx1"/>
                </a:solidFill>
                <a:latin typeface="+mn-lt"/>
                <a:ea typeface="+mn-ea"/>
                <a:cs typeface="+mn-cs"/>
              </a:rPr>
              <a:t>前面的</a:t>
            </a:r>
            <a:r>
              <a:rPr lang="en-US" altLang="zh-CN" sz="1200" b="0" i="0" kern="1200" dirty="0" err="1" smtClean="0">
                <a:solidFill>
                  <a:schemeClr val="tx1"/>
                </a:solidFill>
                <a:latin typeface="+mn-lt"/>
                <a:ea typeface="+mn-ea"/>
                <a:cs typeface="+mn-cs"/>
              </a:rPr>
              <a:t>ResTable_entry</a:t>
            </a:r>
            <a:r>
              <a:rPr lang="zh-CN" altLang="en-US" sz="1200" b="0" i="0" kern="1200" dirty="0" smtClean="0">
                <a:solidFill>
                  <a:schemeClr val="tx1"/>
                </a:solidFill>
                <a:latin typeface="+mn-lt"/>
                <a:ea typeface="+mn-ea"/>
                <a:cs typeface="+mn-cs"/>
              </a:rPr>
              <a:t>的成员变量</a:t>
            </a:r>
            <a:r>
              <a:rPr lang="en-US" altLang="zh-CN" sz="1200" b="0" i="0" kern="1200" dirty="0" smtClean="0">
                <a:solidFill>
                  <a:schemeClr val="tx1"/>
                </a:solidFill>
                <a:latin typeface="+mn-lt"/>
                <a:ea typeface="+mn-ea"/>
                <a:cs typeface="+mn-cs"/>
              </a:rPr>
              <a:t>flags</a:t>
            </a:r>
            <a:r>
              <a:rPr lang="zh-CN" altLang="en-US" sz="1200" b="0" i="0" kern="1200" dirty="0" smtClean="0">
                <a:solidFill>
                  <a:schemeClr val="tx1"/>
                </a:solidFill>
                <a:latin typeface="+mn-lt"/>
                <a:ea typeface="+mn-ea"/>
                <a:cs typeface="+mn-cs"/>
              </a:rPr>
              <a:t>已经描述过资源项的标志位了，因此，这里的</a:t>
            </a:r>
            <a:r>
              <a:rPr lang="en-US" altLang="zh-CN" sz="1200" b="0" i="0" kern="1200" dirty="0" smtClean="0">
                <a:solidFill>
                  <a:schemeClr val="tx1"/>
                </a:solidFill>
                <a:latin typeface="+mn-lt"/>
                <a:ea typeface="+mn-ea"/>
                <a:cs typeface="+mn-cs"/>
              </a:rPr>
              <a:t>flags</a:t>
            </a:r>
            <a:r>
              <a:rPr lang="zh-CN" altLang="en-US" sz="1200" b="0" i="0" kern="1200" dirty="0" smtClean="0">
                <a:solidFill>
                  <a:schemeClr val="tx1"/>
                </a:solidFill>
                <a:latin typeface="+mn-lt"/>
                <a:ea typeface="+mn-ea"/>
                <a:cs typeface="+mn-cs"/>
              </a:rPr>
              <a:t>就不用再设置了，它的值等于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：由于在紧跟在</a:t>
            </a:r>
            <a:r>
              <a:rPr lang="en-US" altLang="zh-CN" sz="1200" b="0" i="0" kern="1200" dirty="0" err="1" smtClean="0">
                <a:solidFill>
                  <a:schemeClr val="tx1"/>
                </a:solidFill>
                <a:latin typeface="+mn-lt"/>
                <a:ea typeface="+mn-ea"/>
                <a:cs typeface="+mn-cs"/>
              </a:rPr>
              <a:t>ResTable_map_entry</a:t>
            </a:r>
            <a:r>
              <a:rPr lang="zh-CN" altLang="en-US" sz="1200" b="0" i="0" kern="1200" dirty="0" smtClean="0">
                <a:solidFill>
                  <a:schemeClr val="tx1"/>
                </a:solidFill>
                <a:latin typeface="+mn-lt"/>
                <a:ea typeface="+mn-ea"/>
                <a:cs typeface="+mn-cs"/>
              </a:rPr>
              <a:t>前面的</a:t>
            </a:r>
            <a:r>
              <a:rPr lang="en-US" altLang="zh-CN" sz="1200" b="0" i="0" kern="1200" dirty="0" err="1" smtClean="0">
                <a:solidFill>
                  <a:schemeClr val="tx1"/>
                </a:solidFill>
                <a:latin typeface="+mn-lt"/>
                <a:ea typeface="+mn-ea"/>
                <a:cs typeface="+mn-cs"/>
              </a:rPr>
              <a:t>ResTable_entry</a:t>
            </a:r>
            <a:r>
              <a:rPr lang="zh-CN" altLang="en-US" sz="1200" b="0" i="0" kern="1200" dirty="0" smtClean="0">
                <a:solidFill>
                  <a:schemeClr val="tx1"/>
                </a:solidFill>
                <a:latin typeface="+mn-lt"/>
                <a:ea typeface="+mn-ea"/>
                <a:cs typeface="+mn-cs"/>
              </a:rPr>
              <a:t>的成员变量</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已经描述过资源项的名称了，因此，这里的</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就不用再设置了，它的值等于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p>
          <a:p>
            <a:r>
              <a:rPr lang="en-US" altLang="zh-CN" sz="1200" b="0" i="0" kern="1200" dirty="0" err="1" smtClean="0">
                <a:solidFill>
                  <a:schemeClr val="tx1"/>
                </a:solidFill>
                <a:latin typeface="+mn-lt"/>
                <a:ea typeface="+mn-ea"/>
                <a:cs typeface="+mn-cs"/>
              </a:rPr>
              <a:t>ResTable_map_entry</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--parent</a:t>
            </a:r>
            <a:r>
              <a:rPr lang="zh-CN" altLang="en-US" sz="1200" b="0" i="0" kern="1200" dirty="0" smtClean="0">
                <a:solidFill>
                  <a:schemeClr val="tx1"/>
                </a:solidFill>
                <a:latin typeface="+mn-lt"/>
                <a:ea typeface="+mn-ea"/>
                <a:cs typeface="+mn-cs"/>
              </a:rPr>
              <a:t>：指向父</a:t>
            </a:r>
            <a:r>
              <a:rPr lang="en-US" altLang="zh-CN" sz="1200" b="0" i="0" kern="1200" dirty="0" err="1" smtClean="0">
                <a:solidFill>
                  <a:schemeClr val="tx1"/>
                </a:solidFill>
                <a:latin typeface="+mn-lt"/>
                <a:ea typeface="+mn-ea"/>
                <a:cs typeface="+mn-cs"/>
              </a:rPr>
              <a:t>ResTable_map_entry</a:t>
            </a:r>
            <a:r>
              <a:rPr lang="zh-CN" altLang="en-US" sz="1200" b="0" i="0" kern="1200" dirty="0" smtClean="0">
                <a:solidFill>
                  <a:schemeClr val="tx1"/>
                </a:solidFill>
                <a:latin typeface="+mn-lt"/>
                <a:ea typeface="+mn-ea"/>
                <a:cs typeface="+mn-cs"/>
              </a:rPr>
              <a:t>的资源</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，如果没有父</a:t>
            </a:r>
            <a:r>
              <a:rPr lang="en-US" altLang="zh-CN" sz="1200" b="0" i="0" kern="1200" dirty="0" err="1" smtClean="0">
                <a:solidFill>
                  <a:schemeClr val="tx1"/>
                </a:solidFill>
                <a:latin typeface="+mn-lt"/>
                <a:ea typeface="+mn-ea"/>
                <a:cs typeface="+mn-cs"/>
              </a:rPr>
              <a:t>ResTable_map_entry</a:t>
            </a:r>
            <a:r>
              <a:rPr lang="zh-CN" altLang="en-US" sz="1200" b="0" i="0" kern="1200" dirty="0" smtClean="0">
                <a:solidFill>
                  <a:schemeClr val="tx1"/>
                </a:solidFill>
                <a:latin typeface="+mn-lt"/>
                <a:ea typeface="+mn-ea"/>
                <a:cs typeface="+mn-cs"/>
              </a:rPr>
              <a:t>，则等于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--count</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bag</a:t>
            </a:r>
            <a:r>
              <a:rPr lang="zh-CN" altLang="en-US" sz="1200" b="0" i="0" kern="1200" dirty="0" smtClean="0">
                <a:solidFill>
                  <a:schemeClr val="tx1"/>
                </a:solidFill>
                <a:latin typeface="+mn-lt"/>
                <a:ea typeface="+mn-ea"/>
                <a:cs typeface="+mn-cs"/>
              </a:rPr>
              <a:t>项的个数。</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71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smtClean="0">
                <a:solidFill>
                  <a:schemeClr val="tx1"/>
                </a:solidFill>
                <a:latin typeface="+mn-lt"/>
                <a:ea typeface="+mn-ea"/>
                <a:cs typeface="+mn-cs"/>
              </a:rPr>
              <a:t>ResTable_map</a:t>
            </a:r>
            <a:r>
              <a:rPr lang="zh-CN" altLang="en-US" sz="1200" b="0" i="0" kern="1200" dirty="0" smtClean="0">
                <a:solidFill>
                  <a:schemeClr val="tx1"/>
                </a:solidFill>
                <a:latin typeface="+mn-lt"/>
                <a:ea typeface="+mn-ea"/>
                <a:cs typeface="+mn-cs"/>
              </a:rPr>
              <a:t>只有两个成员变量，其中：</a:t>
            </a:r>
          </a:p>
          <a:p>
            <a:r>
              <a:rPr lang="en-US" altLang="zh-CN" sz="1200" b="1"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bag</a:t>
            </a:r>
            <a:r>
              <a:rPr lang="zh-CN" altLang="en-US" sz="1200" b="0" i="0" kern="1200" dirty="0" smtClean="0">
                <a:solidFill>
                  <a:schemeClr val="tx1"/>
                </a:solidFill>
                <a:latin typeface="+mn-lt"/>
                <a:ea typeface="+mn-ea"/>
                <a:cs typeface="+mn-cs"/>
              </a:rPr>
              <a:t>的资源项</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--value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bag</a:t>
            </a:r>
            <a:r>
              <a:rPr lang="zh-CN" altLang="en-US" sz="1200" b="0" i="0" kern="1200" dirty="0" smtClean="0">
                <a:solidFill>
                  <a:schemeClr val="tx1"/>
                </a:solidFill>
                <a:latin typeface="+mn-lt"/>
                <a:ea typeface="+mn-ea"/>
                <a:cs typeface="+mn-cs"/>
              </a:rPr>
              <a:t>的资源项值。</a:t>
            </a:r>
          </a:p>
          <a:p>
            <a:r>
              <a:rPr lang="zh-CN" altLang="en-US" sz="1200" b="0" i="0" kern="1200" dirty="0" smtClean="0">
                <a:solidFill>
                  <a:schemeClr val="tx1"/>
                </a:solidFill>
                <a:latin typeface="+mn-lt"/>
                <a:ea typeface="+mn-ea"/>
                <a:cs typeface="+mn-cs"/>
              </a:rPr>
              <a:t>例如，对于</a:t>
            </a:r>
            <a:r>
              <a:rPr lang="en-US" altLang="zh-CN" sz="1200" b="0" i="0" kern="1200" dirty="0" err="1" smtClean="0">
                <a:solidFill>
                  <a:schemeClr val="tx1"/>
                </a:solidFill>
                <a:latin typeface="+mn-lt"/>
                <a:ea typeface="+mn-ea"/>
                <a:cs typeface="+mn-cs"/>
              </a:rPr>
              <a:t>custom_vertical</a:t>
            </a:r>
            <a:r>
              <a:rPr lang="zh-CN" altLang="en-US" sz="1200" b="0" i="0" kern="1200" dirty="0" smtClean="0">
                <a:solidFill>
                  <a:schemeClr val="tx1"/>
                </a:solidFill>
                <a:latin typeface="+mn-lt"/>
                <a:ea typeface="+mn-ea"/>
                <a:cs typeface="+mn-cs"/>
              </a:rPr>
              <a:t>来说，用来描述它的</a:t>
            </a:r>
            <a:r>
              <a:rPr lang="en-US" altLang="zh-CN" sz="1200" b="0" i="0" kern="1200" dirty="0" err="1" smtClean="0">
                <a:solidFill>
                  <a:schemeClr val="tx1"/>
                </a:solidFill>
                <a:latin typeface="+mn-lt"/>
                <a:ea typeface="+mn-ea"/>
                <a:cs typeface="+mn-cs"/>
              </a:rPr>
              <a:t>ResTable_map</a:t>
            </a:r>
            <a:r>
              <a:rPr lang="zh-CN" altLang="en-US" sz="1200" b="0" i="0" kern="1200" dirty="0" smtClean="0">
                <a:solidFill>
                  <a:schemeClr val="tx1"/>
                </a:solidFill>
                <a:latin typeface="+mn-lt"/>
                <a:ea typeface="+mn-ea"/>
                <a:cs typeface="+mn-cs"/>
              </a:rPr>
              <a:t>的成员变量</a:t>
            </a:r>
            <a:r>
              <a:rPr lang="en-US" altLang="zh-CN" sz="1200" b="0"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的值就等于</a:t>
            </a:r>
            <a:r>
              <a:rPr lang="en-US" altLang="zh-CN" sz="1200" b="0" i="0" kern="1200" dirty="0" smtClean="0">
                <a:solidFill>
                  <a:schemeClr val="tx1"/>
                </a:solidFill>
                <a:latin typeface="+mn-lt"/>
                <a:ea typeface="+mn-ea"/>
                <a:cs typeface="+mn-cs"/>
              </a:rPr>
              <a:t>0x7f040000</a:t>
            </a:r>
            <a:r>
              <a:rPr lang="zh-CN" altLang="en-US" sz="1200" b="0" i="0" kern="1200" dirty="0" smtClean="0">
                <a:solidFill>
                  <a:schemeClr val="tx1"/>
                </a:solidFill>
                <a:latin typeface="+mn-lt"/>
                <a:ea typeface="+mn-ea"/>
                <a:cs typeface="+mn-cs"/>
              </a:rPr>
              <a:t>，而成员变量</a:t>
            </a:r>
            <a:r>
              <a:rPr lang="en-US" altLang="zh-CN" sz="1200" b="0" i="0" kern="1200" dirty="0" smtClean="0">
                <a:solidFill>
                  <a:schemeClr val="tx1"/>
                </a:solidFill>
                <a:latin typeface="+mn-lt"/>
                <a:ea typeface="+mn-ea"/>
                <a:cs typeface="+mn-cs"/>
              </a:rPr>
              <a:t>value</a:t>
            </a:r>
            <a:r>
              <a:rPr lang="zh-CN" altLang="en-US" sz="1200" b="0" i="0" kern="1200" dirty="0" smtClean="0">
                <a:solidFill>
                  <a:schemeClr val="tx1"/>
                </a:solidFill>
                <a:latin typeface="+mn-lt"/>
                <a:ea typeface="+mn-ea"/>
                <a:cs typeface="+mn-cs"/>
              </a:rPr>
              <a:t>所指向的一个</a:t>
            </a:r>
            <a:r>
              <a:rPr lang="en-US" altLang="zh-CN" sz="1200" b="0" i="0" kern="1200" dirty="0" err="1" smtClean="0">
                <a:solidFill>
                  <a:schemeClr val="tx1"/>
                </a:solidFill>
                <a:latin typeface="+mn-lt"/>
                <a:ea typeface="+mn-ea"/>
                <a:cs typeface="+mn-cs"/>
              </a:rPr>
              <a:t>Res_value</a:t>
            </a:r>
            <a:r>
              <a:rPr lang="zh-CN" altLang="en-US" sz="1200" b="0" i="0" kern="1200" dirty="0" smtClean="0">
                <a:solidFill>
                  <a:schemeClr val="tx1"/>
                </a:solidFill>
                <a:latin typeface="+mn-lt"/>
                <a:ea typeface="+mn-ea"/>
                <a:cs typeface="+mn-cs"/>
              </a:rPr>
              <a:t>的各个成员变量的值如下所示：</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Res_value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--res0</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，保留以后使用。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dataType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TYPE_INT_DEC</a:t>
            </a:r>
            <a:r>
              <a:rPr lang="zh-CN" altLang="en-US" sz="1200" b="0" i="0" kern="1200" dirty="0" smtClean="0">
                <a:solidFill>
                  <a:schemeClr val="tx1"/>
                </a:solidFill>
                <a:latin typeface="+mn-lt"/>
                <a:ea typeface="+mn-ea"/>
                <a:cs typeface="+mn-cs"/>
              </a:rPr>
              <a:t>，表示</a:t>
            </a:r>
            <a:r>
              <a:rPr lang="en-US" altLang="zh-CN" sz="1200" b="0" i="0" kern="1200" dirty="0" smtClean="0">
                <a:solidFill>
                  <a:schemeClr val="tx1"/>
                </a:solidFill>
                <a:latin typeface="+mn-lt"/>
                <a:ea typeface="+mn-ea"/>
                <a:cs typeface="+mn-cs"/>
              </a:rPr>
              <a:t>data</a:t>
            </a:r>
            <a:r>
              <a:rPr lang="zh-CN" altLang="en-US" sz="1200" b="0" i="0" kern="1200" dirty="0" smtClean="0">
                <a:solidFill>
                  <a:schemeClr val="tx1"/>
                </a:solidFill>
                <a:latin typeface="+mn-lt"/>
                <a:ea typeface="+mn-ea"/>
                <a:cs typeface="+mn-cs"/>
              </a:rPr>
              <a:t>是一个十进制的整数。</a:t>
            </a:r>
          </a:p>
          <a:p>
            <a:r>
              <a:rPr lang="en-US" altLang="zh-CN" sz="1200" b="1" i="0" kern="1200" dirty="0" smtClean="0">
                <a:solidFill>
                  <a:schemeClr val="tx1"/>
                </a:solidFill>
                <a:latin typeface="+mn-lt"/>
                <a:ea typeface="+mn-ea"/>
                <a:cs typeface="+mn-cs"/>
              </a:rPr>
              <a:t>--data</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72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嵌入在</a:t>
            </a:r>
            <a:r>
              <a:rPr lang="en-US" altLang="zh-CN" sz="1200" b="0" i="0" kern="1200" dirty="0" err="1" smtClean="0">
                <a:solidFill>
                  <a:schemeClr val="tx1"/>
                </a:solidFill>
                <a:latin typeface="+mn-lt"/>
                <a:ea typeface="+mn-ea"/>
                <a:cs typeface="+mn-cs"/>
              </a:rPr>
              <a:t>ResTable_header</a:t>
            </a:r>
            <a:r>
              <a:rPr lang="zh-CN" altLang="en-US" sz="1200" b="0" i="0" kern="1200" dirty="0" smtClean="0">
                <a:solidFill>
                  <a:schemeClr val="tx1"/>
                </a:solidFill>
                <a:latin typeface="+mn-lt"/>
                <a:ea typeface="+mn-ea"/>
                <a:cs typeface="+mn-cs"/>
              </a:rPr>
              <a:t>内部的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RES_TABLE_TYPE</a:t>
            </a:r>
            <a:r>
              <a:rPr lang="zh-CN" altLang="en-US" sz="1200" b="0" i="0" kern="1200" dirty="0" smtClean="0">
                <a:solidFill>
                  <a:schemeClr val="tx1"/>
                </a:solidFill>
                <a:latin typeface="+mn-lt"/>
                <a:ea typeface="+mn-ea"/>
                <a:cs typeface="+mn-cs"/>
              </a:rPr>
              <a:t>，表示这是一个资源索引表头部。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ResTable_header</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：等于整个</a:t>
            </a:r>
            <a:r>
              <a:rPr lang="en-US" altLang="zh-CN" sz="1200" b="0" i="0" kern="1200" dirty="0" err="1" smtClean="0">
                <a:solidFill>
                  <a:schemeClr val="tx1"/>
                </a:solidFill>
                <a:latin typeface="+mn-lt"/>
                <a:ea typeface="+mn-ea"/>
                <a:cs typeface="+mn-cs"/>
              </a:rPr>
              <a:t>resources.arsc</a:t>
            </a:r>
            <a:r>
              <a:rPr lang="zh-CN" altLang="en-US" sz="1200" b="0" i="0" kern="1200" dirty="0" smtClean="0">
                <a:solidFill>
                  <a:schemeClr val="tx1"/>
                </a:solidFill>
                <a:latin typeface="+mn-lt"/>
                <a:ea typeface="+mn-ea"/>
                <a:cs typeface="+mn-cs"/>
              </a:rPr>
              <a:t>文件的大小。</a:t>
            </a:r>
          </a:p>
          <a:p>
            <a:r>
              <a:rPr lang="en-US" altLang="zh-CN" sz="1200" b="0" i="0" kern="1200" dirty="0" err="1" smtClean="0">
                <a:solidFill>
                  <a:schemeClr val="tx1"/>
                </a:solidFill>
                <a:latin typeface="+mn-lt"/>
                <a:ea typeface="+mn-ea"/>
                <a:cs typeface="+mn-cs"/>
              </a:rPr>
              <a:t>ResTable_header</a:t>
            </a:r>
            <a:r>
              <a:rPr lang="zh-CN" altLang="en-US" sz="1200" b="0" i="0" kern="1200" dirty="0" smtClean="0">
                <a:solidFill>
                  <a:schemeClr val="tx1"/>
                </a:solidFill>
                <a:latin typeface="+mn-lt"/>
                <a:ea typeface="+mn-ea"/>
                <a:cs typeface="+mn-cs"/>
              </a:rPr>
              <a:t>的其它成员变量的取值如下所示：</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packageCount</a:t>
            </a:r>
            <a:r>
              <a:rPr lang="zh-CN" altLang="en-US" sz="1200" b="0" i="0" kern="1200" dirty="0" smtClean="0">
                <a:solidFill>
                  <a:schemeClr val="tx1"/>
                </a:solidFill>
                <a:latin typeface="+mn-lt"/>
                <a:ea typeface="+mn-ea"/>
                <a:cs typeface="+mn-cs"/>
              </a:rPr>
              <a:t>：等于被编译的资源包的个数。</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73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嵌入在</a:t>
            </a:r>
            <a:r>
              <a:rPr lang="en-US" altLang="zh-CN" sz="1200" b="0" i="0" kern="1200" dirty="0" err="1" smtClean="0">
                <a:solidFill>
                  <a:schemeClr val="tx1"/>
                </a:solidFill>
                <a:latin typeface="+mn-lt"/>
                <a:ea typeface="+mn-ea"/>
                <a:cs typeface="+mn-cs"/>
              </a:rPr>
              <a:t>ResTable_header</a:t>
            </a:r>
            <a:r>
              <a:rPr lang="zh-CN" altLang="en-US" sz="1200" b="0" i="0" kern="1200" dirty="0" smtClean="0">
                <a:solidFill>
                  <a:schemeClr val="tx1"/>
                </a:solidFill>
                <a:latin typeface="+mn-lt"/>
                <a:ea typeface="+mn-ea"/>
                <a:cs typeface="+mn-cs"/>
              </a:rPr>
              <a:t>内部的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的各个成员变量的取值如下所示：</a:t>
            </a: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RES_TABLE_TYPE</a:t>
            </a:r>
            <a:r>
              <a:rPr lang="zh-CN" altLang="en-US" sz="1200" b="0" i="0" kern="1200" dirty="0" smtClean="0">
                <a:solidFill>
                  <a:schemeClr val="tx1"/>
                </a:solidFill>
                <a:latin typeface="+mn-lt"/>
                <a:ea typeface="+mn-ea"/>
                <a:cs typeface="+mn-cs"/>
              </a:rPr>
              <a:t>，表示这是一个资源索引表头部。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ResTable_header</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：等于整个</a:t>
            </a:r>
            <a:r>
              <a:rPr lang="en-US" altLang="zh-CN" sz="1200" b="0" i="0" kern="1200" dirty="0" err="1" smtClean="0">
                <a:solidFill>
                  <a:schemeClr val="tx1"/>
                </a:solidFill>
                <a:latin typeface="+mn-lt"/>
                <a:ea typeface="+mn-ea"/>
                <a:cs typeface="+mn-cs"/>
              </a:rPr>
              <a:t>resources.arsc</a:t>
            </a:r>
            <a:r>
              <a:rPr lang="zh-CN" altLang="en-US" sz="1200" b="0" i="0" kern="1200" dirty="0" smtClean="0">
                <a:solidFill>
                  <a:schemeClr val="tx1"/>
                </a:solidFill>
                <a:latin typeface="+mn-lt"/>
                <a:ea typeface="+mn-ea"/>
                <a:cs typeface="+mn-cs"/>
              </a:rPr>
              <a:t>文件的大小。</a:t>
            </a:r>
          </a:p>
          <a:p>
            <a:r>
              <a:rPr lang="en-US" altLang="zh-CN" sz="1200" b="0" i="0" kern="1200" dirty="0" err="1" smtClean="0">
                <a:solidFill>
                  <a:schemeClr val="tx1"/>
                </a:solidFill>
                <a:latin typeface="+mn-lt"/>
                <a:ea typeface="+mn-ea"/>
                <a:cs typeface="+mn-cs"/>
              </a:rPr>
              <a:t>ResTable_header</a:t>
            </a:r>
            <a:r>
              <a:rPr lang="zh-CN" altLang="en-US" sz="1200" b="0" i="0" kern="1200" dirty="0" smtClean="0">
                <a:solidFill>
                  <a:schemeClr val="tx1"/>
                </a:solidFill>
                <a:latin typeface="+mn-lt"/>
                <a:ea typeface="+mn-ea"/>
                <a:cs typeface="+mn-cs"/>
              </a:rPr>
              <a:t>的其它成员变量的取值如下所示：</a:t>
            </a:r>
          </a:p>
          <a:p>
            <a:r>
              <a:rPr lang="en-US" altLang="zh-CN" sz="1200" b="1" i="0" kern="120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packageCount</a:t>
            </a:r>
            <a:r>
              <a:rPr lang="zh-CN" altLang="en-US" sz="1200" b="0" i="0" kern="1200" dirty="0" smtClean="0">
                <a:solidFill>
                  <a:schemeClr val="tx1"/>
                </a:solidFill>
                <a:latin typeface="+mn-lt"/>
                <a:ea typeface="+mn-ea"/>
                <a:cs typeface="+mn-cs"/>
              </a:rPr>
              <a:t>：等于被编译的资源包的个数。</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74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每一个</a:t>
            </a:r>
            <a:r>
              <a:rPr lang="en-US" altLang="zh-CN" dirty="0" smtClean="0"/>
              <a:t>App Package</a:t>
            </a:r>
            <a:r>
              <a:rPr lang="zh-CN" altLang="en-US" dirty="0" smtClean="0"/>
              <a:t>都有一个</a:t>
            </a:r>
            <a:r>
              <a:rPr lang="en-US" altLang="zh-CN" dirty="0" smtClean="0"/>
              <a:t>Resources</a:t>
            </a:r>
            <a:r>
              <a:rPr lang="zh-CN" altLang="en-US" dirty="0" smtClean="0"/>
              <a:t>对象和一个</a:t>
            </a:r>
            <a:r>
              <a:rPr lang="en-US" altLang="zh-CN" dirty="0" err="1" smtClean="0"/>
              <a:t>AssetManager</a:t>
            </a:r>
            <a:r>
              <a:rPr lang="zh-CN" altLang="en-US" dirty="0" smtClean="0"/>
              <a:t>对象，用来查找本</a:t>
            </a:r>
            <a:r>
              <a:rPr lang="en-US" altLang="zh-CN" dirty="0" smtClean="0"/>
              <a:t>Package</a:t>
            </a:r>
            <a:r>
              <a:rPr lang="zh-CN" altLang="en-US" dirty="0" smtClean="0"/>
              <a:t>的资源，每一个</a:t>
            </a:r>
            <a:r>
              <a:rPr lang="en-US" altLang="zh-CN" dirty="0" smtClean="0"/>
              <a:t>App Process</a:t>
            </a:r>
            <a:r>
              <a:rPr lang="zh-CN" altLang="en-US" dirty="0" smtClean="0"/>
              <a:t>又都包含有一个</a:t>
            </a:r>
            <a:r>
              <a:rPr lang="en-US" altLang="zh-CN" dirty="0" smtClean="0"/>
              <a:t>Resources</a:t>
            </a:r>
            <a:r>
              <a:rPr lang="zh-CN" altLang="en-US" dirty="0" smtClean="0"/>
              <a:t>对象和一个</a:t>
            </a:r>
            <a:r>
              <a:rPr lang="en-US" altLang="zh-CN" dirty="0" err="1" smtClean="0"/>
              <a:t>AssetManager</a:t>
            </a:r>
            <a:r>
              <a:rPr lang="zh-CN" altLang="en-US" dirty="0" smtClean="0"/>
              <a:t>对象用来查找系统资源</a:t>
            </a:r>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80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a:t>
            </a:r>
            <a:r>
              <a:rPr lang="en-US" altLang="zh-CN" dirty="0" smtClean="0"/>
              <a:t>System</a:t>
            </a:r>
            <a:r>
              <a:rPr lang="en-US" altLang="zh-CN" baseline="0" dirty="0" smtClean="0"/>
              <a:t> Resources</a:t>
            </a:r>
            <a:r>
              <a:rPr lang="zh-CN" altLang="en-US" baseline="0" dirty="0" smtClean="0"/>
              <a:t>来说，资源路径只包含</a:t>
            </a:r>
            <a:r>
              <a:rPr lang="en-US" altLang="zh-CN" dirty="0" smtClean="0"/>
              <a:t>/system/framework/framework-res.apk</a:t>
            </a:r>
            <a:r>
              <a:rPr lang="zh-CN" altLang="en-US" dirty="0" smtClean="0"/>
              <a:t>和</a:t>
            </a:r>
            <a:r>
              <a:rPr lang="en-US" altLang="zh-CN" dirty="0" smtClean="0"/>
              <a:t>/vendor/overlay/framework/framework-res.apk(optional)</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81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ResTable_typeSpec</a:t>
            </a:r>
            <a:r>
              <a:rPr lang="zh-CN" altLang="en-US" dirty="0" smtClean="0"/>
              <a:t>和</a:t>
            </a:r>
            <a:r>
              <a:rPr lang="en-US" altLang="zh-CN" dirty="0" err="1" smtClean="0"/>
              <a:t>ResTable_type</a:t>
            </a:r>
            <a:r>
              <a:rPr lang="zh-CN" altLang="en-US" dirty="0" smtClean="0"/>
              <a:t>均有一个</a:t>
            </a:r>
            <a:r>
              <a:rPr lang="en-US" altLang="zh-CN" dirty="0" smtClean="0"/>
              <a:t>id</a:t>
            </a:r>
            <a:r>
              <a:rPr lang="zh-CN" altLang="en-US" dirty="0" smtClean="0"/>
              <a:t>域，该</a:t>
            </a:r>
            <a:r>
              <a:rPr lang="en-US" altLang="zh-CN" dirty="0" smtClean="0"/>
              <a:t>id</a:t>
            </a:r>
            <a:r>
              <a:rPr lang="zh-CN" altLang="en-US" dirty="0" smtClean="0"/>
              <a:t>域描述的就是</a:t>
            </a:r>
            <a:r>
              <a:rPr lang="en-US" altLang="zh-CN" dirty="0" smtClean="0"/>
              <a:t>Type ID</a:t>
            </a:r>
            <a:r>
              <a:rPr lang="zh-CN" altLang="en-US" dirty="0" smtClean="0"/>
              <a:t>，因此根据资源</a:t>
            </a:r>
            <a:r>
              <a:rPr lang="en-US" altLang="zh-CN" dirty="0" smtClean="0"/>
              <a:t>ID</a:t>
            </a:r>
            <a:r>
              <a:rPr lang="zh-CN" altLang="en-US" dirty="0" smtClean="0"/>
              <a:t>的</a:t>
            </a:r>
            <a:r>
              <a:rPr lang="en-US" altLang="zh-CN" dirty="0" smtClean="0"/>
              <a:t>Type ID</a:t>
            </a:r>
            <a:r>
              <a:rPr lang="zh-CN" altLang="en-US" dirty="0" smtClean="0"/>
              <a:t>在</a:t>
            </a:r>
            <a:r>
              <a:rPr lang="en-US" altLang="zh-CN" dirty="0" smtClean="0"/>
              <a:t>Package</a:t>
            </a:r>
            <a:r>
              <a:rPr lang="zh-CN" altLang="en-US" dirty="0" smtClean="0"/>
              <a:t>数据块找到对应的类型规范数据块和类型资源项数据块</a:t>
            </a:r>
            <a:endParaRPr lang="en-US" altLang="zh-CN" dirty="0" smtClean="0"/>
          </a:p>
          <a:p>
            <a:r>
              <a:rPr lang="zh-CN" altLang="en-US" dirty="0" smtClean="0"/>
              <a:t>每一个</a:t>
            </a:r>
            <a:r>
              <a:rPr lang="zh-CN" altLang="en-US" dirty="0" smtClean="0"/>
              <a:t>类型资源项数据块都包含有一个资源项数组，以</a:t>
            </a:r>
            <a:r>
              <a:rPr lang="en-US" altLang="zh-CN" dirty="0" smtClean="0"/>
              <a:t>Entry ID</a:t>
            </a:r>
            <a:r>
              <a:rPr lang="zh-CN" altLang="en-US" dirty="0" smtClean="0"/>
              <a:t>为索引，即可在资源项数组的资源项</a:t>
            </a:r>
            <a:endParaRPr lang="en-US" altLang="zh-CN" dirty="0" smtClean="0"/>
          </a:p>
          <a:p>
            <a:r>
              <a:rPr lang="zh-CN" altLang="en-US" dirty="0" smtClean="0"/>
              <a:t>对于一个包含多种配置的资源项来说，它就会对应多个</a:t>
            </a:r>
            <a:r>
              <a:rPr lang="en-US" altLang="zh-CN" dirty="0" err="1" smtClean="0"/>
              <a:t>ResTable_type</a:t>
            </a:r>
            <a:r>
              <a:rPr lang="zh-CN" altLang="en-US" dirty="0" smtClean="0"/>
              <a:t>，因此需要根据当前设备配置最匹配的资源项找到最匹配的资源项</a:t>
            </a:r>
            <a:endParaRPr lang="en-US" altLang="zh-CN" dirty="0" smtClean="0"/>
          </a:p>
          <a:p>
            <a:r>
              <a:rPr lang="zh-CN" altLang="en-US" dirty="0" smtClean="0"/>
              <a:t>同时返回资源项的类型规范数据块</a:t>
            </a:r>
            <a:r>
              <a:rPr lang="en-US" altLang="zh-CN" dirty="0" smtClean="0"/>
              <a:t>(</a:t>
            </a:r>
            <a:r>
              <a:rPr lang="zh-CN" altLang="en-US" dirty="0" smtClean="0"/>
              <a:t>描述配置差异性</a:t>
            </a:r>
            <a:r>
              <a:rPr lang="en-US" altLang="zh-CN" dirty="0" smtClean="0"/>
              <a:t>)</a:t>
            </a:r>
            <a:r>
              <a:rPr lang="zh-CN" altLang="en-US" dirty="0" smtClean="0"/>
              <a:t>是为了让调用者知道它正在查找的资源有哪些配置，这样当设备配置发生变化时，就可以知道有没有必要更新资源项的值，即重新查找最匹配的资源项</a:t>
            </a:r>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82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关于资源</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的更多描述，以及资源的引用关系，可以参考</a:t>
            </a:r>
            <a:r>
              <a:rPr lang="en-US" altLang="zh-CN" sz="1200" b="0" i="0" kern="1200" dirty="0" smtClean="0">
                <a:solidFill>
                  <a:schemeClr val="tx1"/>
                </a:solidFill>
                <a:latin typeface="+mn-lt"/>
                <a:ea typeface="+mn-ea"/>
                <a:cs typeface="+mn-cs"/>
              </a:rPr>
              <a:t>frameworks/base/</a:t>
            </a:r>
            <a:r>
              <a:rPr lang="en-US" altLang="zh-CN" sz="1200" b="0" i="0" kern="1200" dirty="0" err="1" smtClean="0">
                <a:solidFill>
                  <a:schemeClr val="tx1"/>
                </a:solidFill>
                <a:latin typeface="+mn-lt"/>
                <a:ea typeface="+mn-ea"/>
                <a:cs typeface="+mn-cs"/>
              </a:rPr>
              <a:t>libs</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utils</a:t>
            </a:r>
            <a:r>
              <a:rPr lang="zh-CN" altLang="en-US" sz="1200" b="0" i="0" kern="1200" dirty="0" smtClean="0">
                <a:solidFill>
                  <a:schemeClr val="tx1"/>
                </a:solidFill>
                <a:latin typeface="+mn-lt"/>
                <a:ea typeface="+mn-ea"/>
                <a:cs typeface="+mn-cs"/>
              </a:rPr>
              <a:t>目录下的</a:t>
            </a:r>
            <a:r>
              <a:rPr lang="en-US" altLang="zh-CN" sz="1200" b="0" i="0" kern="1200" dirty="0" smtClean="0">
                <a:solidFill>
                  <a:schemeClr val="tx1"/>
                </a:solidFill>
                <a:latin typeface="+mn-lt"/>
                <a:ea typeface="+mn-ea"/>
                <a:cs typeface="+mn-cs"/>
              </a:rPr>
              <a:t>README</a:t>
            </a:r>
            <a:r>
              <a:rPr lang="zh-CN" altLang="en-US" sz="1200" b="0" i="0" kern="1200" dirty="0" smtClean="0">
                <a:solidFill>
                  <a:schemeClr val="tx1"/>
                </a:solidFill>
                <a:latin typeface="+mn-lt"/>
                <a:ea typeface="+mn-ea"/>
                <a:cs typeface="+mn-cs"/>
              </a:rPr>
              <a:t>文件</a:t>
            </a:r>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注意，一个资源项一旦创建之后，要获得它的资源</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是很容易的，因为它的</a:t>
            </a:r>
            <a:r>
              <a:rPr lang="en-US" altLang="zh-CN" sz="1200" b="0" i="0" kern="1200" dirty="0" smtClean="0">
                <a:solidFill>
                  <a:schemeClr val="tx1"/>
                </a:solidFill>
                <a:latin typeface="+mn-lt"/>
                <a:ea typeface="+mn-ea"/>
                <a:cs typeface="+mn-cs"/>
              </a:rPr>
              <a:t>Package ID</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Type ID</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Entry ID</a:t>
            </a:r>
            <a:r>
              <a:rPr lang="zh-CN" altLang="en-US" sz="1200" b="0" i="0" kern="1200" dirty="0" smtClean="0">
                <a:solidFill>
                  <a:schemeClr val="tx1"/>
                </a:solidFill>
                <a:latin typeface="+mn-lt"/>
                <a:ea typeface="+mn-ea"/>
                <a:cs typeface="+mn-cs"/>
              </a:rPr>
              <a:t>都是已知的。</a:t>
            </a:r>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对于</a:t>
            </a:r>
            <a:r>
              <a:rPr lang="en-US" altLang="zh-CN" sz="1200" b="0" i="0" kern="1200" dirty="0" err="1" smtClean="0">
                <a:solidFill>
                  <a:schemeClr val="tx1"/>
                </a:solidFill>
                <a:latin typeface="+mn-lt"/>
                <a:ea typeface="+mn-ea"/>
                <a:cs typeface="+mn-cs"/>
              </a:rPr>
              <a:t>ResXMLTree_header</a:t>
            </a:r>
            <a:r>
              <a:rPr lang="zh-CN" altLang="en-US" sz="1200" b="0" i="0" kern="1200" dirty="0" smtClean="0">
                <a:solidFill>
                  <a:schemeClr val="tx1"/>
                </a:solidFill>
                <a:latin typeface="+mn-lt"/>
                <a:ea typeface="+mn-ea"/>
                <a:cs typeface="+mn-cs"/>
              </a:rPr>
              <a:t>头部来说，内嵌在它里面的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的成员变量的值如下所示：</a:t>
            </a:r>
            <a:endParaRPr lang="en-US" altLang="zh-CN" sz="1200" b="1"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RES_XML_TYPE</a:t>
            </a:r>
            <a:r>
              <a:rPr lang="zh-CN" altLang="en-US" sz="1200" b="0" i="0" kern="1200" dirty="0" smtClean="0">
                <a:solidFill>
                  <a:schemeClr val="tx1"/>
                </a:solidFill>
                <a:latin typeface="+mn-lt"/>
                <a:ea typeface="+mn-ea"/>
                <a:cs typeface="+mn-cs"/>
              </a:rPr>
              <a:t>，描述这是一个</a:t>
            </a:r>
            <a:r>
              <a:rPr lang="en-US" altLang="zh-CN" sz="1200" b="0" i="0" kern="1200" dirty="0" smtClean="0">
                <a:solidFill>
                  <a:schemeClr val="tx1"/>
                </a:solidFill>
                <a:latin typeface="+mn-lt"/>
                <a:ea typeface="+mn-ea"/>
                <a:cs typeface="+mn-cs"/>
              </a:rPr>
              <a:t>Xml</a:t>
            </a:r>
            <a:r>
              <a:rPr lang="zh-CN" altLang="en-US" sz="1200" b="0" i="0" kern="1200" dirty="0" smtClean="0">
                <a:solidFill>
                  <a:schemeClr val="tx1"/>
                </a:solidFill>
                <a:latin typeface="+mn-lt"/>
                <a:ea typeface="+mn-ea"/>
                <a:cs typeface="+mn-cs"/>
              </a:rPr>
              <a:t>文件头部。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ResXMLTree_header</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：等于整个二进制</a:t>
            </a:r>
            <a:r>
              <a:rPr lang="en-US" altLang="zh-CN" sz="1200" b="0" i="0" kern="1200" dirty="0" smtClean="0">
                <a:solidFill>
                  <a:schemeClr val="tx1"/>
                </a:solidFill>
                <a:latin typeface="+mn-lt"/>
                <a:ea typeface="+mn-ea"/>
                <a:cs typeface="+mn-cs"/>
              </a:rPr>
              <a:t>Xml</a:t>
            </a:r>
            <a:r>
              <a:rPr lang="zh-CN" altLang="en-US" sz="1200" b="0" i="0" kern="1200" dirty="0" smtClean="0">
                <a:solidFill>
                  <a:schemeClr val="tx1"/>
                </a:solidFill>
                <a:latin typeface="+mn-lt"/>
                <a:ea typeface="+mn-ea"/>
                <a:cs typeface="+mn-cs"/>
              </a:rPr>
              <a:t>文件的大小，包括头部</a:t>
            </a:r>
            <a:r>
              <a:rPr lang="en-US" altLang="zh-CN" sz="1200" b="0"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的大小。</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25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内嵌在</a:t>
            </a:r>
            <a:r>
              <a:rPr lang="en-US" altLang="zh-CN" sz="1200" b="0" i="0" kern="1200" dirty="0" err="1" smtClean="0">
                <a:solidFill>
                  <a:schemeClr val="tx1"/>
                </a:solidFill>
                <a:latin typeface="+mn-lt"/>
                <a:ea typeface="+mn-ea"/>
                <a:cs typeface="+mn-cs"/>
              </a:rPr>
              <a:t>ResStringPool_header</a:t>
            </a:r>
            <a:r>
              <a:rPr lang="zh-CN" altLang="en-US" sz="1200" b="0" i="0" kern="1200" dirty="0" smtClean="0">
                <a:solidFill>
                  <a:schemeClr val="tx1"/>
                </a:solidFill>
                <a:latin typeface="+mn-lt"/>
                <a:ea typeface="+mn-ea"/>
                <a:cs typeface="+mn-cs"/>
              </a:rPr>
              <a:t>里面的</a:t>
            </a:r>
            <a:r>
              <a:rPr lang="en-US" altLang="zh-CN" sz="1200" b="0" i="0" kern="1200" dirty="0" err="1" smtClean="0">
                <a:solidFill>
                  <a:schemeClr val="tx1"/>
                </a:solidFill>
                <a:latin typeface="+mn-lt"/>
                <a:ea typeface="+mn-ea"/>
                <a:cs typeface="+mn-cs"/>
              </a:rPr>
              <a:t>ResChunk_header</a:t>
            </a:r>
            <a:r>
              <a:rPr lang="zh-CN" altLang="en-US" sz="1200" b="0" i="0" kern="1200" dirty="0" smtClean="0">
                <a:solidFill>
                  <a:schemeClr val="tx1"/>
                </a:solidFill>
                <a:latin typeface="+mn-lt"/>
                <a:ea typeface="+mn-ea"/>
                <a:cs typeface="+mn-cs"/>
              </a:rPr>
              <a:t>的成员变量的值如下所示：</a:t>
            </a:r>
            <a:endParaRPr lang="en-US" altLang="zh-CN" sz="1200" b="1"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RES_STRING_POOL_TYPE</a:t>
            </a:r>
            <a:r>
              <a:rPr lang="zh-CN" altLang="en-US" sz="1200" b="0" i="0" kern="1200" dirty="0" smtClean="0">
                <a:solidFill>
                  <a:schemeClr val="tx1"/>
                </a:solidFill>
                <a:latin typeface="+mn-lt"/>
                <a:ea typeface="+mn-ea"/>
                <a:cs typeface="+mn-cs"/>
              </a:rPr>
              <a:t>，描述这是一个字符串资源池。</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ResStringPool_header</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，表示头部的大小。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：整个字符串</a:t>
            </a:r>
            <a:r>
              <a:rPr lang="en-US" altLang="zh-CN" sz="1200" b="0" i="0" kern="1200" dirty="0" smtClean="0">
                <a:solidFill>
                  <a:schemeClr val="tx1"/>
                </a:solidFill>
                <a:latin typeface="+mn-lt"/>
                <a:ea typeface="+mn-ea"/>
                <a:cs typeface="+mn-cs"/>
              </a:rPr>
              <a:t>chunk</a:t>
            </a:r>
            <a:r>
              <a:rPr lang="zh-CN" altLang="en-US" sz="1200" b="0" i="0" kern="1200" dirty="0" smtClean="0">
                <a:solidFill>
                  <a:schemeClr val="tx1"/>
                </a:solidFill>
                <a:latin typeface="+mn-lt"/>
                <a:ea typeface="+mn-ea"/>
                <a:cs typeface="+mn-cs"/>
              </a:rPr>
              <a:t>的大小，包括头部</a:t>
            </a:r>
            <a:r>
              <a:rPr lang="en-US" altLang="zh-CN" sz="1200" b="0"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的大小。</a:t>
            </a:r>
          </a:p>
          <a:p>
            <a:r>
              <a:rPr lang="en-US" altLang="zh-CN" sz="1200" b="0" i="0" kern="1200" dirty="0" err="1" smtClean="0">
                <a:solidFill>
                  <a:schemeClr val="tx1"/>
                </a:solidFill>
                <a:latin typeface="+mn-lt"/>
                <a:ea typeface="+mn-ea"/>
                <a:cs typeface="+mn-cs"/>
              </a:rPr>
              <a:t>ResStringPool_header</a:t>
            </a:r>
            <a:r>
              <a:rPr lang="zh-CN" altLang="en-US" sz="1200" b="0" i="0" kern="1200" dirty="0" smtClean="0">
                <a:solidFill>
                  <a:schemeClr val="tx1"/>
                </a:solidFill>
                <a:latin typeface="+mn-lt"/>
                <a:ea typeface="+mn-ea"/>
                <a:cs typeface="+mn-cs"/>
              </a:rPr>
              <a:t>的其余成员变量的值如下所示：</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stringCount</a:t>
            </a:r>
            <a:r>
              <a:rPr lang="zh-CN" altLang="en-US" sz="1200" b="0" i="0" kern="1200" dirty="0" smtClean="0">
                <a:solidFill>
                  <a:schemeClr val="tx1"/>
                </a:solidFill>
                <a:latin typeface="+mn-lt"/>
                <a:ea typeface="+mn-ea"/>
                <a:cs typeface="+mn-cs"/>
              </a:rPr>
              <a:t>：等于字符串的数量。</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styleCount</a:t>
            </a:r>
            <a:r>
              <a:rPr lang="zh-CN" altLang="en-US" sz="1200" b="0" i="0" kern="1200" dirty="0" smtClean="0">
                <a:solidFill>
                  <a:schemeClr val="tx1"/>
                </a:solidFill>
                <a:latin typeface="+mn-lt"/>
                <a:ea typeface="+mn-ea"/>
                <a:cs typeface="+mn-cs"/>
              </a:rPr>
              <a:t>：等于字符串的样式的数量。</a:t>
            </a:r>
          </a:p>
          <a:p>
            <a:r>
              <a:rPr lang="en-US" altLang="zh-CN" sz="1200" b="1" i="0" kern="1200" dirty="0" smtClean="0">
                <a:solidFill>
                  <a:schemeClr val="tx1"/>
                </a:solidFill>
                <a:latin typeface="+mn-lt"/>
                <a:ea typeface="+mn-ea"/>
                <a:cs typeface="+mn-cs"/>
              </a:rPr>
              <a:t>--flags</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SORTED_FLAG</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UTF8_FLAG</a:t>
            </a:r>
            <a:r>
              <a:rPr lang="zh-CN" altLang="en-US" sz="1200" b="0" i="0" kern="1200" dirty="0" smtClean="0">
                <a:solidFill>
                  <a:schemeClr val="tx1"/>
                </a:solidFill>
                <a:latin typeface="+mn-lt"/>
                <a:ea typeface="+mn-ea"/>
                <a:cs typeface="+mn-cs"/>
              </a:rPr>
              <a:t>或者它们的组合值，用来描述字符串资源串的属性，例如，</a:t>
            </a:r>
            <a:r>
              <a:rPr lang="en-US" altLang="zh-CN" sz="1200" b="0" i="0" kern="1200" dirty="0" smtClean="0">
                <a:solidFill>
                  <a:schemeClr val="tx1"/>
                </a:solidFill>
                <a:latin typeface="+mn-lt"/>
                <a:ea typeface="+mn-ea"/>
                <a:cs typeface="+mn-cs"/>
              </a:rPr>
              <a:t>SORTED_FLAG</a:t>
            </a:r>
            <a:r>
              <a:rPr lang="zh-CN" altLang="en-US" sz="1200" b="0" i="0" kern="1200" dirty="0" smtClean="0">
                <a:solidFill>
                  <a:schemeClr val="tx1"/>
                </a:solidFill>
                <a:latin typeface="+mn-lt"/>
                <a:ea typeface="+mn-ea"/>
                <a:cs typeface="+mn-cs"/>
              </a:rPr>
              <a:t>位等于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表示字符串是经过排序的，而</a:t>
            </a:r>
            <a:r>
              <a:rPr lang="en-US" altLang="zh-CN" sz="1200" b="0" i="0" kern="1200" dirty="0" smtClean="0">
                <a:solidFill>
                  <a:schemeClr val="tx1"/>
                </a:solidFill>
                <a:latin typeface="+mn-lt"/>
                <a:ea typeface="+mn-ea"/>
                <a:cs typeface="+mn-cs"/>
              </a:rPr>
              <a:t>UTF8_FLAG</a:t>
            </a:r>
            <a:r>
              <a:rPr lang="zh-CN" altLang="en-US" sz="1200" b="0" i="0" kern="1200" dirty="0" smtClean="0">
                <a:solidFill>
                  <a:schemeClr val="tx1"/>
                </a:solidFill>
                <a:latin typeface="+mn-lt"/>
                <a:ea typeface="+mn-ea"/>
                <a:cs typeface="+mn-cs"/>
              </a:rPr>
              <a:t>位等于</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表示字符串是使用</a:t>
            </a:r>
            <a:r>
              <a:rPr lang="en-US" altLang="zh-CN" sz="1200" b="0" i="0" kern="1200" dirty="0" smtClean="0">
                <a:solidFill>
                  <a:schemeClr val="tx1"/>
                </a:solidFill>
                <a:latin typeface="+mn-lt"/>
                <a:ea typeface="+mn-ea"/>
                <a:cs typeface="+mn-cs"/>
              </a:rPr>
              <a:t>UTF8</a:t>
            </a:r>
            <a:r>
              <a:rPr lang="zh-CN" altLang="en-US" sz="1200" b="0" i="0" kern="1200" dirty="0" smtClean="0">
                <a:solidFill>
                  <a:schemeClr val="tx1"/>
                </a:solidFill>
                <a:latin typeface="+mn-lt"/>
                <a:ea typeface="+mn-ea"/>
                <a:cs typeface="+mn-cs"/>
              </a:rPr>
              <a:t>编码的，否则就是</a:t>
            </a:r>
            <a:r>
              <a:rPr lang="en-US" altLang="zh-CN" sz="1200" b="0" i="0" kern="1200" dirty="0" smtClean="0">
                <a:solidFill>
                  <a:schemeClr val="tx1"/>
                </a:solidFill>
                <a:latin typeface="+mn-lt"/>
                <a:ea typeface="+mn-ea"/>
                <a:cs typeface="+mn-cs"/>
              </a:rPr>
              <a:t>UTF16</a:t>
            </a:r>
            <a:r>
              <a:rPr lang="zh-CN" altLang="en-US" sz="1200" b="0" i="0" kern="1200" dirty="0" smtClean="0">
                <a:solidFill>
                  <a:schemeClr val="tx1"/>
                </a:solidFill>
                <a:latin typeface="+mn-lt"/>
                <a:ea typeface="+mn-ea"/>
                <a:cs typeface="+mn-cs"/>
              </a:rPr>
              <a:t>编码的。</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stringsStart</a:t>
            </a:r>
            <a:r>
              <a:rPr lang="zh-CN" altLang="en-US" sz="1200" b="0" i="0" kern="1200" dirty="0" smtClean="0">
                <a:solidFill>
                  <a:schemeClr val="tx1"/>
                </a:solidFill>
                <a:latin typeface="+mn-lt"/>
                <a:ea typeface="+mn-ea"/>
                <a:cs typeface="+mn-cs"/>
              </a:rPr>
              <a:t>：等于字符串内容块相对于其头部的距离。</a:t>
            </a:r>
          </a:p>
          <a:p>
            <a:r>
              <a:rPr lang="zh-CN" altLang="en-US" sz="1200" b="0" i="0" kern="1200" dirty="0" smtClean="0">
                <a:solidFill>
                  <a:schemeClr val="tx1"/>
                </a:solidFill>
                <a:latin typeface="+mn-lt"/>
                <a:ea typeface="+mn-ea"/>
                <a:cs typeface="+mn-cs"/>
              </a:rPr>
              <a:t> </a:t>
            </a:r>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stylesStart</a:t>
            </a:r>
            <a:r>
              <a:rPr lang="zh-CN" altLang="en-US" sz="1200" b="0" i="0" kern="1200" dirty="0" smtClean="0">
                <a:solidFill>
                  <a:schemeClr val="tx1"/>
                </a:solidFill>
                <a:latin typeface="+mn-lt"/>
                <a:ea typeface="+mn-ea"/>
                <a:cs typeface="+mn-cs"/>
              </a:rPr>
              <a:t>：等于字符串样式块相对于其头部的距离。</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26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以字符串“</a:t>
            </a:r>
            <a:r>
              <a:rPr lang="en-US" altLang="zh-CN" sz="1200" b="0" i="0" kern="1200" dirty="0" smtClean="0">
                <a:solidFill>
                  <a:schemeClr val="tx1"/>
                </a:solidFill>
                <a:latin typeface="+mn-lt"/>
                <a:ea typeface="+mn-ea"/>
                <a:cs typeface="+mn-cs"/>
              </a:rPr>
              <a:t>mango”</a:t>
            </a:r>
            <a:r>
              <a:rPr lang="zh-CN" altLang="en-US" sz="1200" b="0" i="0" kern="1200" dirty="0" smtClean="0">
                <a:solidFill>
                  <a:schemeClr val="tx1"/>
                </a:solidFill>
                <a:latin typeface="+mn-lt"/>
                <a:ea typeface="+mn-ea"/>
                <a:cs typeface="+mn-cs"/>
              </a:rPr>
              <a:t>的第一个样式描述为例，对应的</a:t>
            </a:r>
            <a:r>
              <a:rPr lang="en-US" altLang="zh-CN" sz="1200" b="0" i="0" kern="1200" dirty="0" err="1" smtClean="0">
                <a:solidFill>
                  <a:schemeClr val="tx1"/>
                </a:solidFill>
                <a:latin typeface="+mn-lt"/>
                <a:ea typeface="+mn-ea"/>
                <a:cs typeface="+mn-cs"/>
              </a:rPr>
              <a:t>ResStringPool_span</a:t>
            </a:r>
            <a:r>
              <a:rPr lang="zh-CN" altLang="en-US" sz="1200" b="0" i="0" kern="1200" dirty="0" smtClean="0">
                <a:solidFill>
                  <a:schemeClr val="tx1"/>
                </a:solidFill>
                <a:latin typeface="+mn-lt"/>
                <a:ea typeface="+mn-ea"/>
                <a:cs typeface="+mn-cs"/>
              </a:rPr>
              <a:t>的各个成员变量的取值为：</a:t>
            </a:r>
          </a:p>
          <a:p>
            <a:r>
              <a:rPr lang="en-US" altLang="zh-CN" sz="1200" b="1"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：等于字符串“</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在字符串资源池中的位置。</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firstChar</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，即指向字符“</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 </a:t>
            </a:r>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lastChar</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，即指向字符</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综合起来就是表示字符串“</a:t>
            </a:r>
            <a:r>
              <a:rPr lang="en-US" altLang="zh-CN" sz="1200" b="0" i="0" kern="1200" dirty="0" smtClean="0">
                <a:solidFill>
                  <a:schemeClr val="tx1"/>
                </a:solidFill>
                <a:latin typeface="+mn-lt"/>
                <a:ea typeface="+mn-ea"/>
                <a:cs typeface="+mn-cs"/>
              </a:rPr>
              <a:t>man”</a:t>
            </a:r>
            <a:r>
              <a:rPr lang="zh-CN" altLang="en-US" sz="1200" b="0" i="0" kern="1200" dirty="0" smtClean="0">
                <a:solidFill>
                  <a:schemeClr val="tx1"/>
                </a:solidFill>
                <a:latin typeface="+mn-lt"/>
                <a:ea typeface="+mn-ea"/>
                <a:cs typeface="+mn-cs"/>
              </a:rPr>
              <a:t>是粗体的。</a:t>
            </a:r>
          </a:p>
          <a:p>
            <a:r>
              <a:rPr lang="zh-CN" altLang="en-US" sz="1200" b="0" i="0" kern="1200" dirty="0" smtClean="0">
                <a:solidFill>
                  <a:schemeClr val="tx1"/>
                </a:solidFill>
                <a:latin typeface="+mn-lt"/>
                <a:ea typeface="+mn-ea"/>
                <a:cs typeface="+mn-cs"/>
              </a:rPr>
              <a:t>再以字符串“</a:t>
            </a:r>
            <a:r>
              <a:rPr lang="en-US" altLang="zh-CN" sz="1200" b="0" i="0" kern="1200" dirty="0" smtClean="0">
                <a:solidFill>
                  <a:schemeClr val="tx1"/>
                </a:solidFill>
                <a:latin typeface="+mn-lt"/>
                <a:ea typeface="+mn-ea"/>
                <a:cs typeface="+mn-cs"/>
              </a:rPr>
              <a:t>mango”</a:t>
            </a:r>
            <a:r>
              <a:rPr lang="zh-CN" altLang="en-US" sz="1200" b="0" i="0" kern="1200" dirty="0" smtClean="0">
                <a:solidFill>
                  <a:schemeClr val="tx1"/>
                </a:solidFill>
                <a:latin typeface="+mn-lt"/>
                <a:ea typeface="+mn-ea"/>
                <a:cs typeface="+mn-cs"/>
              </a:rPr>
              <a:t>的第二个样式描述为例，对应的</a:t>
            </a:r>
            <a:r>
              <a:rPr lang="en-US" altLang="zh-CN" sz="1200" b="0" i="0" kern="1200" dirty="0" err="1" smtClean="0">
                <a:solidFill>
                  <a:schemeClr val="tx1"/>
                </a:solidFill>
                <a:latin typeface="+mn-lt"/>
                <a:ea typeface="+mn-ea"/>
                <a:cs typeface="+mn-cs"/>
              </a:rPr>
              <a:t>ResStringPool_span</a:t>
            </a:r>
            <a:r>
              <a:rPr lang="zh-CN" altLang="en-US" sz="1200" b="0" i="0" kern="1200" dirty="0" smtClean="0">
                <a:solidFill>
                  <a:schemeClr val="tx1"/>
                </a:solidFill>
                <a:latin typeface="+mn-lt"/>
                <a:ea typeface="+mn-ea"/>
                <a:cs typeface="+mn-cs"/>
              </a:rPr>
              <a:t>的各个成员变量的取值为：</a:t>
            </a:r>
          </a:p>
          <a:p>
            <a:r>
              <a:rPr lang="en-US" altLang="zh-CN" sz="1200" b="1" i="0" kern="1200" dirty="0" smtClean="0">
                <a:solidFill>
                  <a:schemeClr val="tx1"/>
                </a:solidFill>
                <a:latin typeface="+mn-lt"/>
                <a:ea typeface="+mn-ea"/>
                <a:cs typeface="+mn-cs"/>
              </a:rPr>
              <a:t>--name</a:t>
            </a:r>
            <a:r>
              <a:rPr lang="zh-CN" altLang="en-US" sz="1200" b="0" i="0" kern="1200" dirty="0" smtClean="0">
                <a:solidFill>
                  <a:schemeClr val="tx1"/>
                </a:solidFill>
                <a:latin typeface="+mn-lt"/>
                <a:ea typeface="+mn-ea"/>
                <a:cs typeface="+mn-cs"/>
              </a:rPr>
              <a:t>：等于字符串“</a:t>
            </a:r>
            <a:r>
              <a:rPr lang="en-US" altLang="zh-CN" sz="1200" b="0" i="0" kern="1200" dirty="0" err="1" smtClean="0">
                <a:solidFill>
                  <a:schemeClr val="tx1"/>
                </a:solidFill>
                <a:latin typeface="+mn-lt"/>
                <a:ea typeface="+mn-ea"/>
                <a:cs typeface="+mn-cs"/>
              </a:rPr>
              <a:t>i</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在字符串资源池中的位置。</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firstChar</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，即指向字符“</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lastChar</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，即指向字符“</a:t>
            </a:r>
            <a:r>
              <a:rPr lang="en-US" altLang="zh-CN" sz="1200" b="0" i="0" kern="1200" dirty="0" smtClean="0">
                <a:solidFill>
                  <a:schemeClr val="tx1"/>
                </a:solidFill>
                <a:latin typeface="+mn-lt"/>
                <a:ea typeface="+mn-ea"/>
                <a:cs typeface="+mn-cs"/>
              </a:rPr>
              <a:t>o”</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综合起来就是表示字符串“</a:t>
            </a:r>
            <a:r>
              <a:rPr lang="en-US" altLang="zh-CN" sz="1200" b="0" i="0" kern="1200" dirty="0" smtClean="0">
                <a:solidFill>
                  <a:schemeClr val="tx1"/>
                </a:solidFill>
                <a:latin typeface="+mn-lt"/>
                <a:ea typeface="+mn-ea"/>
                <a:cs typeface="+mn-cs"/>
              </a:rPr>
              <a:t>go”</a:t>
            </a:r>
            <a:r>
              <a:rPr lang="zh-CN" altLang="en-US" sz="1200" b="0" i="0" kern="1200" dirty="0" smtClean="0">
                <a:solidFill>
                  <a:schemeClr val="tx1"/>
                </a:solidFill>
                <a:latin typeface="+mn-lt"/>
                <a:ea typeface="+mn-ea"/>
                <a:cs typeface="+mn-cs"/>
              </a:rPr>
              <a:t>是斜体的。</a:t>
            </a:r>
          </a:p>
          <a:p>
            <a:r>
              <a:rPr lang="zh-CN" altLang="en-US" sz="1200" b="0" i="0" kern="1200" dirty="0" smtClean="0">
                <a:solidFill>
                  <a:schemeClr val="tx1"/>
                </a:solidFill>
                <a:latin typeface="+mn-lt"/>
                <a:ea typeface="+mn-ea"/>
                <a:cs typeface="+mn-cs"/>
              </a:rPr>
              <a:t>另外有一个地方需要注意的是，字符串样式内容的最后会有</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个字节，每</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个字节都被填充为</a:t>
            </a:r>
            <a:r>
              <a:rPr lang="en-US" altLang="zh-CN" sz="1200" b="0" i="0" kern="1200" dirty="0" err="1" smtClean="0">
                <a:solidFill>
                  <a:schemeClr val="tx1"/>
                </a:solidFill>
                <a:latin typeface="+mn-lt"/>
                <a:ea typeface="+mn-ea"/>
                <a:cs typeface="+mn-cs"/>
              </a:rPr>
              <a:t>ResStringPool_span</a:t>
            </a:r>
            <a:r>
              <a:rPr lang="en-US" altLang="zh-CN" sz="1200" b="0" i="0" kern="1200" dirty="0" smtClean="0">
                <a:solidFill>
                  <a:schemeClr val="tx1"/>
                </a:solidFill>
                <a:latin typeface="+mn-lt"/>
                <a:ea typeface="+mn-ea"/>
                <a:cs typeface="+mn-cs"/>
              </a:rPr>
              <a:t>::END</a:t>
            </a:r>
            <a:r>
              <a:rPr lang="zh-CN" altLang="en-US" sz="1200" b="0" i="0" kern="1200" dirty="0" smtClean="0">
                <a:solidFill>
                  <a:schemeClr val="tx1"/>
                </a:solidFill>
                <a:latin typeface="+mn-lt"/>
                <a:ea typeface="+mn-ea"/>
                <a:cs typeface="+mn-cs"/>
              </a:rPr>
              <a:t>，用来表达字符串样式内容结束符。</a:t>
            </a:r>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28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资源</a:t>
            </a:r>
            <a:r>
              <a:rPr lang="en-US" altLang="zh-CN" dirty="0" smtClean="0"/>
              <a:t>ID</a:t>
            </a:r>
            <a:r>
              <a:rPr lang="zh-CN" altLang="en-US" dirty="0" smtClean="0"/>
              <a:t>数据块</a:t>
            </a:r>
            <a:r>
              <a:rPr lang="en-US" altLang="zh-CN" dirty="0" err="1" smtClean="0"/>
              <a:t>ResChunk_header</a:t>
            </a:r>
            <a:r>
              <a:rPr lang="zh-CN" altLang="en-US" dirty="0" smtClean="0"/>
              <a:t>各个成员变量的含义</a:t>
            </a:r>
            <a:endParaRPr lang="en-US" altLang="zh-CN" sz="1200" b="1"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--type</a:t>
            </a:r>
            <a:r>
              <a:rPr lang="zh-CN" altLang="en-US" sz="1200" b="0" i="0" kern="1200" dirty="0" smtClean="0">
                <a:solidFill>
                  <a:schemeClr val="tx1"/>
                </a:solidFill>
                <a:latin typeface="+mn-lt"/>
                <a:ea typeface="+mn-ea"/>
                <a:cs typeface="+mn-cs"/>
              </a:rPr>
              <a:t>：等于</a:t>
            </a:r>
            <a:r>
              <a:rPr lang="en-US" altLang="zh-CN" sz="1200" b="0" i="0" kern="1200" dirty="0" smtClean="0">
                <a:solidFill>
                  <a:schemeClr val="tx1"/>
                </a:solidFill>
                <a:latin typeface="+mn-lt"/>
                <a:ea typeface="+mn-ea"/>
                <a:cs typeface="+mn-cs"/>
              </a:rPr>
              <a:t>RES_XML_RESOURCE_MAP_TYPE</a:t>
            </a:r>
            <a:r>
              <a:rPr lang="zh-CN" altLang="en-US" sz="1200" b="0" i="0" kern="1200" dirty="0" smtClean="0">
                <a:solidFill>
                  <a:schemeClr val="tx1"/>
                </a:solidFill>
                <a:latin typeface="+mn-lt"/>
                <a:ea typeface="+mn-ea"/>
                <a:cs typeface="+mn-cs"/>
              </a:rPr>
              <a:t>，表示这是一个从字符串资源池到资源</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的映射头部。</a:t>
            </a:r>
          </a:p>
          <a:p>
            <a:r>
              <a:rPr lang="en-US" altLang="zh-CN" sz="1200" b="1" i="0" kern="1200" dirty="0" smtClean="0">
                <a:solidFill>
                  <a:schemeClr val="tx1"/>
                </a:solidFill>
                <a:latin typeface="+mn-lt"/>
                <a:ea typeface="+mn-ea"/>
                <a:cs typeface="+mn-cs"/>
              </a:rPr>
              <a:t>--</a:t>
            </a:r>
            <a:r>
              <a:rPr lang="en-US" altLang="zh-CN" sz="1200" b="1"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ResChunk_header</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，表示头部大小。</a:t>
            </a:r>
          </a:p>
          <a:p>
            <a:r>
              <a:rPr lang="en-US" altLang="zh-CN" sz="1200" b="1" i="0" kern="1200" dirty="0" smtClean="0">
                <a:solidFill>
                  <a:schemeClr val="tx1"/>
                </a:solidFill>
                <a:latin typeface="+mn-lt"/>
                <a:ea typeface="+mn-ea"/>
                <a:cs typeface="+mn-cs"/>
              </a:rPr>
              <a:t>--size</a:t>
            </a:r>
            <a:r>
              <a:rPr lang="zh-CN" altLang="en-US" sz="1200" b="0" i="0" kern="1200" dirty="0" smtClean="0">
                <a:solidFill>
                  <a:schemeClr val="tx1"/>
                </a:solidFill>
                <a:latin typeface="+mn-lt"/>
                <a:ea typeface="+mn-ea"/>
                <a:cs typeface="+mn-cs"/>
              </a:rPr>
              <a:t>：等于</a:t>
            </a:r>
            <a:r>
              <a:rPr lang="en-US" altLang="zh-CN" sz="1200" b="0" i="0" kern="1200" dirty="0" err="1" smtClean="0">
                <a:solidFill>
                  <a:schemeClr val="tx1"/>
                </a:solidFill>
                <a:latin typeface="+mn-lt"/>
                <a:ea typeface="+mn-ea"/>
                <a:cs typeface="+mn-cs"/>
              </a:rPr>
              <a:t>headerSize</a:t>
            </a:r>
            <a:r>
              <a:rPr lang="zh-CN" altLang="en-US" sz="1200" b="0" i="0" kern="1200" dirty="0" smtClean="0">
                <a:solidFill>
                  <a:schemeClr val="tx1"/>
                </a:solidFill>
                <a:latin typeface="+mn-lt"/>
                <a:ea typeface="+mn-ea"/>
                <a:cs typeface="+mn-cs"/>
              </a:rPr>
              <a:t>的大小再加上</a:t>
            </a:r>
            <a:r>
              <a:rPr lang="en-US" altLang="zh-CN" sz="1200" b="0" i="0" kern="1200" dirty="0" err="1" smtClean="0">
                <a:solidFill>
                  <a:schemeClr val="tx1"/>
                </a:solidFill>
                <a:latin typeface="+mn-lt"/>
                <a:ea typeface="+mn-ea"/>
                <a:cs typeface="+mn-cs"/>
              </a:rPr>
              <a:t>sizeof</a:t>
            </a:r>
            <a:r>
              <a:rPr lang="en-US" altLang="zh-CN" sz="1200" b="0" i="0" kern="1200" dirty="0" smtClean="0">
                <a:solidFill>
                  <a:schemeClr val="tx1"/>
                </a:solidFill>
                <a:latin typeface="+mn-lt"/>
                <a:ea typeface="+mn-ea"/>
                <a:cs typeface="+mn-cs"/>
              </a:rPr>
              <a:t>(uint32_t) * count</a:t>
            </a:r>
            <a:r>
              <a:rPr lang="zh-CN" altLang="en-US" sz="1200" b="0" i="0" kern="1200" dirty="0" smtClean="0">
                <a:solidFill>
                  <a:schemeClr val="tx1"/>
                </a:solidFill>
                <a:latin typeface="+mn-lt"/>
                <a:ea typeface="+mn-ea"/>
                <a:cs typeface="+mn-cs"/>
              </a:rPr>
              <a:t>，其中，</a:t>
            </a:r>
            <a:r>
              <a:rPr lang="en-US" altLang="zh-CN" sz="1200" b="0" i="0" kern="1200" dirty="0" smtClean="0">
                <a:solidFill>
                  <a:schemeClr val="tx1"/>
                </a:solidFill>
                <a:latin typeface="+mn-lt"/>
                <a:ea typeface="+mn-ea"/>
                <a:cs typeface="+mn-cs"/>
              </a:rPr>
              <a:t>count</a:t>
            </a:r>
            <a:r>
              <a:rPr lang="zh-CN" altLang="en-US" sz="1200" b="0" i="0" kern="1200" dirty="0" smtClean="0">
                <a:solidFill>
                  <a:schemeClr val="tx1"/>
                </a:solidFill>
                <a:latin typeface="+mn-lt"/>
                <a:ea typeface="+mn-ea"/>
                <a:cs typeface="+mn-cs"/>
              </a:rPr>
              <a:t>为收集到的资源</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的个数。</a:t>
            </a:r>
          </a:p>
          <a:p>
            <a:endParaRPr lang="zh-CN" altLang="en-US" dirty="0"/>
          </a:p>
        </p:txBody>
      </p:sp>
      <p:sp>
        <p:nvSpPr>
          <p:cNvPr id="4" name="灯片编号占位符 3"/>
          <p:cNvSpPr>
            <a:spLocks noGrp="1"/>
          </p:cNvSpPr>
          <p:nvPr>
            <p:ph type="sldNum" sz="quarter" idx="10"/>
          </p:nvPr>
        </p:nvSpPr>
        <p:spPr/>
        <p:txBody>
          <a:bodyPr/>
          <a:lstStyle/>
          <a:p>
            <a:fld id="{CCEC8358-4961-4361-8B2D-BF4ED7975B32}" type="slidenum">
              <a:rPr lang="zh-CN" altLang="en-US" smtClean="0"/>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823A31F-EE25-41FD-9571-47C91D221CD2}" type="datetimeFigureOut">
              <a:rPr lang="zh-CN" altLang="en-US" smtClean="0"/>
              <a:pPr/>
              <a:t>2013/10/10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C01A77-4C40-43E4-96AF-0F46C99F947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3A31F-EE25-41FD-9571-47C91D221CD2}" type="datetimeFigureOut">
              <a:rPr lang="zh-CN" altLang="en-US" smtClean="0"/>
              <a:pPr/>
              <a:t>2013/10/10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01A77-4C40-43E4-96AF-0F46C99F947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csdn.net/luoshengyang" TargetMode="External"/><Relationship Id="rId2" Type="http://schemas.openxmlformats.org/officeDocument/2006/relationships/hyperlink" Target="http://weibo.com/shengyanglu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eibo.com/shengyangluo" TargetMode="External"/><Relationship Id="rId2" Type="http://schemas.openxmlformats.org/officeDocument/2006/relationships/hyperlink" Target="http://blog.csdn.net/Luoshengya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40768"/>
            <a:ext cx="7772400" cy="1470025"/>
          </a:xfrm>
        </p:spPr>
        <p:txBody>
          <a:bodyPr/>
          <a:lstStyle/>
          <a:p>
            <a:pPr lvl="0"/>
            <a:r>
              <a:rPr lang="en-US" altLang="zh-CN" dirty="0"/>
              <a:t>Android</a:t>
            </a:r>
            <a:r>
              <a:rPr lang="zh-CN" altLang="zh-CN" dirty="0"/>
              <a:t>应用程序资源管理</a:t>
            </a:r>
            <a:r>
              <a:rPr lang="zh-CN" altLang="zh-CN" dirty="0" smtClean="0"/>
              <a:t>框架</a:t>
            </a:r>
            <a:endParaRPr lang="zh-CN" altLang="en-US" dirty="0"/>
          </a:p>
        </p:txBody>
      </p:sp>
      <p:sp>
        <p:nvSpPr>
          <p:cNvPr id="4" name="TextBox 3"/>
          <p:cNvSpPr txBox="1"/>
          <p:nvPr/>
        </p:nvSpPr>
        <p:spPr>
          <a:xfrm>
            <a:off x="2195736" y="3645024"/>
            <a:ext cx="4680520" cy="2031325"/>
          </a:xfrm>
          <a:prstGeom prst="rect">
            <a:avLst/>
          </a:prstGeom>
          <a:noFill/>
        </p:spPr>
        <p:txBody>
          <a:bodyPr wrap="square" rtlCol="0">
            <a:spAutoFit/>
          </a:bodyPr>
          <a:lstStyle/>
          <a:p>
            <a:pPr algn="ctr"/>
            <a:r>
              <a:rPr lang="zh-CN" altLang="en-US" dirty="0" smtClean="0"/>
              <a:t>罗升阳</a:t>
            </a:r>
            <a:endParaRPr lang="en-US" altLang="zh-CN" dirty="0" smtClean="0"/>
          </a:p>
          <a:p>
            <a:pPr algn="ctr"/>
            <a:endParaRPr lang="en-US" altLang="zh-CN" dirty="0" smtClean="0"/>
          </a:p>
          <a:p>
            <a:pPr algn="ctr"/>
            <a:r>
              <a:rPr lang="en-US" altLang="zh-CN" dirty="0" smtClean="0">
                <a:hlinkClick r:id="rId2"/>
              </a:rPr>
              <a:t>http://weibo.com/shengyangluo</a:t>
            </a:r>
            <a:endParaRPr lang="en-US" altLang="zh-CN" dirty="0" smtClean="0"/>
          </a:p>
          <a:p>
            <a:pPr algn="ctr"/>
            <a:endParaRPr lang="en-US" altLang="zh-CN" dirty="0" smtClean="0"/>
          </a:p>
          <a:p>
            <a:pPr algn="ctr"/>
            <a:r>
              <a:rPr lang="en-US" altLang="zh-CN" dirty="0" smtClean="0">
                <a:hlinkClick r:id="rId3"/>
              </a:rPr>
              <a:t>http://blog.csdn.net/luoshengyang</a:t>
            </a:r>
            <a:endParaRPr lang="en-US" altLang="zh-CN" dirty="0" smtClean="0"/>
          </a:p>
          <a:p>
            <a:pPr algn="ctr"/>
            <a:endParaRPr lang="en-US" altLang="zh-CN" dirty="0" smtClean="0"/>
          </a:p>
          <a:p>
            <a:pPr algn="ct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zh-CN" altLang="en-US" dirty="0" smtClean="0"/>
              <a:t>为了支持运行时快速定位最匹配资源，编译过程还会有为资源生成</a:t>
            </a:r>
            <a:r>
              <a:rPr lang="en-US" altLang="zh-CN" dirty="0" smtClean="0"/>
              <a:t>ID</a:t>
            </a:r>
            <a:r>
              <a:rPr lang="zh-CN" altLang="en-US" dirty="0" smtClean="0"/>
              <a:t>，以及生成资源索引表</a:t>
            </a:r>
            <a:endParaRPr lang="en-US" altLang="zh-CN" dirty="0" smtClean="0"/>
          </a:p>
          <a:p>
            <a:pPr lvl="1"/>
            <a:r>
              <a:rPr lang="zh-CN" altLang="en-US" dirty="0" smtClean="0"/>
              <a:t>赋予每一个非</a:t>
            </a:r>
            <a:r>
              <a:rPr lang="en-US" altLang="zh-CN" dirty="0" smtClean="0"/>
              <a:t>assets</a:t>
            </a:r>
            <a:r>
              <a:rPr lang="zh-CN" altLang="en-US" dirty="0" smtClean="0"/>
              <a:t>资源一个</a:t>
            </a:r>
            <a:r>
              <a:rPr lang="en-US" altLang="zh-CN" dirty="0" smtClean="0"/>
              <a:t>ID</a:t>
            </a:r>
            <a:r>
              <a:rPr lang="zh-CN" altLang="en-US" dirty="0" smtClean="0"/>
              <a:t>值，这些</a:t>
            </a:r>
            <a:r>
              <a:rPr lang="en-US" altLang="zh-CN" dirty="0" smtClean="0"/>
              <a:t>ID</a:t>
            </a:r>
            <a:r>
              <a:rPr lang="zh-CN" altLang="en-US" dirty="0" smtClean="0"/>
              <a:t>值以常量的形式定义在一个</a:t>
            </a:r>
            <a:r>
              <a:rPr lang="en-US" altLang="zh-CN" dirty="0" smtClean="0"/>
              <a:t>R.java</a:t>
            </a:r>
            <a:r>
              <a:rPr lang="zh-CN" altLang="en-US" dirty="0" smtClean="0"/>
              <a:t>文件中</a:t>
            </a:r>
            <a:endParaRPr lang="en-US" altLang="zh-CN" dirty="0" smtClean="0"/>
          </a:p>
          <a:p>
            <a:pPr lvl="1"/>
            <a:r>
              <a:rPr lang="zh-CN" altLang="en-US" dirty="0" smtClean="0"/>
              <a:t>生成一个</a:t>
            </a:r>
            <a:r>
              <a:rPr lang="en-US" altLang="zh-CN" dirty="0" err="1" smtClean="0"/>
              <a:t>resources.arsc</a:t>
            </a:r>
            <a:r>
              <a:rPr lang="zh-CN" altLang="en-US" dirty="0" smtClean="0"/>
              <a:t>文件，用来描述那些具有</a:t>
            </a:r>
            <a:r>
              <a:rPr lang="en-US" altLang="zh-CN" dirty="0" smtClean="0"/>
              <a:t>ID</a:t>
            </a:r>
            <a:r>
              <a:rPr lang="zh-CN" altLang="en-US" dirty="0" smtClean="0"/>
              <a:t>值的资源的配置信息，它的内容就相当于是一个资源索引表</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资源</a:t>
            </a:r>
            <a:r>
              <a:rPr lang="en-US" altLang="zh-CN" dirty="0" smtClean="0"/>
              <a:t>ID</a:t>
            </a:r>
            <a:r>
              <a:rPr lang="zh-CN" altLang="en-US" dirty="0" smtClean="0"/>
              <a:t>是一个</a:t>
            </a:r>
            <a:r>
              <a:rPr lang="en-US" altLang="zh-CN" dirty="0" smtClean="0"/>
              <a:t>4</a:t>
            </a:r>
            <a:r>
              <a:rPr lang="zh-CN" altLang="en-US" dirty="0" smtClean="0"/>
              <a:t>字节的无符号整数，其中，最高字节表示</a:t>
            </a:r>
            <a:r>
              <a:rPr lang="en-US" altLang="zh-CN" dirty="0" smtClean="0"/>
              <a:t>Package ID</a:t>
            </a:r>
            <a:r>
              <a:rPr lang="zh-CN" altLang="en-US" dirty="0" smtClean="0"/>
              <a:t>，次高字节表示</a:t>
            </a:r>
            <a:r>
              <a:rPr lang="en-US" altLang="zh-CN" dirty="0" smtClean="0"/>
              <a:t>Type ID</a:t>
            </a:r>
            <a:r>
              <a:rPr lang="zh-CN" altLang="en-US" dirty="0" smtClean="0"/>
              <a:t>，最低两字节表示</a:t>
            </a:r>
            <a:r>
              <a:rPr lang="en-US" altLang="zh-CN" dirty="0" smtClean="0"/>
              <a:t>Entry ID</a:t>
            </a:r>
          </a:p>
          <a:p>
            <a:r>
              <a:rPr lang="en-US" altLang="zh-CN" dirty="0" smtClean="0"/>
              <a:t>Package ID</a:t>
            </a:r>
            <a:r>
              <a:rPr lang="zh-CN" altLang="en-US" dirty="0" smtClean="0"/>
              <a:t>相当于是一个命名空间，限定资源的来源。</a:t>
            </a:r>
            <a:r>
              <a:rPr lang="en-US" altLang="zh-CN" dirty="0" smtClean="0"/>
              <a:t>Android</a:t>
            </a:r>
            <a:r>
              <a:rPr lang="zh-CN" altLang="en-US" dirty="0" smtClean="0"/>
              <a:t>系统当前定义了两个资源命令空间，其中一个系统资源命令空间，它的</a:t>
            </a:r>
            <a:r>
              <a:rPr lang="en-US" altLang="zh-CN" dirty="0" smtClean="0"/>
              <a:t>Package ID</a:t>
            </a:r>
            <a:r>
              <a:rPr lang="zh-CN" altLang="en-US" dirty="0" smtClean="0"/>
              <a:t>等于</a:t>
            </a:r>
            <a:r>
              <a:rPr lang="en-US" altLang="zh-CN" dirty="0" smtClean="0"/>
              <a:t>0x01</a:t>
            </a:r>
            <a:r>
              <a:rPr lang="zh-CN" altLang="en-US" dirty="0" smtClean="0"/>
              <a:t>，另外一个是应用程序资源命令空间，它的</a:t>
            </a:r>
            <a:r>
              <a:rPr lang="en-US" altLang="zh-CN" dirty="0" smtClean="0"/>
              <a:t>Package ID</a:t>
            </a:r>
            <a:r>
              <a:rPr lang="zh-CN" altLang="en-US" dirty="0" smtClean="0"/>
              <a:t>等于</a:t>
            </a:r>
            <a:r>
              <a:rPr lang="en-US" altLang="zh-CN" dirty="0" smtClean="0"/>
              <a:t>0x7f</a:t>
            </a:r>
            <a:r>
              <a:rPr lang="zh-CN" altLang="en-US" dirty="0" smtClean="0"/>
              <a:t>。所有位于</a:t>
            </a:r>
            <a:r>
              <a:rPr lang="en-US" altLang="zh-CN" dirty="0" smtClean="0"/>
              <a:t>[0x01, 0x7f]</a:t>
            </a:r>
            <a:r>
              <a:rPr lang="zh-CN" altLang="en-US" dirty="0" smtClean="0"/>
              <a:t>之间的</a:t>
            </a:r>
            <a:r>
              <a:rPr lang="en-US" altLang="zh-CN" dirty="0" smtClean="0"/>
              <a:t>Package ID</a:t>
            </a:r>
            <a:r>
              <a:rPr lang="zh-CN" altLang="en-US" dirty="0" smtClean="0"/>
              <a:t>都是合法的，而在这个范围之外的都是非法的</a:t>
            </a:r>
            <a:r>
              <a:rPr lang="en-US" altLang="zh-CN" dirty="0" smtClean="0"/>
              <a:t>Package ID</a:t>
            </a:r>
          </a:p>
          <a:p>
            <a:r>
              <a:rPr lang="en-US" altLang="zh-CN" dirty="0" smtClean="0"/>
              <a:t>Type ID</a:t>
            </a:r>
            <a:r>
              <a:rPr lang="zh-CN" altLang="en-US" dirty="0" smtClean="0"/>
              <a:t>是指资源的类型</a:t>
            </a:r>
            <a:r>
              <a:rPr lang="en-US" altLang="zh-CN" dirty="0" smtClean="0"/>
              <a:t>ID</a:t>
            </a:r>
            <a:r>
              <a:rPr lang="zh-CN" altLang="en-US" dirty="0" smtClean="0"/>
              <a:t>。资源的类型有</a:t>
            </a:r>
            <a:r>
              <a:rPr lang="en-US" altLang="zh-CN" dirty="0" smtClean="0"/>
              <a:t>animator</a:t>
            </a:r>
            <a:r>
              <a:rPr lang="zh-CN" altLang="en-US" dirty="0" smtClean="0"/>
              <a:t>、</a:t>
            </a:r>
            <a:r>
              <a:rPr lang="en-US" altLang="zh-CN" dirty="0" err="1" smtClean="0"/>
              <a:t>anim</a:t>
            </a:r>
            <a:r>
              <a:rPr lang="zh-CN" altLang="en-US" dirty="0" smtClean="0"/>
              <a:t>、</a:t>
            </a:r>
            <a:r>
              <a:rPr lang="en-US" altLang="zh-CN" dirty="0" smtClean="0"/>
              <a:t>color</a:t>
            </a:r>
            <a:r>
              <a:rPr lang="zh-CN" altLang="en-US" dirty="0" smtClean="0"/>
              <a:t>、</a:t>
            </a:r>
            <a:r>
              <a:rPr lang="en-US" altLang="zh-CN" dirty="0" err="1" smtClean="0"/>
              <a:t>drawable</a:t>
            </a:r>
            <a:r>
              <a:rPr lang="zh-CN" altLang="en-US" dirty="0" smtClean="0"/>
              <a:t>、</a:t>
            </a:r>
            <a:r>
              <a:rPr lang="en-US" altLang="zh-CN" dirty="0" smtClean="0"/>
              <a:t>layout</a:t>
            </a:r>
            <a:r>
              <a:rPr lang="zh-CN" altLang="en-US" dirty="0" smtClean="0"/>
              <a:t>、</a:t>
            </a:r>
            <a:r>
              <a:rPr lang="en-US" altLang="zh-CN" dirty="0" smtClean="0"/>
              <a:t>menu</a:t>
            </a:r>
            <a:r>
              <a:rPr lang="zh-CN" altLang="en-US" dirty="0" smtClean="0"/>
              <a:t>、</a:t>
            </a:r>
            <a:r>
              <a:rPr lang="en-US" altLang="zh-CN" dirty="0" smtClean="0"/>
              <a:t>raw</a:t>
            </a:r>
            <a:r>
              <a:rPr lang="zh-CN" altLang="en-US" dirty="0" smtClean="0"/>
              <a:t>、</a:t>
            </a:r>
            <a:r>
              <a:rPr lang="en-US" altLang="zh-CN" dirty="0" smtClean="0"/>
              <a:t>string</a:t>
            </a:r>
            <a:r>
              <a:rPr lang="zh-CN" altLang="en-US" dirty="0" smtClean="0"/>
              <a:t>和</a:t>
            </a:r>
            <a:r>
              <a:rPr lang="en-US" altLang="zh-CN" dirty="0" smtClean="0"/>
              <a:t>xml</a:t>
            </a:r>
            <a:r>
              <a:rPr lang="zh-CN" altLang="en-US" dirty="0" smtClean="0"/>
              <a:t>等等若干种，每一种都会被赋予一个</a:t>
            </a:r>
            <a:r>
              <a:rPr lang="en-US" altLang="zh-CN" dirty="0" smtClean="0"/>
              <a:t>ID</a:t>
            </a:r>
          </a:p>
          <a:p>
            <a:r>
              <a:rPr lang="en-US" altLang="zh-CN" dirty="0" smtClean="0"/>
              <a:t>Entry ID</a:t>
            </a:r>
            <a:r>
              <a:rPr lang="zh-CN" altLang="en-US" dirty="0" smtClean="0"/>
              <a:t>是指每一个资源在其所属的资源类型中所出现的次序。注意，不同类型的资源的</a:t>
            </a:r>
            <a:r>
              <a:rPr lang="en-US" altLang="zh-CN" dirty="0" smtClean="0"/>
              <a:t>Entry ID</a:t>
            </a:r>
            <a:r>
              <a:rPr lang="zh-CN" altLang="en-US" dirty="0" smtClean="0"/>
              <a:t>有可能是相同的，但是由于它们的类型不同，我们仍然可以通过其资源</a:t>
            </a:r>
            <a:r>
              <a:rPr lang="en-US" altLang="zh-CN" dirty="0" smtClean="0"/>
              <a:t>ID</a:t>
            </a:r>
            <a:r>
              <a:rPr lang="zh-CN" altLang="en-US" dirty="0" smtClean="0"/>
              <a:t>来区别开来</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zh-CN" altLang="en-US" dirty="0" smtClean="0"/>
              <a:t>例子</a:t>
            </a:r>
            <a:endParaRPr lang="zh-CN" altLang="en-US" dirty="0"/>
          </a:p>
        </p:txBody>
      </p:sp>
      <p:pic>
        <p:nvPicPr>
          <p:cNvPr id="4" name="图片 3" descr="res-1.png"/>
          <p:cNvPicPr>
            <a:picLocks noChangeAspect="1"/>
          </p:cNvPicPr>
          <p:nvPr/>
        </p:nvPicPr>
        <p:blipFill>
          <a:blip r:embed="rId2" cstate="print"/>
          <a:stretch>
            <a:fillRect/>
          </a:stretch>
        </p:blipFill>
        <p:spPr>
          <a:xfrm>
            <a:off x="827584" y="2276872"/>
            <a:ext cx="5904656" cy="42033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1: </a:t>
            </a:r>
            <a:r>
              <a:rPr lang="zh-CN" altLang="en-US" dirty="0" smtClean="0"/>
              <a:t>解析</a:t>
            </a:r>
            <a:r>
              <a:rPr lang="en-US" altLang="zh-CN" dirty="0" smtClean="0"/>
              <a:t>AndroidManifest.xml</a:t>
            </a:r>
          </a:p>
          <a:p>
            <a:pPr lvl="1"/>
            <a:r>
              <a:rPr lang="zh-CN" altLang="en-US" dirty="0" smtClean="0"/>
              <a:t>为了获得要编译资源的应用程序的包名称。</a:t>
            </a:r>
            <a:endParaRPr lang="en-US" altLang="zh-CN" dirty="0" smtClean="0"/>
          </a:p>
          <a:p>
            <a:pPr lvl="1"/>
            <a:r>
              <a:rPr lang="zh-CN" altLang="en-US" dirty="0" smtClean="0"/>
              <a:t>在</a:t>
            </a:r>
            <a:r>
              <a:rPr lang="en-US" altLang="zh-CN" dirty="0" smtClean="0"/>
              <a:t>AndroidManifest.xml</a:t>
            </a:r>
            <a:r>
              <a:rPr lang="zh-CN" altLang="en-US" dirty="0" smtClean="0"/>
              <a:t>文件中，</a:t>
            </a:r>
            <a:r>
              <a:rPr lang="en-US" altLang="zh-CN" dirty="0" smtClean="0"/>
              <a:t>manifest</a:t>
            </a:r>
            <a:r>
              <a:rPr lang="zh-CN" altLang="en-US" dirty="0" smtClean="0"/>
              <a:t>标签的</a:t>
            </a:r>
            <a:r>
              <a:rPr lang="en-US" altLang="zh-CN" dirty="0" smtClean="0"/>
              <a:t>package</a:t>
            </a:r>
            <a:r>
              <a:rPr lang="zh-CN" altLang="en-US" dirty="0" smtClean="0"/>
              <a:t>属性的值描述的就是应用程序的包名称。</a:t>
            </a:r>
            <a:endParaRPr lang="en-US" altLang="zh-CN" dirty="0" smtClean="0"/>
          </a:p>
          <a:p>
            <a:pPr lvl="1"/>
            <a:r>
              <a:rPr lang="zh-CN" altLang="en-US" dirty="0" smtClean="0"/>
              <a:t>有了这个包名称之后，就可以创建一个资源表</a:t>
            </a:r>
            <a:r>
              <a:rPr lang="en-US" altLang="zh-CN" dirty="0" smtClean="0"/>
              <a:t>(Resource Table)</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2:</a:t>
            </a:r>
            <a:r>
              <a:rPr lang="zh-CN" altLang="en-US" dirty="0" smtClean="0"/>
              <a:t>添加被引用资源包</a:t>
            </a:r>
            <a:endParaRPr lang="en-US" altLang="zh-CN" dirty="0" smtClean="0"/>
          </a:p>
          <a:p>
            <a:pPr lvl="1"/>
            <a:r>
              <a:rPr lang="en-US" altLang="zh-CN" dirty="0" err="1" smtClean="0"/>
              <a:t>android:orientation</a:t>
            </a:r>
            <a:r>
              <a:rPr lang="en-US" altLang="zh-CN" dirty="0" smtClean="0"/>
              <a:t>=“vertical”</a:t>
            </a:r>
            <a:r>
              <a:rPr lang="zh-CN" altLang="en-US" dirty="0" smtClean="0"/>
              <a:t>中的</a:t>
            </a:r>
            <a:r>
              <a:rPr lang="en-US" altLang="zh-CN" dirty="0" smtClean="0"/>
              <a:t>vertical</a:t>
            </a:r>
            <a:r>
              <a:rPr lang="zh-CN" altLang="en-US" dirty="0" smtClean="0"/>
              <a:t>实际上是由系统定义的一个资源。</a:t>
            </a:r>
            <a:endParaRPr lang="en-US" altLang="zh-CN" dirty="0" smtClean="0"/>
          </a:p>
          <a:p>
            <a:pPr lvl="1"/>
            <a:r>
              <a:rPr lang="zh-CN" altLang="en-US" dirty="0" smtClean="0"/>
              <a:t>在</a:t>
            </a:r>
            <a:r>
              <a:rPr lang="en-US" altLang="zh-CN" dirty="0" smtClean="0"/>
              <a:t>AOSP</a:t>
            </a:r>
            <a:r>
              <a:rPr lang="zh-CN" altLang="en-US" dirty="0" smtClean="0"/>
              <a:t>中，系统资源经过编译后，位于</a:t>
            </a:r>
            <a:r>
              <a:rPr lang="en-US" altLang="zh-CN" dirty="0" smtClean="0"/>
              <a:t>out/target/common/</a:t>
            </a:r>
            <a:r>
              <a:rPr lang="en-US" altLang="zh-CN" dirty="0" err="1" smtClean="0"/>
              <a:t>obj</a:t>
            </a:r>
            <a:r>
              <a:rPr lang="en-US" altLang="zh-CN" dirty="0" smtClean="0"/>
              <a:t>/APPS/framework-</a:t>
            </a:r>
            <a:r>
              <a:rPr lang="en-US" altLang="zh-CN" dirty="0" err="1" smtClean="0"/>
              <a:t>res_intermediates</a:t>
            </a:r>
            <a:r>
              <a:rPr lang="en-US" altLang="zh-CN" dirty="0" smtClean="0"/>
              <a:t>/package-export.apk</a:t>
            </a:r>
            <a:r>
              <a:rPr lang="zh-CN" altLang="en-US" dirty="0" smtClean="0"/>
              <a:t>文件中。</a:t>
            </a:r>
            <a:endParaRPr lang="en-US" altLang="zh-CN" dirty="0" smtClean="0"/>
          </a:p>
          <a:p>
            <a:pPr lvl="1"/>
            <a:r>
              <a:rPr lang="zh-CN" altLang="en-US" dirty="0" smtClean="0"/>
              <a:t>因此，在</a:t>
            </a:r>
            <a:r>
              <a:rPr lang="en-US" altLang="zh-CN" dirty="0" smtClean="0"/>
              <a:t>AOSP</a:t>
            </a:r>
            <a:r>
              <a:rPr lang="zh-CN" altLang="en-US" dirty="0" smtClean="0"/>
              <a:t>中编译的应用程序资源，都会引用到系统资源包</a:t>
            </a:r>
            <a:r>
              <a:rPr lang="en-US" altLang="zh-CN" dirty="0" smtClean="0"/>
              <a:t>package-export.apk</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3: </a:t>
            </a:r>
            <a:r>
              <a:rPr lang="zh-CN" altLang="en-US" dirty="0" smtClean="0"/>
              <a:t> 收集资源文件</a:t>
            </a:r>
            <a:endParaRPr lang="en-US" altLang="zh-CN" dirty="0" smtClean="0"/>
          </a:p>
          <a:p>
            <a:pPr lvl="1"/>
            <a:r>
              <a:rPr lang="en-US" altLang="zh-CN" dirty="0" smtClean="0"/>
              <a:t> </a:t>
            </a:r>
            <a:r>
              <a:rPr lang="zh-CN" altLang="en-US" dirty="0" smtClean="0"/>
              <a:t>在我们的例子中，包含三种类型的资源</a:t>
            </a:r>
            <a:r>
              <a:rPr lang="en-US" altLang="zh-CN" dirty="0" err="1" smtClean="0"/>
              <a:t>drawable</a:t>
            </a:r>
            <a:r>
              <a:rPr lang="zh-CN" altLang="en-US" dirty="0" smtClean="0"/>
              <a:t>、</a:t>
            </a:r>
            <a:r>
              <a:rPr lang="en-US" altLang="zh-CN" dirty="0" smtClean="0"/>
              <a:t>layout</a:t>
            </a:r>
            <a:r>
              <a:rPr lang="zh-CN" altLang="en-US" dirty="0" smtClean="0"/>
              <a:t>和</a:t>
            </a:r>
            <a:r>
              <a:rPr lang="en-US" altLang="zh-CN" dirty="0" smtClean="0"/>
              <a:t>values</a:t>
            </a:r>
          </a:p>
          <a:p>
            <a:pPr lvl="1"/>
            <a:r>
              <a:rPr lang="zh-CN" altLang="en-US" dirty="0" smtClean="0"/>
              <a:t>名称相同的资源归为一组。例如，名称为</a:t>
            </a:r>
            <a:r>
              <a:rPr lang="en-US" altLang="zh-CN" dirty="0" smtClean="0"/>
              <a:t>icon.png</a:t>
            </a:r>
            <a:r>
              <a:rPr lang="zh-CN" altLang="en-US" dirty="0" smtClean="0"/>
              <a:t>的资源项</a:t>
            </a:r>
            <a:r>
              <a:rPr lang="en-US" altLang="zh-CN" dirty="0" smtClean="0"/>
              <a:t>res/</a:t>
            </a:r>
            <a:r>
              <a:rPr lang="en-US" altLang="zh-CN" dirty="0" err="1" smtClean="0"/>
              <a:t>drawable-ldpi</a:t>
            </a:r>
            <a:r>
              <a:rPr lang="en-US" altLang="zh-CN" dirty="0" smtClean="0"/>
              <a:t>/icon.png</a:t>
            </a:r>
            <a:r>
              <a:rPr lang="zh-CN" altLang="en-US" dirty="0" smtClean="0"/>
              <a:t>、</a:t>
            </a:r>
            <a:r>
              <a:rPr lang="en-US" altLang="zh-CN" dirty="0" smtClean="0"/>
              <a:t>res/</a:t>
            </a:r>
            <a:r>
              <a:rPr lang="en-US" altLang="zh-CN" dirty="0" err="1" smtClean="0"/>
              <a:t>drawable-mdpi</a:t>
            </a:r>
            <a:r>
              <a:rPr lang="en-US" altLang="zh-CN" dirty="0" smtClean="0"/>
              <a:t>/icon.png</a:t>
            </a:r>
            <a:r>
              <a:rPr lang="zh-CN" altLang="en-US" dirty="0" smtClean="0"/>
              <a:t>和</a:t>
            </a:r>
            <a:r>
              <a:rPr lang="en-US" altLang="zh-CN" dirty="0" smtClean="0"/>
              <a:t>res/</a:t>
            </a:r>
            <a:r>
              <a:rPr lang="en-US" altLang="zh-CN" dirty="0" err="1" smtClean="0"/>
              <a:t>drawable-hdpi</a:t>
            </a:r>
            <a:r>
              <a:rPr lang="en-US" altLang="zh-CN" dirty="0" smtClean="0"/>
              <a:t>/icon.png</a:t>
            </a:r>
            <a:r>
              <a:rPr lang="zh-CN" altLang="en-US" dirty="0" smtClean="0"/>
              <a:t>归为一组。它们通过屏幕密度</a:t>
            </a:r>
            <a:r>
              <a:rPr lang="en-US" altLang="zh-CN" dirty="0" smtClean="0"/>
              <a:t>(</a:t>
            </a:r>
            <a:r>
              <a:rPr lang="en-US" altLang="zh-CN" dirty="0" err="1" smtClean="0"/>
              <a:t>ldpi</a:t>
            </a:r>
            <a:r>
              <a:rPr lang="zh-CN" altLang="en-US" dirty="0" smtClean="0"/>
              <a:t>、</a:t>
            </a:r>
            <a:r>
              <a:rPr lang="en-US" altLang="zh-CN" dirty="0" err="1" smtClean="0"/>
              <a:t>mdpi</a:t>
            </a:r>
            <a:r>
              <a:rPr lang="zh-CN" altLang="en-US" dirty="0" smtClean="0"/>
              <a:t>和</a:t>
            </a:r>
            <a:r>
              <a:rPr lang="en-US" altLang="zh-CN" dirty="0" err="1" smtClean="0"/>
              <a:t>hdpi</a:t>
            </a:r>
            <a:r>
              <a:rPr lang="en-US" altLang="zh-CN" dirty="0" smtClean="0"/>
              <a:t>)</a:t>
            </a:r>
            <a:r>
              <a:rPr lang="zh-CN" altLang="en-US" dirty="0" smtClean="0"/>
              <a:t>来区分</a:t>
            </a:r>
            <a:endParaRPr lang="en-US" altLang="zh-C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4:</a:t>
            </a:r>
            <a:r>
              <a:rPr lang="zh-CN" altLang="en-US" dirty="0" smtClean="0"/>
              <a:t>将收集到的非</a:t>
            </a:r>
            <a:r>
              <a:rPr lang="en-US" altLang="zh-CN" dirty="0" smtClean="0"/>
              <a:t>values</a:t>
            </a:r>
            <a:r>
              <a:rPr lang="zh-CN" altLang="en-US" dirty="0" smtClean="0"/>
              <a:t>资源增加到资源表</a:t>
            </a:r>
            <a:endParaRPr lang="zh-CN" altLang="en-US" dirty="0"/>
          </a:p>
        </p:txBody>
      </p:sp>
      <p:pic>
        <p:nvPicPr>
          <p:cNvPr id="4" name="图片 3" descr="Entry.jpg"/>
          <p:cNvPicPr>
            <a:picLocks noChangeAspect="1"/>
          </p:cNvPicPr>
          <p:nvPr/>
        </p:nvPicPr>
        <p:blipFill>
          <a:blip r:embed="rId2" cstate="print"/>
          <a:stretch>
            <a:fillRect/>
          </a:stretch>
        </p:blipFill>
        <p:spPr>
          <a:xfrm>
            <a:off x="683568" y="3068960"/>
            <a:ext cx="7848872" cy="20882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5: </a:t>
            </a:r>
            <a:r>
              <a:rPr lang="zh-CN" altLang="en-US" dirty="0" smtClean="0"/>
              <a:t>编译</a:t>
            </a:r>
            <a:r>
              <a:rPr lang="en-US" altLang="zh-CN" dirty="0" smtClean="0"/>
              <a:t>values</a:t>
            </a:r>
            <a:r>
              <a:rPr lang="zh-CN" altLang="en-US" dirty="0" smtClean="0"/>
              <a:t>类资源</a:t>
            </a:r>
            <a:endParaRPr lang="en-US" altLang="zh-CN" dirty="0" smtClean="0"/>
          </a:p>
          <a:p>
            <a:pPr lvl="1"/>
            <a:r>
              <a:rPr lang="en-US" altLang="zh-CN" dirty="0" smtClean="0"/>
              <a:t>strings.xml</a:t>
            </a:r>
            <a:r>
              <a:rPr lang="zh-CN" altLang="en-US" dirty="0" smtClean="0"/>
              <a:t>文件的内容</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dirty="0" smtClean="0"/>
              <a:t>strings.xml</a:t>
            </a:r>
            <a:r>
              <a:rPr lang="zh-CN" altLang="en-US" dirty="0" smtClean="0"/>
              <a:t>文件编译后得到的资源项</a:t>
            </a:r>
            <a:endParaRPr lang="en-US" altLang="zh-CN" dirty="0" smtClean="0"/>
          </a:p>
          <a:p>
            <a:pPr lvl="1"/>
            <a:endParaRPr lang="en-US" altLang="zh-CN" dirty="0" smtClean="0"/>
          </a:p>
          <a:p>
            <a:endParaRPr lang="zh-CN" altLang="en-US" dirty="0"/>
          </a:p>
        </p:txBody>
      </p:sp>
      <p:pic>
        <p:nvPicPr>
          <p:cNvPr id="4" name="图片 3" descr="res-2.png"/>
          <p:cNvPicPr>
            <a:picLocks noChangeAspect="1"/>
          </p:cNvPicPr>
          <p:nvPr/>
        </p:nvPicPr>
        <p:blipFill>
          <a:blip r:embed="rId2" cstate="print"/>
          <a:stretch>
            <a:fillRect/>
          </a:stretch>
        </p:blipFill>
        <p:spPr>
          <a:xfrm>
            <a:off x="1115616" y="2780928"/>
            <a:ext cx="5687219" cy="1409897"/>
          </a:xfrm>
          <a:prstGeom prst="rect">
            <a:avLst/>
          </a:prstGeom>
        </p:spPr>
      </p:pic>
      <p:pic>
        <p:nvPicPr>
          <p:cNvPr id="5" name="图片 4" descr="String.jpg"/>
          <p:cNvPicPr>
            <a:picLocks noChangeAspect="1"/>
          </p:cNvPicPr>
          <p:nvPr/>
        </p:nvPicPr>
        <p:blipFill>
          <a:blip r:embed="rId3" cstate="print"/>
          <a:stretch>
            <a:fillRect/>
          </a:stretch>
        </p:blipFill>
        <p:spPr>
          <a:xfrm>
            <a:off x="1202779" y="4976961"/>
            <a:ext cx="6105525" cy="14763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6: </a:t>
            </a:r>
            <a:r>
              <a:rPr lang="zh-CN" altLang="en-US" dirty="0" smtClean="0"/>
              <a:t>给自定义资源分配资源</a:t>
            </a:r>
            <a:r>
              <a:rPr lang="en-US" altLang="zh-CN" dirty="0" smtClean="0"/>
              <a:t>ID</a:t>
            </a:r>
          </a:p>
          <a:p>
            <a:pPr lvl="1"/>
            <a:r>
              <a:rPr lang="zh-CN" altLang="en-US" dirty="0" smtClean="0"/>
              <a:t>假设在</a:t>
            </a:r>
            <a:r>
              <a:rPr lang="en-US" altLang="zh-CN" dirty="0" smtClean="0"/>
              <a:t>res/values</a:t>
            </a:r>
            <a:r>
              <a:rPr lang="zh-CN" altLang="en-US" dirty="0" smtClean="0"/>
              <a:t>目录下有一个</a:t>
            </a:r>
            <a:r>
              <a:rPr lang="en-US" altLang="zh-CN" dirty="0" smtClean="0"/>
              <a:t>attrs.xml</a:t>
            </a:r>
            <a:r>
              <a:rPr lang="zh-CN" altLang="en-US" dirty="0" smtClean="0"/>
              <a:t>文件</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en-US" altLang="zh-CN" dirty="0" smtClean="0"/>
              <a:t>attrs.xml</a:t>
            </a:r>
            <a:r>
              <a:rPr lang="zh-CN" altLang="en-US" dirty="0" smtClean="0"/>
              <a:t>文件被解析后</a:t>
            </a:r>
            <a:endParaRPr lang="zh-CN" altLang="en-US" dirty="0"/>
          </a:p>
        </p:txBody>
      </p:sp>
      <p:pic>
        <p:nvPicPr>
          <p:cNvPr id="4" name="图片 3" descr="res-3.png"/>
          <p:cNvPicPr>
            <a:picLocks noChangeAspect="1"/>
          </p:cNvPicPr>
          <p:nvPr/>
        </p:nvPicPr>
        <p:blipFill>
          <a:blip r:embed="rId2" cstate="print"/>
          <a:stretch>
            <a:fillRect/>
          </a:stretch>
        </p:blipFill>
        <p:spPr>
          <a:xfrm>
            <a:off x="1331640" y="2636912"/>
            <a:ext cx="6192688" cy="1897759"/>
          </a:xfrm>
          <a:prstGeom prst="rect">
            <a:avLst/>
          </a:prstGeom>
        </p:spPr>
      </p:pic>
      <p:pic>
        <p:nvPicPr>
          <p:cNvPr id="5" name="图片 4" descr="Bag.jpg"/>
          <p:cNvPicPr>
            <a:picLocks noChangeAspect="1"/>
          </p:cNvPicPr>
          <p:nvPr/>
        </p:nvPicPr>
        <p:blipFill>
          <a:blip r:embed="rId3" cstate="print"/>
          <a:stretch>
            <a:fillRect/>
          </a:stretch>
        </p:blipFill>
        <p:spPr>
          <a:xfrm>
            <a:off x="1331640" y="5373216"/>
            <a:ext cx="7090018" cy="11521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 </a:t>
            </a:r>
            <a:r>
              <a:rPr lang="zh-CN" altLang="en-US" dirty="0" smtClean="0"/>
              <a:t>编译</a:t>
            </a:r>
            <a:r>
              <a:rPr lang="en-US" altLang="zh-CN" dirty="0" smtClean="0"/>
              <a:t>Xml</a:t>
            </a:r>
            <a:r>
              <a:rPr lang="zh-CN" altLang="en-US" dirty="0" smtClean="0"/>
              <a:t>资源文件</a:t>
            </a:r>
            <a:endParaRPr lang="en-US" altLang="zh-CN" dirty="0" smtClean="0"/>
          </a:p>
          <a:p>
            <a:pPr lvl="1"/>
            <a:r>
              <a:rPr lang="zh-CN" altLang="en-US" dirty="0" smtClean="0"/>
              <a:t>以</a:t>
            </a:r>
            <a:r>
              <a:rPr lang="en-US" altLang="zh-CN" dirty="0" smtClean="0"/>
              <a:t>res/layout/main.xml</a:t>
            </a:r>
            <a:r>
              <a:rPr lang="zh-CN" altLang="en-US" dirty="0" smtClean="0"/>
              <a:t>为例</a:t>
            </a:r>
            <a:endParaRPr lang="zh-CN" altLang="en-US" dirty="0"/>
          </a:p>
        </p:txBody>
      </p:sp>
      <p:pic>
        <p:nvPicPr>
          <p:cNvPr id="4" name="图片 3" descr="res-4.png"/>
          <p:cNvPicPr>
            <a:picLocks noChangeAspect="1"/>
          </p:cNvPicPr>
          <p:nvPr/>
        </p:nvPicPr>
        <p:blipFill>
          <a:blip r:embed="rId2" cstate="print"/>
          <a:stretch>
            <a:fillRect/>
          </a:stretch>
        </p:blipFill>
        <p:spPr>
          <a:xfrm>
            <a:off x="1331640" y="2636912"/>
            <a:ext cx="5616624" cy="40516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About Me</a:t>
            </a:r>
            <a:endParaRPr lang="zh-CN" altLang="en-US" dirty="0"/>
          </a:p>
        </p:txBody>
      </p:sp>
      <p:sp>
        <p:nvSpPr>
          <p:cNvPr id="4" name="内容占位符 2"/>
          <p:cNvSpPr>
            <a:spLocks noGrp="1"/>
          </p:cNvSpPr>
          <p:nvPr>
            <p:ph idx="1"/>
          </p:nvPr>
        </p:nvSpPr>
        <p:spPr>
          <a:xfrm>
            <a:off x="457200" y="1600200"/>
            <a:ext cx="8229600" cy="4525963"/>
          </a:xfrm>
        </p:spPr>
        <p:txBody>
          <a:bodyPr/>
          <a:lstStyle/>
          <a:p>
            <a:r>
              <a:rPr lang="en-US" altLang="zh-CN" dirty="0" smtClean="0"/>
              <a:t>《</a:t>
            </a:r>
            <a:r>
              <a:rPr lang="zh-CN" altLang="en-US" dirty="0" smtClean="0"/>
              <a:t>老罗的</a:t>
            </a:r>
            <a:r>
              <a:rPr lang="en-US" altLang="zh-CN" dirty="0" smtClean="0"/>
              <a:t>Android</a:t>
            </a:r>
            <a:r>
              <a:rPr lang="zh-CN" altLang="en-US" dirty="0" smtClean="0"/>
              <a:t>之旅</a:t>
            </a:r>
            <a:r>
              <a:rPr lang="en-US" altLang="zh-CN" dirty="0" smtClean="0"/>
              <a:t>》</a:t>
            </a:r>
            <a:r>
              <a:rPr lang="zh-CN" altLang="en-US" dirty="0" smtClean="0"/>
              <a:t>博客作者</a:t>
            </a:r>
            <a:endParaRPr lang="en-US" altLang="zh-CN" dirty="0" smtClean="0"/>
          </a:p>
          <a:p>
            <a:r>
              <a:rPr lang="en-US" altLang="zh-CN" dirty="0" smtClean="0"/>
              <a:t>《Android</a:t>
            </a:r>
            <a:r>
              <a:rPr lang="zh-CN" altLang="en-US" dirty="0" smtClean="0"/>
              <a:t>系统源代码情景分析</a:t>
            </a:r>
            <a:r>
              <a:rPr lang="en-US" altLang="zh-CN" dirty="0" smtClean="0"/>
              <a:t>》</a:t>
            </a:r>
            <a:r>
              <a:rPr lang="zh-CN" altLang="en-US" dirty="0" smtClean="0"/>
              <a:t>书籍作者</a:t>
            </a:r>
            <a:endParaRPr lang="en-US" altLang="zh-CN" dirty="0" smtClean="0"/>
          </a:p>
          <a:p>
            <a:r>
              <a:rPr lang="zh-CN" altLang="en-US" dirty="0"/>
              <a:t>博</a:t>
            </a:r>
            <a:r>
              <a:rPr lang="zh-CN" altLang="en-US" dirty="0" smtClean="0"/>
              <a:t>客：</a:t>
            </a:r>
            <a:r>
              <a:rPr lang="en-US" altLang="zh-CN" dirty="0" smtClean="0">
                <a:hlinkClick r:id="rId2"/>
              </a:rPr>
              <a:t>http://blog.csdn.net/Luoshengyang</a:t>
            </a:r>
            <a:endParaRPr lang="en-US" altLang="zh-CN" dirty="0" smtClean="0"/>
          </a:p>
          <a:p>
            <a:r>
              <a:rPr lang="zh-CN" altLang="en-US" dirty="0" smtClean="0"/>
              <a:t>微博：</a:t>
            </a:r>
            <a:r>
              <a:rPr lang="en-US" altLang="zh-CN" dirty="0" smtClean="0">
                <a:hlinkClick r:id="rId3"/>
              </a:rPr>
              <a:t>http://weibo.com/shengyangluo</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7.1: </a:t>
            </a:r>
            <a:r>
              <a:rPr lang="zh-CN" altLang="en-US" dirty="0" smtClean="0"/>
              <a:t>解析</a:t>
            </a:r>
            <a:r>
              <a:rPr lang="en-US" altLang="zh-CN" dirty="0" smtClean="0"/>
              <a:t>xml</a:t>
            </a:r>
            <a:r>
              <a:rPr lang="zh-CN" altLang="en-US" dirty="0" smtClean="0"/>
              <a:t>文件</a:t>
            </a:r>
            <a:endParaRPr lang="en-US" altLang="zh-CN" dirty="0" smtClean="0"/>
          </a:p>
          <a:p>
            <a:pPr lvl="1"/>
            <a:r>
              <a:rPr lang="zh-CN" altLang="en-US" dirty="0" smtClean="0"/>
              <a:t>解析</a:t>
            </a:r>
            <a:r>
              <a:rPr lang="en-US" altLang="zh-CN" dirty="0" smtClean="0"/>
              <a:t>Xml</a:t>
            </a:r>
            <a:r>
              <a:rPr lang="zh-CN" altLang="en-US" dirty="0" smtClean="0"/>
              <a:t>文件是为了可以在内存中用一系列树形结构的</a:t>
            </a:r>
            <a:r>
              <a:rPr lang="en-US" altLang="zh-CN" dirty="0" err="1" smtClean="0"/>
              <a:t>XMLNode</a:t>
            </a:r>
            <a:r>
              <a:rPr lang="zh-CN" altLang="en-US" dirty="0" smtClean="0"/>
              <a:t>来表示</a:t>
            </a:r>
            <a:endParaRPr lang="en-US" altLang="zh-CN" dirty="0" smtClean="0"/>
          </a:p>
          <a:p>
            <a:r>
              <a:rPr lang="en-US" altLang="zh-CN" dirty="0" smtClean="0"/>
              <a:t>Step 7.2:</a:t>
            </a:r>
            <a:r>
              <a:rPr lang="zh-CN" altLang="en-US" dirty="0" smtClean="0"/>
              <a:t>赋予属性名称资源</a:t>
            </a:r>
            <a:r>
              <a:rPr lang="en-US" altLang="zh-CN" dirty="0" smtClean="0"/>
              <a:t>ID</a:t>
            </a:r>
          </a:p>
          <a:p>
            <a:pPr lvl="1"/>
            <a:r>
              <a:rPr lang="zh-CN" altLang="en-US" dirty="0" smtClean="0"/>
              <a:t>对于</a:t>
            </a:r>
            <a:r>
              <a:rPr lang="en-US" altLang="zh-CN" dirty="0" smtClean="0"/>
              <a:t>main.xml</a:t>
            </a:r>
            <a:r>
              <a:rPr lang="zh-CN" altLang="en-US" dirty="0" smtClean="0"/>
              <a:t>的根节点</a:t>
            </a:r>
            <a:r>
              <a:rPr lang="en-US" altLang="zh-CN" dirty="0" err="1" smtClean="0"/>
              <a:t>LinearLayout</a:t>
            </a:r>
            <a:r>
              <a:rPr lang="zh-CN" altLang="en-US" dirty="0" smtClean="0"/>
              <a:t>来说，就是要将它的属性名称</a:t>
            </a:r>
            <a:r>
              <a:rPr lang="en-US" altLang="zh-CN" dirty="0" err="1" smtClean="0"/>
              <a:t>android:orientation</a:t>
            </a:r>
            <a:r>
              <a:rPr lang="zh-CN" altLang="en-US" dirty="0" smtClean="0"/>
              <a:t>、</a:t>
            </a:r>
            <a:r>
              <a:rPr lang="en-US" altLang="zh-CN" dirty="0" err="1" smtClean="0"/>
              <a:t>android:layout_width</a:t>
            </a:r>
            <a:r>
              <a:rPr lang="zh-CN" altLang="en-US" dirty="0" smtClean="0"/>
              <a:t>、</a:t>
            </a:r>
            <a:r>
              <a:rPr lang="en-US" altLang="zh-CN" dirty="0" err="1" smtClean="0"/>
              <a:t>android:layout_height</a:t>
            </a:r>
            <a:r>
              <a:rPr lang="zh-CN" altLang="en-US" dirty="0" smtClean="0"/>
              <a:t>和</a:t>
            </a:r>
            <a:r>
              <a:rPr lang="en-US" altLang="zh-CN" dirty="0" err="1" smtClean="0"/>
              <a:t>android:gravity</a:t>
            </a:r>
            <a:r>
              <a:rPr lang="zh-CN" altLang="en-US" dirty="0" smtClean="0"/>
              <a:t>转换为资源</a:t>
            </a:r>
            <a:r>
              <a:rPr lang="en-US" altLang="zh-CN" dirty="0" smtClean="0"/>
              <a:t>ID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7.3: </a:t>
            </a:r>
            <a:r>
              <a:rPr lang="zh-CN" altLang="en-US" dirty="0" smtClean="0"/>
              <a:t>解析属性值</a:t>
            </a:r>
            <a:endParaRPr lang="en-US" altLang="zh-CN" dirty="0" smtClean="0"/>
          </a:p>
          <a:p>
            <a:pPr lvl="1"/>
            <a:r>
              <a:rPr lang="zh-CN" altLang="en-US" sz="2400" dirty="0" smtClean="0"/>
              <a:t>例如，对于</a:t>
            </a:r>
            <a:r>
              <a:rPr lang="en-US" altLang="zh-CN" sz="2400" dirty="0" smtClean="0"/>
              <a:t>main.xml</a:t>
            </a:r>
            <a:r>
              <a:rPr lang="zh-CN" altLang="en-US" sz="2400" dirty="0" smtClean="0"/>
              <a:t>的属性</a:t>
            </a:r>
            <a:r>
              <a:rPr lang="en-US" altLang="zh-CN" sz="2400" dirty="0" err="1" smtClean="0"/>
              <a:t>android:orientation</a:t>
            </a:r>
            <a:r>
              <a:rPr lang="zh-CN" altLang="en-US" sz="2400" dirty="0" smtClean="0"/>
              <a:t>来说，它的合法取值为</a:t>
            </a:r>
            <a:r>
              <a:rPr lang="en-US" altLang="zh-CN" sz="2400" dirty="0" smtClean="0"/>
              <a:t>horizontal</a:t>
            </a:r>
            <a:r>
              <a:rPr lang="zh-CN" altLang="en-US" sz="2400" dirty="0" smtClean="0"/>
              <a:t>或者</a:t>
            </a:r>
            <a:r>
              <a:rPr lang="en-US" altLang="zh-CN" sz="2400" dirty="0" smtClean="0"/>
              <a:t>vertical</a:t>
            </a:r>
            <a:r>
              <a:rPr lang="zh-CN" altLang="en-US" sz="2400" dirty="0" smtClean="0"/>
              <a:t>，这里需要进行验证，并且将它们转换为</a:t>
            </a:r>
            <a:r>
              <a:rPr lang="en-US" altLang="zh-CN" sz="2400" dirty="0" smtClean="0"/>
              <a:t>ID</a:t>
            </a:r>
            <a:r>
              <a:rPr lang="zh-CN" altLang="en-US" sz="2400" dirty="0" smtClean="0"/>
              <a:t>值</a:t>
            </a:r>
            <a:endParaRPr lang="en-US" altLang="zh-CN" sz="2400" dirty="0" smtClean="0"/>
          </a:p>
          <a:p>
            <a:pPr lvl="1"/>
            <a:r>
              <a:rPr lang="zh-CN" altLang="en-US" sz="2400" dirty="0" smtClean="0"/>
              <a:t>有些属性值是属于引用类型的，例如</a:t>
            </a:r>
            <a:r>
              <a:rPr lang="en-US" altLang="zh-CN" sz="2400" dirty="0" smtClean="0"/>
              <a:t>main.xml</a:t>
            </a:r>
            <a:r>
              <a:rPr lang="zh-CN" altLang="en-US" sz="2400" dirty="0" smtClean="0"/>
              <a:t>文件的两个</a:t>
            </a:r>
            <a:r>
              <a:rPr lang="en-US" altLang="zh-CN" sz="2400" dirty="0" smtClean="0"/>
              <a:t>Button</a:t>
            </a:r>
            <a:r>
              <a:rPr lang="zh-CN" altLang="en-US" sz="2400" dirty="0" smtClean="0"/>
              <a:t>节点的</a:t>
            </a:r>
            <a:r>
              <a:rPr lang="en-US" altLang="zh-CN" sz="2400" dirty="0" err="1" smtClean="0"/>
              <a:t>android:id</a:t>
            </a:r>
            <a:r>
              <a:rPr lang="zh-CN" altLang="en-US" sz="2400" dirty="0" smtClean="0"/>
              <a:t>属性值</a:t>
            </a:r>
            <a:r>
              <a:rPr lang="en-US" altLang="zh-CN" sz="2400" dirty="0" smtClean="0"/>
              <a:t>”@+id/</a:t>
            </a:r>
            <a:r>
              <a:rPr lang="en-US" altLang="zh-CN" sz="2400" dirty="0" err="1" smtClean="0"/>
              <a:t>button_start_in_process</a:t>
            </a:r>
            <a:r>
              <a:rPr lang="en-US" altLang="zh-CN" sz="2400" dirty="0" smtClean="0"/>
              <a:t>”</a:t>
            </a:r>
            <a:r>
              <a:rPr lang="zh-CN" altLang="en-US" sz="2400" dirty="0" smtClean="0"/>
              <a:t>和</a:t>
            </a:r>
            <a:r>
              <a:rPr lang="en-US" altLang="zh-CN" sz="2400" dirty="0" smtClean="0"/>
              <a:t>”@+id/</a:t>
            </a:r>
            <a:r>
              <a:rPr lang="en-US" altLang="zh-CN" sz="2400" dirty="0" err="1" smtClean="0"/>
              <a:t>button_start_in_new_process</a:t>
            </a:r>
            <a:r>
              <a:rPr lang="en-US" altLang="zh-CN" sz="2400" dirty="0" smtClean="0"/>
              <a:t>” </a:t>
            </a:r>
            <a:r>
              <a:rPr lang="zh-CN" altLang="en-US" sz="2400" dirty="0" smtClean="0"/>
              <a:t>，将会生成新的资源项</a:t>
            </a:r>
            <a:endParaRPr lang="zh-CN" altLang="en-US" sz="2400" dirty="0"/>
          </a:p>
        </p:txBody>
      </p:sp>
      <p:pic>
        <p:nvPicPr>
          <p:cNvPr id="4" name="图片 3" descr="id.jpg"/>
          <p:cNvPicPr>
            <a:picLocks noChangeAspect="1"/>
          </p:cNvPicPr>
          <p:nvPr/>
        </p:nvPicPr>
        <p:blipFill>
          <a:blip r:embed="rId3" cstate="print"/>
          <a:stretch>
            <a:fillRect/>
          </a:stretch>
        </p:blipFill>
        <p:spPr>
          <a:xfrm>
            <a:off x="1187624" y="5373216"/>
            <a:ext cx="7632848" cy="105273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a:t>
            </a:r>
            <a:r>
              <a:rPr lang="zh-CN" altLang="en-US" dirty="0" smtClean="0"/>
              <a:t>：将</a:t>
            </a:r>
            <a:r>
              <a:rPr lang="en-US" altLang="zh-CN" dirty="0" smtClean="0"/>
              <a:t>xml</a:t>
            </a:r>
            <a:r>
              <a:rPr lang="zh-CN" altLang="en-US" dirty="0" smtClean="0"/>
              <a:t>文件从文本格式转换为二进制格式</a:t>
            </a:r>
            <a:endParaRPr lang="en-US" altLang="zh-CN" dirty="0" smtClean="0"/>
          </a:p>
          <a:p>
            <a:endParaRPr lang="zh-CN" altLang="en-US" dirty="0"/>
          </a:p>
        </p:txBody>
      </p:sp>
      <p:pic>
        <p:nvPicPr>
          <p:cNvPr id="4" name="图片 3" descr="flatten.jpg"/>
          <p:cNvPicPr>
            <a:picLocks noChangeAspect="1"/>
          </p:cNvPicPr>
          <p:nvPr/>
        </p:nvPicPr>
        <p:blipFill>
          <a:blip r:embed="rId2" cstate="print"/>
          <a:stretch>
            <a:fillRect/>
          </a:stretch>
        </p:blipFill>
        <p:spPr>
          <a:xfrm>
            <a:off x="2555776" y="2636912"/>
            <a:ext cx="3816424" cy="42210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340768"/>
            <a:ext cx="8229600" cy="4525963"/>
          </a:xfrm>
        </p:spPr>
        <p:txBody>
          <a:bodyPr>
            <a:normAutofit/>
          </a:bodyPr>
          <a:lstStyle/>
          <a:p>
            <a:r>
              <a:rPr lang="en-US" altLang="zh-CN" dirty="0" smtClean="0"/>
              <a:t>Step 7.4.1: </a:t>
            </a:r>
            <a:r>
              <a:rPr lang="zh-CN" altLang="en-US" dirty="0" smtClean="0"/>
              <a:t>收集有资源</a:t>
            </a:r>
            <a:r>
              <a:rPr lang="en-US" altLang="zh-CN" dirty="0" smtClean="0"/>
              <a:t>ID</a:t>
            </a:r>
            <a:r>
              <a:rPr lang="zh-CN" altLang="en-US" dirty="0" smtClean="0"/>
              <a:t>的属性的名称字符串</a:t>
            </a:r>
            <a:endParaRPr lang="en-US" altLang="zh-CN" dirty="0" smtClean="0"/>
          </a:p>
          <a:p>
            <a:pPr lvl="1"/>
            <a:r>
              <a:rPr lang="zh-CN" altLang="en-US" sz="2400" dirty="0" smtClean="0"/>
              <a:t>将收集到的字符串及其资源</a:t>
            </a:r>
            <a:r>
              <a:rPr lang="en-US" altLang="zh-CN" sz="2400" dirty="0" smtClean="0"/>
              <a:t>ID</a:t>
            </a:r>
            <a:r>
              <a:rPr lang="zh-CN" altLang="en-US" sz="2400" dirty="0" smtClean="0"/>
              <a:t>分别保存一个字符串池以及资源数组中</a:t>
            </a:r>
            <a:endParaRPr lang="en-US" altLang="zh-CN" sz="2400" dirty="0" smtClean="0"/>
          </a:p>
          <a:p>
            <a:pPr lvl="1"/>
            <a:r>
              <a:rPr lang="zh-CN" altLang="en-US" sz="2400" dirty="0" smtClean="0"/>
              <a:t>对于</a:t>
            </a:r>
            <a:r>
              <a:rPr lang="en-US" altLang="zh-CN" sz="2400" dirty="0" smtClean="0"/>
              <a:t>main.xml</a:t>
            </a:r>
            <a:r>
              <a:rPr lang="zh-CN" altLang="en-US" sz="2400" dirty="0" smtClean="0"/>
              <a:t>文件来说，具有资源</a:t>
            </a:r>
            <a:r>
              <a:rPr lang="en-US" altLang="zh-CN" sz="2400" dirty="0" smtClean="0"/>
              <a:t>ID</a:t>
            </a:r>
            <a:r>
              <a:rPr lang="zh-CN" altLang="en-US" sz="2400" dirty="0" smtClean="0"/>
              <a:t>的</a:t>
            </a:r>
            <a:r>
              <a:rPr lang="en-US" altLang="zh-CN" sz="2400" dirty="0" smtClean="0"/>
              <a:t>Xml</a:t>
            </a:r>
            <a:r>
              <a:rPr lang="zh-CN" altLang="en-US" sz="2400" dirty="0" smtClean="0"/>
              <a:t>元素属性的名称字符串有</a:t>
            </a:r>
            <a:r>
              <a:rPr lang="en-US" altLang="zh-CN" sz="2400" dirty="0" smtClean="0"/>
              <a:t>”orientation”</a:t>
            </a:r>
            <a:r>
              <a:rPr lang="zh-CN" altLang="en-US" sz="2400" dirty="0" smtClean="0"/>
              <a:t>、</a:t>
            </a:r>
            <a:r>
              <a:rPr lang="en-US" altLang="zh-CN" sz="2400" dirty="0" smtClean="0"/>
              <a:t>”</a:t>
            </a:r>
            <a:r>
              <a:rPr lang="en-US" altLang="zh-CN" sz="2400" dirty="0" err="1" smtClean="0"/>
              <a:t>layout_width</a:t>
            </a:r>
            <a:r>
              <a:rPr lang="en-US" altLang="zh-CN" sz="2400" dirty="0" smtClean="0"/>
              <a:t>”</a:t>
            </a:r>
            <a:r>
              <a:rPr lang="zh-CN" altLang="en-US" sz="2400" dirty="0" smtClean="0"/>
              <a:t>、</a:t>
            </a:r>
            <a:r>
              <a:rPr lang="en-US" altLang="zh-CN" sz="2400" dirty="0" smtClean="0"/>
              <a:t>”</a:t>
            </a:r>
            <a:r>
              <a:rPr lang="en-US" altLang="zh-CN" sz="2400" dirty="0" err="1" smtClean="0"/>
              <a:t>layout_height</a:t>
            </a:r>
            <a:r>
              <a:rPr lang="en-US" altLang="zh-CN" sz="2400" dirty="0" smtClean="0"/>
              <a:t>”</a:t>
            </a:r>
            <a:r>
              <a:rPr lang="zh-CN" altLang="en-US" sz="2400" dirty="0" smtClean="0"/>
              <a:t>、</a:t>
            </a:r>
            <a:r>
              <a:rPr lang="en-US" altLang="zh-CN" sz="2400" dirty="0" smtClean="0"/>
              <a:t>”gravity”</a:t>
            </a:r>
            <a:r>
              <a:rPr lang="zh-CN" altLang="en-US" sz="2400" dirty="0" smtClean="0"/>
              <a:t>、</a:t>
            </a:r>
            <a:r>
              <a:rPr lang="en-US" altLang="zh-CN" sz="2400" dirty="0" smtClean="0"/>
              <a:t>”id”</a:t>
            </a:r>
            <a:r>
              <a:rPr lang="zh-CN" altLang="en-US" sz="2400" dirty="0" smtClean="0"/>
              <a:t>和</a:t>
            </a:r>
            <a:r>
              <a:rPr lang="en-US" altLang="zh-CN" sz="2400" dirty="0" smtClean="0"/>
              <a:t>”text”</a:t>
            </a:r>
            <a:r>
              <a:rPr lang="zh-CN" altLang="en-US" sz="2400" dirty="0" smtClean="0"/>
              <a:t>，假设它们的资源</a:t>
            </a:r>
            <a:r>
              <a:rPr lang="en-US" altLang="zh-CN" sz="2400" dirty="0" smtClean="0"/>
              <a:t>ID</a:t>
            </a:r>
            <a:r>
              <a:rPr lang="zh-CN" altLang="en-US" sz="2400" dirty="0" smtClean="0"/>
              <a:t>分别为</a:t>
            </a:r>
            <a:r>
              <a:rPr lang="en-US" altLang="zh-CN" sz="2400" dirty="0" smtClean="0"/>
              <a:t>0x010100c4</a:t>
            </a:r>
            <a:r>
              <a:rPr lang="zh-CN" altLang="en-US" sz="2400" dirty="0" smtClean="0"/>
              <a:t>、</a:t>
            </a:r>
            <a:r>
              <a:rPr lang="en-US" altLang="zh-CN" sz="2400" dirty="0" smtClean="0"/>
              <a:t>0x010100f4</a:t>
            </a:r>
            <a:r>
              <a:rPr lang="zh-CN" altLang="en-US" sz="2400" dirty="0" smtClean="0"/>
              <a:t>、</a:t>
            </a:r>
            <a:r>
              <a:rPr lang="en-US" altLang="zh-CN" sz="2400" dirty="0" smtClean="0"/>
              <a:t>0x010100f5</a:t>
            </a:r>
            <a:r>
              <a:rPr lang="zh-CN" altLang="en-US" sz="2400" dirty="0" smtClean="0"/>
              <a:t>、</a:t>
            </a:r>
            <a:r>
              <a:rPr lang="en-US" altLang="zh-CN" sz="2400" dirty="0" smtClean="0"/>
              <a:t>0x010100af</a:t>
            </a:r>
            <a:r>
              <a:rPr lang="zh-CN" altLang="en-US" sz="2400" dirty="0" smtClean="0"/>
              <a:t>、</a:t>
            </a:r>
            <a:r>
              <a:rPr lang="en-US" altLang="zh-CN" sz="2400" dirty="0" smtClean="0"/>
              <a:t>0x010100d0</a:t>
            </a:r>
            <a:r>
              <a:rPr lang="zh-CN" altLang="en-US" sz="2400" dirty="0" smtClean="0"/>
              <a:t>和</a:t>
            </a:r>
            <a:r>
              <a:rPr lang="en-US" altLang="zh-CN" sz="2400" dirty="0" smtClean="0"/>
              <a:t>0x0101014f:</a:t>
            </a:r>
            <a:endParaRPr lang="zh-CN" altLang="en-US" sz="2400" dirty="0"/>
          </a:p>
        </p:txBody>
      </p:sp>
      <p:pic>
        <p:nvPicPr>
          <p:cNvPr id="4" name="图片 3" descr="map.jpg"/>
          <p:cNvPicPr>
            <a:picLocks noChangeAspect="1"/>
          </p:cNvPicPr>
          <p:nvPr/>
        </p:nvPicPr>
        <p:blipFill>
          <a:blip r:embed="rId2" cstate="print"/>
          <a:stretch>
            <a:fillRect/>
          </a:stretch>
        </p:blipFill>
        <p:spPr>
          <a:xfrm>
            <a:off x="1259632" y="5445224"/>
            <a:ext cx="7272808" cy="14127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7.4.2: </a:t>
            </a:r>
            <a:r>
              <a:rPr lang="zh-CN" altLang="en-US" dirty="0" smtClean="0"/>
              <a:t>收集其它字符串</a:t>
            </a:r>
            <a:endParaRPr lang="en-US" altLang="zh-CN" dirty="0" smtClean="0"/>
          </a:p>
          <a:p>
            <a:pPr lvl="1"/>
            <a:r>
              <a:rPr lang="zh-CN" altLang="en-US" dirty="0" smtClean="0"/>
              <a:t>这一步收集的字符串是不具有资源</a:t>
            </a:r>
            <a:r>
              <a:rPr lang="en-US" altLang="zh-CN" dirty="0" smtClean="0"/>
              <a:t>ID</a:t>
            </a:r>
            <a:r>
              <a:rPr lang="zh-CN" altLang="en-US" dirty="0" smtClean="0"/>
              <a:t>的</a:t>
            </a:r>
            <a:endParaRPr lang="en-US" altLang="zh-CN" dirty="0" smtClean="0"/>
          </a:p>
          <a:p>
            <a:pPr lvl="1"/>
            <a:r>
              <a:rPr lang="zh-CN" altLang="en-US" dirty="0" smtClean="0"/>
              <a:t>对于</a:t>
            </a:r>
            <a:r>
              <a:rPr lang="en-US" altLang="zh-CN" dirty="0" smtClean="0"/>
              <a:t>main.xml</a:t>
            </a:r>
            <a:r>
              <a:rPr lang="zh-CN" altLang="en-US" dirty="0" smtClean="0"/>
              <a:t>文件来说，这一步收集到的字符串如下所示：</a:t>
            </a:r>
            <a:endParaRPr lang="zh-CN" altLang="en-US" dirty="0"/>
          </a:p>
        </p:txBody>
      </p:sp>
      <p:pic>
        <p:nvPicPr>
          <p:cNvPr id="4" name="图片 3" descr="stringpool.jpg"/>
          <p:cNvPicPr>
            <a:picLocks noChangeAspect="1"/>
          </p:cNvPicPr>
          <p:nvPr/>
        </p:nvPicPr>
        <p:blipFill>
          <a:blip r:embed="rId2" cstate="print"/>
          <a:stretch>
            <a:fillRect/>
          </a:stretch>
        </p:blipFill>
        <p:spPr>
          <a:xfrm>
            <a:off x="971600" y="3861048"/>
            <a:ext cx="7128792" cy="129614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7.4.3:</a:t>
            </a:r>
            <a:r>
              <a:rPr lang="zh-CN" altLang="en-US" dirty="0" smtClean="0"/>
              <a:t>写入</a:t>
            </a:r>
            <a:r>
              <a:rPr lang="en-US" altLang="zh-CN" dirty="0" smtClean="0"/>
              <a:t>Xml</a:t>
            </a:r>
            <a:r>
              <a:rPr lang="zh-CN" altLang="en-US" dirty="0" smtClean="0"/>
              <a:t>文件头</a:t>
            </a:r>
            <a:endParaRPr lang="zh-CN" altLang="en-US" dirty="0"/>
          </a:p>
        </p:txBody>
      </p:sp>
      <p:pic>
        <p:nvPicPr>
          <p:cNvPr id="4" name="图片 3" descr="res-5.png"/>
          <p:cNvPicPr>
            <a:picLocks noChangeAspect="1"/>
          </p:cNvPicPr>
          <p:nvPr/>
        </p:nvPicPr>
        <p:blipFill>
          <a:blip r:embed="rId3" cstate="print"/>
          <a:stretch>
            <a:fillRect/>
          </a:stretch>
        </p:blipFill>
        <p:spPr>
          <a:xfrm>
            <a:off x="1259632" y="2204864"/>
            <a:ext cx="6105497" cy="3600400"/>
          </a:xfrm>
          <a:prstGeom prst="rect">
            <a:avLst/>
          </a:prstGeom>
        </p:spPr>
      </p:pic>
      <p:pic>
        <p:nvPicPr>
          <p:cNvPr id="5" name="图片 4" descr="res-7.png"/>
          <p:cNvPicPr>
            <a:picLocks noChangeAspect="1"/>
          </p:cNvPicPr>
          <p:nvPr/>
        </p:nvPicPr>
        <p:blipFill>
          <a:blip r:embed="rId4" cstate="print"/>
          <a:stretch>
            <a:fillRect/>
          </a:stretch>
        </p:blipFill>
        <p:spPr>
          <a:xfrm>
            <a:off x="1259632" y="5949280"/>
            <a:ext cx="6048672" cy="9087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268760"/>
            <a:ext cx="8229600" cy="4525963"/>
          </a:xfrm>
        </p:spPr>
        <p:txBody>
          <a:bodyPr>
            <a:normAutofit/>
          </a:bodyPr>
          <a:lstStyle/>
          <a:p>
            <a:r>
              <a:rPr lang="en-US" altLang="zh-CN" dirty="0" smtClean="0"/>
              <a:t>Step 7.4.4:</a:t>
            </a:r>
            <a:r>
              <a:rPr lang="zh-CN" altLang="en-US" dirty="0" smtClean="0"/>
              <a:t>写入字符串资源池</a:t>
            </a:r>
            <a:endParaRPr lang="en-US" altLang="zh-CN" dirty="0" smtClean="0"/>
          </a:p>
          <a:p>
            <a:pPr lvl="1"/>
            <a:r>
              <a:rPr lang="zh-CN" altLang="en-US" sz="2000" dirty="0" smtClean="0"/>
              <a:t>对于</a:t>
            </a:r>
            <a:r>
              <a:rPr lang="en-US" altLang="zh-CN" sz="2000" dirty="0" smtClean="0"/>
              <a:t>main.xml</a:t>
            </a:r>
            <a:r>
              <a:rPr lang="zh-CN" altLang="en-US" sz="2000" dirty="0" smtClean="0"/>
              <a:t>来说，依次写入的字符串为</a:t>
            </a:r>
            <a:r>
              <a:rPr lang="en-US" altLang="zh-CN" sz="2000" dirty="0" smtClean="0"/>
              <a:t>”orientation”</a:t>
            </a:r>
            <a:r>
              <a:rPr lang="zh-CN" altLang="en-US" sz="2000" dirty="0" smtClean="0"/>
              <a:t>、</a:t>
            </a:r>
            <a:r>
              <a:rPr lang="en-US" altLang="zh-CN" sz="2000" dirty="0" smtClean="0"/>
              <a:t>”</a:t>
            </a:r>
            <a:r>
              <a:rPr lang="en-US" altLang="zh-CN" sz="2000" dirty="0" err="1" smtClean="0"/>
              <a:t>layout_width</a:t>
            </a:r>
            <a:r>
              <a:rPr lang="en-US" altLang="zh-CN" sz="2000" dirty="0" smtClean="0"/>
              <a:t>”</a:t>
            </a:r>
            <a:r>
              <a:rPr lang="zh-CN" altLang="en-US" sz="2000" dirty="0" smtClean="0"/>
              <a:t>、</a:t>
            </a:r>
            <a:r>
              <a:rPr lang="en-US" altLang="zh-CN" sz="2000" dirty="0" smtClean="0"/>
              <a:t>”</a:t>
            </a:r>
            <a:r>
              <a:rPr lang="en-US" altLang="zh-CN" sz="2000" dirty="0" err="1" smtClean="0"/>
              <a:t>layout_height</a:t>
            </a:r>
            <a:r>
              <a:rPr lang="en-US" altLang="zh-CN" sz="2000" dirty="0" smtClean="0"/>
              <a:t>”</a:t>
            </a:r>
            <a:r>
              <a:rPr lang="zh-CN" altLang="en-US" sz="2000" dirty="0" smtClean="0"/>
              <a:t>、</a:t>
            </a:r>
            <a:r>
              <a:rPr lang="en-US" altLang="zh-CN" sz="2000" dirty="0" smtClean="0"/>
              <a:t>”gravity”</a:t>
            </a:r>
            <a:r>
              <a:rPr lang="zh-CN" altLang="en-US" sz="2000" dirty="0" smtClean="0"/>
              <a:t>、</a:t>
            </a:r>
            <a:r>
              <a:rPr lang="en-US" altLang="zh-CN" sz="2000" dirty="0" smtClean="0"/>
              <a:t>”id”</a:t>
            </a:r>
            <a:r>
              <a:rPr lang="zh-CN" altLang="en-US" sz="2000" dirty="0" smtClean="0"/>
              <a:t>、</a:t>
            </a:r>
            <a:r>
              <a:rPr lang="en-US" altLang="zh-CN" sz="2000" dirty="0" smtClean="0"/>
              <a:t>"text"</a:t>
            </a:r>
            <a:r>
              <a:rPr lang="zh-CN" altLang="en-US" sz="2000" dirty="0" smtClean="0"/>
              <a:t>、</a:t>
            </a:r>
            <a:r>
              <a:rPr lang="en-US" altLang="zh-CN" sz="2000" dirty="0" smtClean="0"/>
              <a:t>"android"</a:t>
            </a:r>
            <a:r>
              <a:rPr lang="zh-CN" altLang="en-US" sz="2000" dirty="0" smtClean="0"/>
              <a:t>、</a:t>
            </a:r>
            <a:r>
              <a:rPr lang="en-US" altLang="zh-CN" sz="2000" dirty="0" smtClean="0"/>
              <a:t>”http://schemas.android.com/apk/res/android”</a:t>
            </a:r>
            <a:r>
              <a:rPr lang="zh-CN" altLang="en-US" sz="2000" dirty="0" smtClean="0"/>
              <a:t>、</a:t>
            </a:r>
            <a:r>
              <a:rPr lang="en-US" altLang="zh-CN" sz="2000" dirty="0" smtClean="0"/>
              <a:t>”</a:t>
            </a:r>
            <a:r>
              <a:rPr lang="en-US" altLang="zh-CN" sz="2000" dirty="0" err="1" smtClean="0"/>
              <a:t>LinearLayout</a:t>
            </a:r>
            <a:r>
              <a:rPr lang="en-US" altLang="zh-CN" sz="2000" dirty="0" smtClean="0"/>
              <a:t>”</a:t>
            </a:r>
            <a:r>
              <a:rPr lang="zh-CN" altLang="en-US" sz="2000" dirty="0" smtClean="0"/>
              <a:t>和</a:t>
            </a:r>
            <a:r>
              <a:rPr lang="en-US" altLang="zh-CN" sz="2000" dirty="0" smtClean="0"/>
              <a:t>”Button”</a:t>
            </a:r>
          </a:p>
          <a:p>
            <a:pPr lvl="1"/>
            <a:r>
              <a:rPr lang="zh-CN" altLang="en-US" sz="2000" dirty="0" smtClean="0"/>
              <a:t>写入的字符串池同样有一个头部</a:t>
            </a:r>
            <a:endParaRPr lang="zh-CN" altLang="en-US" sz="2000" dirty="0"/>
          </a:p>
        </p:txBody>
      </p:sp>
      <p:pic>
        <p:nvPicPr>
          <p:cNvPr id="4" name="图片 3" descr="res-6.png"/>
          <p:cNvPicPr>
            <a:picLocks noChangeAspect="1"/>
          </p:cNvPicPr>
          <p:nvPr/>
        </p:nvPicPr>
        <p:blipFill>
          <a:blip r:embed="rId3" cstate="print"/>
          <a:stretch>
            <a:fillRect/>
          </a:stretch>
        </p:blipFill>
        <p:spPr>
          <a:xfrm>
            <a:off x="1331640" y="3789040"/>
            <a:ext cx="6696744" cy="30689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7.4.4:</a:t>
            </a:r>
            <a:r>
              <a:rPr lang="zh-CN" altLang="en-US" dirty="0" smtClean="0"/>
              <a:t>字符串池的结构</a:t>
            </a:r>
            <a:endParaRPr lang="en-US" altLang="zh-CN" dirty="0" smtClean="0"/>
          </a:p>
          <a:p>
            <a:endParaRPr lang="zh-CN" altLang="en-US" dirty="0"/>
          </a:p>
        </p:txBody>
      </p:sp>
      <p:pic>
        <p:nvPicPr>
          <p:cNvPr id="4" name="图片 3" descr="stringpoolchunk.jpg"/>
          <p:cNvPicPr>
            <a:picLocks noChangeAspect="1"/>
          </p:cNvPicPr>
          <p:nvPr/>
        </p:nvPicPr>
        <p:blipFill>
          <a:blip r:embed="rId2" cstate="print"/>
          <a:stretch>
            <a:fillRect/>
          </a:stretch>
        </p:blipFill>
        <p:spPr>
          <a:xfrm>
            <a:off x="1403648" y="2348880"/>
            <a:ext cx="5760640" cy="392085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196752"/>
            <a:ext cx="8229600" cy="4525963"/>
          </a:xfrm>
        </p:spPr>
        <p:txBody>
          <a:bodyPr/>
          <a:lstStyle/>
          <a:p>
            <a:r>
              <a:rPr lang="en-US" altLang="zh-CN" dirty="0" smtClean="0"/>
              <a:t>Step 7.4.4</a:t>
            </a:r>
            <a:r>
              <a:rPr lang="zh-CN" altLang="en-US" dirty="0" smtClean="0"/>
              <a:t>：样式字符串</a:t>
            </a:r>
            <a:endParaRPr lang="en-US" altLang="zh-CN" dirty="0" smtClean="0"/>
          </a:p>
          <a:p>
            <a:pPr lvl="1"/>
            <a:r>
              <a:rPr lang="zh-CN" altLang="en-US" sz="2000" dirty="0" smtClean="0"/>
              <a:t>假设有一个字符串</a:t>
            </a:r>
            <a:r>
              <a:rPr lang="en-US" altLang="zh-CN" sz="2000" dirty="0" smtClean="0"/>
              <a:t>” &lt;b&gt;man&lt;/b&gt;&lt;</a:t>
            </a:r>
            <a:r>
              <a:rPr lang="en-US" altLang="zh-CN" sz="2000" dirty="0" err="1" smtClean="0"/>
              <a:t>i</a:t>
            </a:r>
            <a:r>
              <a:rPr lang="en-US" altLang="zh-CN" sz="2000" dirty="0" smtClean="0"/>
              <a:t>&gt;go&lt;/</a:t>
            </a:r>
            <a:r>
              <a:rPr lang="en-US" altLang="zh-CN" sz="2000" dirty="0" err="1" smtClean="0"/>
              <a:t>i</a:t>
            </a:r>
            <a:r>
              <a:rPr lang="en-US" altLang="zh-CN" sz="2000" dirty="0" smtClean="0"/>
              <a:t>&gt;”</a:t>
            </a:r>
            <a:r>
              <a:rPr lang="zh-CN" altLang="en-US" sz="2000" dirty="0" smtClean="0"/>
              <a:t>，实际上包含三个字符串</a:t>
            </a:r>
            <a:r>
              <a:rPr lang="en-US" altLang="zh-CN" sz="2000" dirty="0" smtClean="0"/>
              <a:t>”mango”</a:t>
            </a:r>
            <a:r>
              <a:rPr lang="zh-CN" altLang="en-US" sz="2000" dirty="0" smtClean="0"/>
              <a:t>、</a:t>
            </a:r>
            <a:r>
              <a:rPr lang="en-US" altLang="zh-CN" sz="2000" dirty="0" smtClean="0"/>
              <a:t>”b”</a:t>
            </a:r>
            <a:r>
              <a:rPr lang="zh-CN" altLang="en-US" sz="2000" dirty="0" smtClean="0"/>
              <a:t>和</a:t>
            </a:r>
            <a:r>
              <a:rPr lang="en-US" altLang="zh-CN" sz="2000" dirty="0" smtClean="0"/>
              <a:t>”I”</a:t>
            </a:r>
            <a:r>
              <a:rPr lang="zh-CN" altLang="en-US" sz="2000" dirty="0" smtClean="0"/>
              <a:t>，其中</a:t>
            </a:r>
            <a:r>
              <a:rPr lang="en-US" altLang="zh-CN" sz="2000" dirty="0" smtClean="0"/>
              <a:t>”mango”</a:t>
            </a:r>
            <a:r>
              <a:rPr lang="zh-CN" altLang="en-US" sz="2000" dirty="0" smtClean="0"/>
              <a:t>来有两个</a:t>
            </a:r>
            <a:r>
              <a:rPr lang="en-US" altLang="zh-CN" sz="2000" dirty="0" err="1" smtClean="0"/>
              <a:t>sytle</a:t>
            </a:r>
            <a:r>
              <a:rPr lang="zh-CN" altLang="en-US" sz="2000" dirty="0" smtClean="0"/>
              <a:t>，第一个</a:t>
            </a:r>
            <a:r>
              <a:rPr lang="en-US" altLang="zh-CN" sz="2000" dirty="0" smtClean="0"/>
              <a:t>style</a:t>
            </a:r>
            <a:r>
              <a:rPr lang="zh-CN" altLang="en-US" sz="2000" dirty="0" smtClean="0"/>
              <a:t>表示第</a:t>
            </a:r>
            <a:r>
              <a:rPr lang="en-US" altLang="zh-CN" sz="2000" dirty="0" smtClean="0"/>
              <a:t>1</a:t>
            </a:r>
            <a:r>
              <a:rPr lang="zh-CN" altLang="en-US" sz="2000" dirty="0" smtClean="0"/>
              <a:t>到第</a:t>
            </a:r>
            <a:r>
              <a:rPr lang="en-US" altLang="zh-CN" sz="2000" dirty="0" smtClean="0"/>
              <a:t>3</a:t>
            </a:r>
            <a:r>
              <a:rPr lang="zh-CN" altLang="en-US" sz="2000" dirty="0" smtClean="0"/>
              <a:t>个字符是粗体的，第二个</a:t>
            </a:r>
            <a:r>
              <a:rPr lang="en-US" altLang="zh-CN" sz="2000" dirty="0" smtClean="0"/>
              <a:t>style</a:t>
            </a:r>
            <a:r>
              <a:rPr lang="zh-CN" altLang="en-US" sz="2000" dirty="0" smtClean="0"/>
              <a:t>表示第</a:t>
            </a:r>
            <a:r>
              <a:rPr lang="en-US" altLang="zh-CN" sz="2000" dirty="0" smtClean="0"/>
              <a:t>4</a:t>
            </a:r>
            <a:r>
              <a:rPr lang="zh-CN" altLang="en-US" sz="2000" dirty="0" smtClean="0"/>
              <a:t>到第</a:t>
            </a:r>
            <a:r>
              <a:rPr lang="en-US" altLang="zh-CN" sz="2000" dirty="0" smtClean="0"/>
              <a:t>5</a:t>
            </a:r>
            <a:r>
              <a:rPr lang="zh-CN" altLang="en-US" sz="2000" dirty="0" smtClean="0"/>
              <a:t>个字符是斜体的</a:t>
            </a:r>
            <a:endParaRPr lang="en-US" altLang="zh-CN" sz="2000" dirty="0" smtClean="0"/>
          </a:p>
          <a:p>
            <a:pPr lvl="1"/>
            <a:r>
              <a:rPr lang="zh-CN" altLang="en-US" sz="2000" dirty="0" smtClean="0"/>
              <a:t>样式字符串由</a:t>
            </a:r>
            <a:r>
              <a:rPr lang="en-US" altLang="zh-CN" sz="2000" dirty="0" err="1" smtClean="0"/>
              <a:t>ResStringPool_span</a:t>
            </a:r>
            <a:r>
              <a:rPr lang="zh-CN" altLang="en-US" sz="2000" dirty="0" smtClean="0"/>
              <a:t>和</a:t>
            </a:r>
            <a:r>
              <a:rPr lang="en-US" altLang="zh-CN" sz="2000" dirty="0" err="1" smtClean="0"/>
              <a:t>ResStringPool_ref</a:t>
            </a:r>
            <a:r>
              <a:rPr lang="zh-CN" altLang="en-US" sz="2000" dirty="0" smtClean="0"/>
              <a:t>两个结构描述</a:t>
            </a:r>
            <a:endParaRPr lang="zh-CN" altLang="en-US" sz="2000" dirty="0"/>
          </a:p>
        </p:txBody>
      </p:sp>
      <p:pic>
        <p:nvPicPr>
          <p:cNvPr id="4" name="图片 3" descr="res-8.png"/>
          <p:cNvPicPr>
            <a:picLocks noChangeAspect="1"/>
          </p:cNvPicPr>
          <p:nvPr/>
        </p:nvPicPr>
        <p:blipFill>
          <a:blip r:embed="rId3" cstate="print"/>
          <a:stretch>
            <a:fillRect/>
          </a:stretch>
        </p:blipFill>
        <p:spPr>
          <a:xfrm>
            <a:off x="1403648" y="3501008"/>
            <a:ext cx="5976664" cy="1200318"/>
          </a:xfrm>
          <a:prstGeom prst="rect">
            <a:avLst/>
          </a:prstGeom>
        </p:spPr>
      </p:pic>
      <p:pic>
        <p:nvPicPr>
          <p:cNvPr id="5" name="图片 4" descr="res-9.png"/>
          <p:cNvPicPr>
            <a:picLocks noChangeAspect="1"/>
          </p:cNvPicPr>
          <p:nvPr/>
        </p:nvPicPr>
        <p:blipFill>
          <a:blip r:embed="rId4" cstate="print"/>
          <a:stretch>
            <a:fillRect/>
          </a:stretch>
        </p:blipFill>
        <p:spPr>
          <a:xfrm>
            <a:off x="1403648" y="4855510"/>
            <a:ext cx="5904656" cy="20024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7.4.5:</a:t>
            </a:r>
            <a:r>
              <a:rPr lang="zh-CN" altLang="en-US" dirty="0" smtClean="0"/>
              <a:t>写入资源</a:t>
            </a:r>
            <a:r>
              <a:rPr lang="en-US" altLang="zh-CN" dirty="0" smtClean="0"/>
              <a:t>ID</a:t>
            </a:r>
          </a:p>
          <a:p>
            <a:pPr lvl="1"/>
            <a:r>
              <a:rPr lang="zh-CN" altLang="en-US" dirty="0" smtClean="0"/>
              <a:t>资源</a:t>
            </a:r>
            <a:r>
              <a:rPr lang="en-US" altLang="zh-CN" dirty="0" smtClean="0"/>
              <a:t>ID</a:t>
            </a:r>
            <a:r>
              <a:rPr lang="zh-CN" altLang="en-US" dirty="0" smtClean="0"/>
              <a:t>数据块位于字符串池后面，它的头部使用</a:t>
            </a:r>
            <a:r>
              <a:rPr lang="en-US" altLang="zh-CN" dirty="0" err="1" smtClean="0"/>
              <a:t>ResChunk_header</a:t>
            </a:r>
            <a:r>
              <a:rPr lang="zh-CN" altLang="en-US" dirty="0" smtClean="0"/>
              <a:t>来描述</a:t>
            </a:r>
            <a:endParaRPr lang="en-US" altLang="zh-CN" dirty="0" smtClean="0"/>
          </a:p>
          <a:p>
            <a:pPr lvl="1"/>
            <a:r>
              <a:rPr lang="zh-CN" altLang="en-US" dirty="0" smtClean="0"/>
              <a:t>以</a:t>
            </a:r>
            <a:r>
              <a:rPr lang="en-US" altLang="zh-CN" dirty="0" smtClean="0"/>
              <a:t>main.xml</a:t>
            </a:r>
            <a:r>
              <a:rPr lang="zh-CN" altLang="en-US" dirty="0" smtClean="0"/>
              <a:t>为例，字符串资源池的第一个字符串为</a:t>
            </a:r>
            <a:r>
              <a:rPr lang="en-US" altLang="zh-CN" dirty="0" smtClean="0"/>
              <a:t>”orientation”</a:t>
            </a:r>
            <a:r>
              <a:rPr lang="zh-CN" altLang="en-US" dirty="0" smtClean="0"/>
              <a:t>，而在资源</a:t>
            </a:r>
            <a:r>
              <a:rPr lang="en-US" altLang="zh-CN" dirty="0" smtClean="0"/>
              <a:t>ID</a:t>
            </a:r>
            <a:r>
              <a:rPr lang="zh-CN" altLang="en-US" dirty="0" smtClean="0"/>
              <a:t>数据块记录的第一个数据为</a:t>
            </a:r>
            <a:r>
              <a:rPr lang="en-US" altLang="zh-CN" dirty="0" smtClean="0"/>
              <a:t>0x010100c4</a:t>
            </a:r>
            <a:r>
              <a:rPr lang="zh-CN" altLang="en-US" dirty="0" smtClean="0"/>
              <a:t>，那么就表示属性名称字符串</a:t>
            </a:r>
            <a:r>
              <a:rPr lang="en-US" altLang="zh-CN" dirty="0" smtClean="0"/>
              <a:t>”orientation”</a:t>
            </a:r>
            <a:r>
              <a:rPr lang="zh-CN" altLang="en-US" dirty="0" smtClean="0"/>
              <a:t>对应的资源</a:t>
            </a:r>
            <a:r>
              <a:rPr lang="en-US" altLang="zh-CN" dirty="0" smtClean="0"/>
              <a:t>ID</a:t>
            </a:r>
            <a:r>
              <a:rPr lang="zh-CN" altLang="en-US" dirty="0" smtClean="0"/>
              <a:t>为</a:t>
            </a:r>
            <a:r>
              <a:rPr lang="en-US" altLang="zh-CN" dirty="0" smtClean="0"/>
              <a:t>0x010100c4</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Android</a:t>
            </a:r>
            <a:r>
              <a:rPr lang="zh-CN" altLang="en-US" dirty="0" smtClean="0"/>
              <a:t>资源框架概述</a:t>
            </a:r>
            <a:endParaRPr lang="en-US" altLang="zh-CN" dirty="0" smtClean="0"/>
          </a:p>
          <a:p>
            <a:r>
              <a:rPr lang="en-US" altLang="zh-CN" dirty="0" smtClean="0"/>
              <a:t>Android</a:t>
            </a:r>
            <a:r>
              <a:rPr lang="zh-CN" altLang="en-US" dirty="0" smtClean="0"/>
              <a:t>资源编译过程</a:t>
            </a:r>
            <a:endParaRPr lang="en-US" altLang="zh-CN" dirty="0" smtClean="0"/>
          </a:p>
          <a:p>
            <a:r>
              <a:rPr lang="en-US" altLang="zh-CN" dirty="0" smtClean="0"/>
              <a:t>Android</a:t>
            </a:r>
            <a:r>
              <a:rPr lang="zh-CN" altLang="en-US" dirty="0" smtClean="0"/>
              <a:t>资源查找过程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7.4.6:</a:t>
            </a:r>
            <a:r>
              <a:rPr lang="zh-CN" altLang="en-US" dirty="0" smtClean="0"/>
              <a:t>压平</a:t>
            </a:r>
            <a:r>
              <a:rPr lang="en-US" altLang="zh-CN" dirty="0" smtClean="0"/>
              <a:t>Xml</a:t>
            </a:r>
            <a:r>
              <a:rPr lang="zh-CN" altLang="en-US" dirty="0" smtClean="0"/>
              <a:t>文件</a:t>
            </a:r>
            <a:endParaRPr lang="en-US" altLang="zh-CN" dirty="0" smtClean="0"/>
          </a:p>
          <a:p>
            <a:pPr lvl="1"/>
            <a:r>
              <a:rPr lang="zh-CN" altLang="en-US" dirty="0" smtClean="0"/>
              <a:t>压平</a:t>
            </a:r>
            <a:r>
              <a:rPr lang="en-US" altLang="zh-CN" dirty="0" smtClean="0"/>
              <a:t>Xml</a:t>
            </a:r>
            <a:r>
              <a:rPr lang="zh-CN" altLang="en-US" dirty="0" smtClean="0"/>
              <a:t>文件其实就是指将里面的各个</a:t>
            </a:r>
            <a:r>
              <a:rPr lang="en-US" altLang="zh-CN" dirty="0" smtClean="0"/>
              <a:t>Xml</a:t>
            </a:r>
            <a:r>
              <a:rPr lang="zh-CN" altLang="en-US" dirty="0" smtClean="0"/>
              <a:t>元素中的字符串都替换掉。这些字符串要么是被替换成到字符串资源池的一个索引，要么是替换成一个具有类型的其它值。</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7.4.6.1:</a:t>
            </a:r>
            <a:r>
              <a:rPr lang="zh-CN" altLang="en-US" dirty="0" smtClean="0"/>
              <a:t>首先被压平的是一个表示命名空间的</a:t>
            </a:r>
            <a:r>
              <a:rPr lang="en-US" altLang="zh-CN" dirty="0" smtClean="0"/>
              <a:t>Xml Node</a:t>
            </a:r>
          </a:p>
          <a:p>
            <a:pPr lvl="1"/>
            <a:r>
              <a:rPr lang="zh-CN" altLang="en-US" dirty="0" smtClean="0"/>
              <a:t>这个</a:t>
            </a:r>
            <a:r>
              <a:rPr lang="en-US" altLang="zh-CN" dirty="0" smtClean="0"/>
              <a:t>Xml Node</a:t>
            </a:r>
            <a:r>
              <a:rPr lang="zh-CN" altLang="en-US" dirty="0" smtClean="0"/>
              <a:t>用两个</a:t>
            </a:r>
            <a:r>
              <a:rPr lang="en-US" altLang="zh-CN" dirty="0" err="1" smtClean="0"/>
              <a:t>ResXMLTree_node</a:t>
            </a:r>
            <a:r>
              <a:rPr lang="zh-CN" altLang="en-US" dirty="0" smtClean="0"/>
              <a:t>和两个</a:t>
            </a:r>
            <a:r>
              <a:rPr lang="en-US" altLang="zh-CN" dirty="0" err="1" smtClean="0"/>
              <a:t>ResXMLTree_namespaceExt</a:t>
            </a:r>
            <a:r>
              <a:rPr lang="zh-CN" altLang="en-US" dirty="0" smtClean="0"/>
              <a:t>来表示：</a:t>
            </a:r>
            <a:endParaRPr lang="zh-CN" altLang="en-US" dirty="0"/>
          </a:p>
        </p:txBody>
      </p:sp>
      <p:pic>
        <p:nvPicPr>
          <p:cNvPr id="4" name="图片 3" descr="namespace.jpg"/>
          <p:cNvPicPr>
            <a:picLocks noChangeAspect="1"/>
          </p:cNvPicPr>
          <p:nvPr/>
        </p:nvPicPr>
        <p:blipFill>
          <a:blip r:embed="rId2" cstate="print"/>
          <a:stretch>
            <a:fillRect/>
          </a:stretch>
        </p:blipFill>
        <p:spPr>
          <a:xfrm>
            <a:off x="2483768" y="3861048"/>
            <a:ext cx="3456384" cy="2733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484784"/>
            <a:ext cx="8229600" cy="4525963"/>
          </a:xfrm>
        </p:spPr>
        <p:txBody>
          <a:bodyPr/>
          <a:lstStyle/>
          <a:p>
            <a:r>
              <a:rPr lang="en-US" altLang="zh-CN" dirty="0" smtClean="0"/>
              <a:t>Step 7.4.6.1</a:t>
            </a:r>
            <a:r>
              <a:rPr lang="zh-CN" altLang="en-US" dirty="0" smtClean="0"/>
              <a:t>：</a:t>
            </a:r>
            <a:r>
              <a:rPr lang="en-US" altLang="zh-CN" dirty="0" smtClean="0"/>
              <a:t> </a:t>
            </a:r>
            <a:r>
              <a:rPr lang="en-US" altLang="zh-CN" dirty="0" err="1" smtClean="0"/>
              <a:t>ResXMLTree_node</a:t>
            </a:r>
            <a:r>
              <a:rPr lang="zh-CN" altLang="en-US" dirty="0" smtClean="0"/>
              <a:t>和</a:t>
            </a:r>
            <a:r>
              <a:rPr lang="en-US" altLang="zh-CN" dirty="0" err="1" smtClean="0"/>
              <a:t>ResXMLTree_namespaceExt</a:t>
            </a:r>
            <a:r>
              <a:rPr lang="zh-CN" altLang="en-US" dirty="0" smtClean="0"/>
              <a:t>的定义</a:t>
            </a:r>
            <a:endParaRPr lang="zh-CN" altLang="en-US" dirty="0"/>
          </a:p>
        </p:txBody>
      </p:sp>
      <p:pic>
        <p:nvPicPr>
          <p:cNvPr id="4" name="图片 3" descr="res-10.png"/>
          <p:cNvPicPr>
            <a:picLocks noChangeAspect="1"/>
          </p:cNvPicPr>
          <p:nvPr/>
        </p:nvPicPr>
        <p:blipFill>
          <a:blip r:embed="rId3" cstate="print"/>
          <a:stretch>
            <a:fillRect/>
          </a:stretch>
        </p:blipFill>
        <p:spPr>
          <a:xfrm>
            <a:off x="1763688" y="2636912"/>
            <a:ext cx="5268061" cy="395342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en-US" altLang="zh-CN" sz="2800" dirty="0" smtClean="0"/>
              <a:t>Step 7.4.6.2:</a:t>
            </a:r>
            <a:r>
              <a:rPr lang="zh-CN" altLang="en-US" sz="2800" dirty="0" smtClean="0"/>
              <a:t>接下来被压平的是标签为</a:t>
            </a:r>
            <a:r>
              <a:rPr lang="en-US" altLang="zh-CN" sz="2800" dirty="0" err="1" smtClean="0"/>
              <a:t>LinearLayout</a:t>
            </a:r>
            <a:r>
              <a:rPr lang="zh-CN" altLang="en-US" sz="2800" dirty="0" smtClean="0"/>
              <a:t>的</a:t>
            </a:r>
            <a:r>
              <a:rPr lang="en-US" altLang="zh-CN" sz="2800" dirty="0" smtClean="0"/>
              <a:t>Xml Node</a:t>
            </a:r>
          </a:p>
          <a:p>
            <a:pPr lvl="1"/>
            <a:r>
              <a:rPr lang="zh-CN" altLang="en-US" sz="2000" dirty="0" smtClean="0"/>
              <a:t>这个</a:t>
            </a:r>
            <a:r>
              <a:rPr lang="en-US" altLang="zh-CN" sz="2000" dirty="0" smtClean="0"/>
              <a:t>Xml Node</a:t>
            </a:r>
            <a:r>
              <a:rPr lang="zh-CN" altLang="en-US" sz="2000" dirty="0" smtClean="0"/>
              <a:t>由两个</a:t>
            </a:r>
            <a:r>
              <a:rPr lang="en-US" altLang="zh-CN" sz="2000" dirty="0" err="1" smtClean="0"/>
              <a:t>ResXMLTree_node</a:t>
            </a:r>
            <a:r>
              <a:rPr lang="zh-CN" altLang="en-US" sz="2000" dirty="0" smtClean="0"/>
              <a:t>、一个</a:t>
            </a:r>
            <a:r>
              <a:rPr lang="en-US" altLang="zh-CN" sz="2000" dirty="0" err="1" smtClean="0"/>
              <a:t>ResXMLTree_attrExt</a:t>
            </a:r>
            <a:r>
              <a:rPr lang="zh-CN" altLang="en-US" sz="2000" dirty="0" smtClean="0"/>
              <a:t>、一个</a:t>
            </a:r>
            <a:r>
              <a:rPr lang="en-US" altLang="zh-CN" sz="2000" dirty="0" err="1" smtClean="0"/>
              <a:t>ResXMLTree_endElementExt</a:t>
            </a:r>
            <a:r>
              <a:rPr lang="zh-CN" altLang="en-US" sz="2000" dirty="0" smtClean="0"/>
              <a:t>和四个</a:t>
            </a:r>
            <a:r>
              <a:rPr lang="en-US" altLang="zh-CN" sz="2000" dirty="0" err="1" smtClean="0"/>
              <a:t>ResXMLTree_attribute</a:t>
            </a:r>
            <a:r>
              <a:rPr lang="zh-CN" altLang="en-US" sz="2000" dirty="0" smtClean="0"/>
              <a:t>来表示</a:t>
            </a:r>
            <a:endParaRPr lang="en-US" altLang="zh-CN" sz="2000" dirty="0" smtClean="0"/>
          </a:p>
          <a:p>
            <a:endParaRPr lang="zh-CN" altLang="en-US" dirty="0"/>
          </a:p>
        </p:txBody>
      </p:sp>
      <p:pic>
        <p:nvPicPr>
          <p:cNvPr id="4" name="图片 3" descr="linearlayout.jpg"/>
          <p:cNvPicPr>
            <a:picLocks noChangeAspect="1"/>
          </p:cNvPicPr>
          <p:nvPr/>
        </p:nvPicPr>
        <p:blipFill>
          <a:blip r:embed="rId3" cstate="print"/>
          <a:stretch>
            <a:fillRect/>
          </a:stretch>
        </p:blipFill>
        <p:spPr>
          <a:xfrm>
            <a:off x="2411760" y="2996952"/>
            <a:ext cx="4248472" cy="386104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196752"/>
            <a:ext cx="8229600" cy="4525963"/>
          </a:xfrm>
        </p:spPr>
        <p:txBody>
          <a:bodyPr/>
          <a:lstStyle/>
          <a:p>
            <a:r>
              <a:rPr lang="en-US" altLang="zh-CN" dirty="0" smtClean="0"/>
              <a:t>Step 7.4.6.2: </a:t>
            </a:r>
            <a:r>
              <a:rPr lang="en-US" altLang="zh-CN" dirty="0" err="1" smtClean="0"/>
              <a:t>ResXMLTree_attrExt</a:t>
            </a:r>
            <a:r>
              <a:rPr lang="zh-CN" altLang="en-US" dirty="0" smtClean="0"/>
              <a:t>的定义</a:t>
            </a:r>
            <a:endParaRPr lang="zh-CN" altLang="en-US" dirty="0"/>
          </a:p>
        </p:txBody>
      </p:sp>
      <p:pic>
        <p:nvPicPr>
          <p:cNvPr id="4" name="图片 3" descr="res-11.png"/>
          <p:cNvPicPr>
            <a:picLocks noChangeAspect="1"/>
          </p:cNvPicPr>
          <p:nvPr/>
        </p:nvPicPr>
        <p:blipFill>
          <a:blip r:embed="rId3" cstate="print"/>
          <a:stretch>
            <a:fillRect/>
          </a:stretch>
        </p:blipFill>
        <p:spPr>
          <a:xfrm>
            <a:off x="1835696" y="1789992"/>
            <a:ext cx="5420482" cy="506800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495325"/>
            <a:ext cx="8229600" cy="4525963"/>
          </a:xfrm>
        </p:spPr>
        <p:txBody>
          <a:bodyPr/>
          <a:lstStyle/>
          <a:p>
            <a:r>
              <a:rPr lang="en-US" altLang="zh-CN" dirty="0" smtClean="0"/>
              <a:t>Step 7.4.6.2: </a:t>
            </a:r>
            <a:r>
              <a:rPr lang="en-US" altLang="zh-CN" dirty="0" err="1" smtClean="0"/>
              <a:t>ResXMLTree_attrExt</a:t>
            </a:r>
            <a:r>
              <a:rPr lang="zh-CN" altLang="en-US" dirty="0" smtClean="0"/>
              <a:t>的定义</a:t>
            </a:r>
            <a:endParaRPr lang="zh-CN" altLang="en-US" dirty="0"/>
          </a:p>
        </p:txBody>
      </p:sp>
      <p:pic>
        <p:nvPicPr>
          <p:cNvPr id="5" name="图片 4" descr="res-12.png"/>
          <p:cNvPicPr>
            <a:picLocks noChangeAspect="1"/>
          </p:cNvPicPr>
          <p:nvPr/>
        </p:nvPicPr>
        <p:blipFill>
          <a:blip r:embed="rId3" cstate="print"/>
          <a:stretch>
            <a:fillRect/>
          </a:stretch>
        </p:blipFill>
        <p:spPr>
          <a:xfrm>
            <a:off x="1763688" y="2492896"/>
            <a:ext cx="5329703" cy="32403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484784"/>
            <a:ext cx="8229600" cy="4525963"/>
          </a:xfrm>
        </p:spPr>
        <p:txBody>
          <a:bodyPr/>
          <a:lstStyle/>
          <a:p>
            <a:r>
              <a:rPr lang="en-US" altLang="zh-CN" dirty="0" smtClean="0"/>
              <a:t>Step 7.4.6.2: </a:t>
            </a:r>
            <a:r>
              <a:rPr lang="en-US" altLang="zh-CN" dirty="0" err="1" smtClean="0"/>
              <a:t>Res_value</a:t>
            </a:r>
            <a:r>
              <a:rPr lang="zh-CN" altLang="en-US" dirty="0" smtClean="0"/>
              <a:t>的定义</a:t>
            </a:r>
          </a:p>
          <a:p>
            <a:endParaRPr lang="zh-CN" altLang="en-US" dirty="0"/>
          </a:p>
        </p:txBody>
      </p:sp>
      <p:pic>
        <p:nvPicPr>
          <p:cNvPr id="4" name="图片 3" descr="res-13.png"/>
          <p:cNvPicPr>
            <a:picLocks noChangeAspect="1"/>
          </p:cNvPicPr>
          <p:nvPr/>
        </p:nvPicPr>
        <p:blipFill>
          <a:blip r:embed="rId2" cstate="print"/>
          <a:stretch>
            <a:fillRect/>
          </a:stretch>
        </p:blipFill>
        <p:spPr>
          <a:xfrm>
            <a:off x="1331640" y="2276872"/>
            <a:ext cx="6554115" cy="458112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7.4.6.2: </a:t>
            </a:r>
            <a:r>
              <a:rPr lang="en-US" altLang="zh-CN" dirty="0" err="1" smtClean="0"/>
              <a:t>ResXMLTree_endElementExt</a:t>
            </a:r>
            <a:r>
              <a:rPr lang="zh-CN" altLang="en-US" dirty="0" smtClean="0"/>
              <a:t>的定义</a:t>
            </a:r>
            <a:endParaRPr lang="zh-CN" altLang="en-US" dirty="0"/>
          </a:p>
        </p:txBody>
      </p:sp>
      <p:pic>
        <p:nvPicPr>
          <p:cNvPr id="4" name="图片 3" descr="res-14.png"/>
          <p:cNvPicPr>
            <a:picLocks noChangeAspect="1"/>
          </p:cNvPicPr>
          <p:nvPr/>
        </p:nvPicPr>
        <p:blipFill>
          <a:blip r:embed="rId3" cstate="print"/>
          <a:stretch>
            <a:fillRect/>
          </a:stretch>
        </p:blipFill>
        <p:spPr>
          <a:xfrm>
            <a:off x="1907704" y="2924944"/>
            <a:ext cx="5579082" cy="266429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340768"/>
            <a:ext cx="8229600" cy="4525963"/>
          </a:xfrm>
        </p:spPr>
        <p:txBody>
          <a:bodyPr>
            <a:normAutofit/>
          </a:bodyPr>
          <a:lstStyle/>
          <a:p>
            <a:r>
              <a:rPr lang="en-US" altLang="zh-CN" sz="3000" dirty="0" smtClean="0"/>
              <a:t>Step 7.4.6.3:</a:t>
            </a:r>
            <a:r>
              <a:rPr lang="zh-CN" altLang="en-US" sz="3000" dirty="0" smtClean="0"/>
              <a:t>对于一个</a:t>
            </a:r>
            <a:r>
              <a:rPr lang="en-US" altLang="zh-CN" sz="3000" dirty="0" smtClean="0"/>
              <a:t>Xml</a:t>
            </a:r>
            <a:r>
              <a:rPr lang="zh-CN" altLang="en-US" sz="3000" dirty="0" smtClean="0"/>
              <a:t>文件来说，它除了有命名空间和普通标签类型的</a:t>
            </a:r>
            <a:r>
              <a:rPr lang="en-US" altLang="zh-CN" sz="3000" dirty="0" smtClean="0"/>
              <a:t>Node</a:t>
            </a:r>
            <a:r>
              <a:rPr lang="zh-CN" altLang="en-US" sz="3000" dirty="0" smtClean="0"/>
              <a:t>之外，还有一些称为</a:t>
            </a:r>
            <a:r>
              <a:rPr lang="en-US" altLang="zh-CN" sz="3000" dirty="0" smtClean="0"/>
              <a:t>CDATA</a:t>
            </a:r>
            <a:r>
              <a:rPr lang="zh-CN" altLang="en-US" sz="3000" dirty="0" smtClean="0"/>
              <a:t>类型的</a:t>
            </a:r>
            <a:r>
              <a:rPr lang="en-US" altLang="zh-CN" sz="3000" dirty="0" smtClean="0"/>
              <a:t>Node</a:t>
            </a:r>
          </a:p>
          <a:p>
            <a:pPr lvl="1"/>
            <a:r>
              <a:rPr lang="zh-CN" altLang="en-US" sz="2200" dirty="0" smtClean="0"/>
              <a:t>假设一个</a:t>
            </a:r>
            <a:r>
              <a:rPr lang="en-US" altLang="zh-CN" sz="2200" dirty="0" smtClean="0"/>
              <a:t>Xml</a:t>
            </a:r>
            <a:r>
              <a:rPr lang="zh-CN" altLang="en-US" sz="2200" dirty="0" smtClean="0"/>
              <a:t>文件，它的一个</a:t>
            </a:r>
            <a:r>
              <a:rPr lang="en-US" altLang="zh-CN" sz="2200" dirty="0" smtClean="0"/>
              <a:t>Item</a:t>
            </a:r>
            <a:r>
              <a:rPr lang="zh-CN" altLang="en-US" sz="2200" dirty="0" smtClean="0"/>
              <a:t>标签的内容如下所示</a:t>
            </a:r>
            <a:r>
              <a:rPr lang="en-US" altLang="zh-CN" sz="2200" dirty="0" smtClean="0"/>
              <a:t>:</a:t>
            </a:r>
          </a:p>
          <a:p>
            <a:pPr lvl="1"/>
            <a:endParaRPr lang="en-US" altLang="zh-CN" dirty="0" smtClean="0"/>
          </a:p>
          <a:p>
            <a:pPr lvl="1"/>
            <a:endParaRPr lang="en-US" altLang="zh-CN" dirty="0" smtClean="0"/>
          </a:p>
          <a:p>
            <a:pPr lvl="1"/>
            <a:endParaRPr lang="en-US" altLang="zh-CN" dirty="0" smtClean="0"/>
          </a:p>
          <a:p>
            <a:pPr lvl="1"/>
            <a:r>
              <a:rPr lang="zh-CN" altLang="en-US" sz="2000" dirty="0" smtClean="0"/>
              <a:t>字符串“</a:t>
            </a:r>
            <a:r>
              <a:rPr lang="en-US" altLang="zh-CN" sz="2000" dirty="0" smtClean="0"/>
              <a:t>This is a normal text”</a:t>
            </a:r>
            <a:r>
              <a:rPr lang="zh-CN" altLang="en-US" sz="2000" dirty="0" smtClean="0"/>
              <a:t>就称为一个</a:t>
            </a:r>
            <a:r>
              <a:rPr lang="en-US" altLang="zh-CN" sz="2000" dirty="0" smtClean="0"/>
              <a:t>CDATA</a:t>
            </a:r>
            <a:r>
              <a:rPr lang="zh-CN" altLang="en-US" sz="2000" dirty="0" smtClean="0"/>
              <a:t>，它在二进制</a:t>
            </a:r>
            <a:r>
              <a:rPr lang="en-US" altLang="zh-CN" sz="2000" dirty="0" smtClean="0"/>
              <a:t>Xml</a:t>
            </a:r>
            <a:r>
              <a:rPr lang="zh-CN" altLang="en-US" sz="2000" dirty="0" smtClean="0"/>
              <a:t>文件中用一个</a:t>
            </a:r>
            <a:r>
              <a:rPr lang="en-US" altLang="zh-CN" sz="2000" dirty="0" err="1" smtClean="0"/>
              <a:t>ResXMLTree_node</a:t>
            </a:r>
            <a:r>
              <a:rPr lang="zh-CN" altLang="en-US" sz="2000" dirty="0" smtClean="0"/>
              <a:t>和一个</a:t>
            </a:r>
            <a:r>
              <a:rPr lang="en-US" altLang="zh-CN" sz="2000" dirty="0" err="1" smtClean="0"/>
              <a:t>ResXMLTree_cdataExt</a:t>
            </a:r>
            <a:r>
              <a:rPr lang="zh-CN" altLang="en-US" sz="2000" dirty="0" smtClean="0"/>
              <a:t>来描述</a:t>
            </a:r>
            <a:endParaRPr lang="en-US" altLang="zh-CN" sz="2000" dirty="0" smtClean="0"/>
          </a:p>
          <a:p>
            <a:endParaRPr lang="zh-CN" altLang="en-US" dirty="0"/>
          </a:p>
        </p:txBody>
      </p:sp>
      <p:pic>
        <p:nvPicPr>
          <p:cNvPr id="4" name="图片 3" descr="res-15.png"/>
          <p:cNvPicPr>
            <a:picLocks noChangeAspect="1"/>
          </p:cNvPicPr>
          <p:nvPr/>
        </p:nvPicPr>
        <p:blipFill>
          <a:blip r:embed="rId2" cstate="print"/>
          <a:stretch>
            <a:fillRect/>
          </a:stretch>
        </p:blipFill>
        <p:spPr>
          <a:xfrm>
            <a:off x="1331640" y="3284984"/>
            <a:ext cx="4536504" cy="1341988"/>
          </a:xfrm>
          <a:prstGeom prst="rect">
            <a:avLst/>
          </a:prstGeom>
        </p:spPr>
      </p:pic>
      <p:pic>
        <p:nvPicPr>
          <p:cNvPr id="5" name="图片 4" descr="cdata.jpg"/>
          <p:cNvPicPr>
            <a:picLocks noChangeAspect="1"/>
          </p:cNvPicPr>
          <p:nvPr/>
        </p:nvPicPr>
        <p:blipFill>
          <a:blip r:embed="rId3" cstate="print"/>
          <a:stretch>
            <a:fillRect/>
          </a:stretch>
        </p:blipFill>
        <p:spPr>
          <a:xfrm>
            <a:off x="2627784" y="5373216"/>
            <a:ext cx="3312368" cy="14954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7.4.6.3: </a:t>
            </a:r>
            <a:r>
              <a:rPr lang="en-US" altLang="zh-CN" dirty="0" err="1" smtClean="0"/>
              <a:t>ResXMLTree_cdataExt</a:t>
            </a:r>
            <a:r>
              <a:rPr lang="zh-CN" altLang="en-US" dirty="0" smtClean="0"/>
              <a:t>的定义</a:t>
            </a:r>
            <a:endParaRPr lang="zh-CN" altLang="en-US" dirty="0"/>
          </a:p>
        </p:txBody>
      </p:sp>
      <p:pic>
        <p:nvPicPr>
          <p:cNvPr id="4" name="图片 3" descr="res-16.png"/>
          <p:cNvPicPr>
            <a:picLocks noChangeAspect="1"/>
          </p:cNvPicPr>
          <p:nvPr/>
        </p:nvPicPr>
        <p:blipFill>
          <a:blip r:embed="rId3" cstate="print"/>
          <a:stretch>
            <a:fillRect/>
          </a:stretch>
        </p:blipFill>
        <p:spPr>
          <a:xfrm>
            <a:off x="1547664" y="2636912"/>
            <a:ext cx="5723457" cy="24594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资源框架概述</a:t>
            </a:r>
            <a:endParaRPr lang="zh-CN" altLang="en-US" dirty="0"/>
          </a:p>
        </p:txBody>
      </p:sp>
      <p:sp>
        <p:nvSpPr>
          <p:cNvPr id="3" name="内容占位符 2"/>
          <p:cNvSpPr>
            <a:spLocks noGrp="1"/>
          </p:cNvSpPr>
          <p:nvPr>
            <p:ph idx="1"/>
          </p:nvPr>
        </p:nvSpPr>
        <p:spPr/>
        <p:txBody>
          <a:bodyPr/>
          <a:lstStyle/>
          <a:p>
            <a:r>
              <a:rPr lang="zh-CN" altLang="en-US" dirty="0" smtClean="0"/>
              <a:t>背景</a:t>
            </a:r>
            <a:endParaRPr lang="en-US" altLang="zh-CN" dirty="0" smtClean="0"/>
          </a:p>
          <a:p>
            <a:pPr lvl="1"/>
            <a:r>
              <a:rPr lang="en-US" altLang="zh-CN" dirty="0" smtClean="0"/>
              <a:t>Android</a:t>
            </a:r>
            <a:r>
              <a:rPr lang="zh-CN" altLang="en-US" dirty="0" smtClean="0"/>
              <a:t>设备屏幕大小和密度各不相同</a:t>
            </a:r>
            <a:endParaRPr lang="en-US" altLang="zh-CN" dirty="0" smtClean="0"/>
          </a:p>
          <a:p>
            <a:pPr lvl="1"/>
            <a:r>
              <a:rPr lang="en-US" altLang="zh-CN" dirty="0" smtClean="0"/>
              <a:t>Android</a:t>
            </a:r>
            <a:r>
              <a:rPr lang="zh-CN" altLang="en-US" dirty="0" smtClean="0"/>
              <a:t>设备运行在不同国家、地区和语言上</a:t>
            </a:r>
            <a:endParaRPr lang="en-US" altLang="zh-CN" dirty="0" smtClean="0"/>
          </a:p>
          <a:p>
            <a:r>
              <a:rPr lang="zh-CN" altLang="en-US" dirty="0" smtClean="0"/>
              <a:t>问题</a:t>
            </a:r>
            <a:endParaRPr lang="en-US" altLang="zh-CN" dirty="0" smtClean="0"/>
          </a:p>
          <a:p>
            <a:pPr lvl="1"/>
            <a:r>
              <a:rPr lang="zh-CN" altLang="en-US" dirty="0" smtClean="0"/>
              <a:t>同一个应用程序需要支持不同的语言和</a:t>
            </a:r>
            <a:r>
              <a:rPr lang="en-US" altLang="zh-CN" dirty="0" smtClean="0"/>
              <a:t>UI</a:t>
            </a:r>
            <a:r>
              <a:rPr lang="zh-CN" altLang="en-US" dirty="0" smtClean="0"/>
              <a:t>布局</a:t>
            </a:r>
            <a:endParaRPr lang="en-US" altLang="zh-CN" dirty="0" smtClean="0"/>
          </a:p>
          <a:p>
            <a:r>
              <a:rPr lang="zh-CN" altLang="en-US" dirty="0" smtClean="0"/>
              <a:t>方案</a:t>
            </a:r>
            <a:endParaRPr lang="en-US" altLang="zh-CN" dirty="0" smtClean="0"/>
          </a:p>
          <a:p>
            <a:pPr lvl="1"/>
            <a:r>
              <a:rPr lang="zh-CN" altLang="en-US" dirty="0" smtClean="0"/>
              <a:t>代码和资源分离</a:t>
            </a:r>
            <a:endParaRPr lang="en-US" altLang="zh-CN"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Step 8:</a:t>
            </a:r>
            <a:r>
              <a:rPr lang="zh-CN" altLang="en-US" dirty="0" smtClean="0"/>
              <a:t>生成资源符号</a:t>
            </a:r>
            <a:endParaRPr lang="en-US" altLang="zh-CN" dirty="0" smtClean="0"/>
          </a:p>
          <a:p>
            <a:pPr lvl="1"/>
            <a:r>
              <a:rPr lang="zh-CN" altLang="en-US" dirty="0" smtClean="0"/>
              <a:t>这里生成资源符号为后面生成</a:t>
            </a:r>
            <a:r>
              <a:rPr lang="en-US" altLang="zh-CN" dirty="0" smtClean="0"/>
              <a:t>R.java</a:t>
            </a:r>
            <a:r>
              <a:rPr lang="zh-CN" altLang="en-US" dirty="0" smtClean="0"/>
              <a:t>文件做好准备的</a:t>
            </a:r>
            <a:endParaRPr lang="en-US" altLang="zh-CN" dirty="0" smtClean="0"/>
          </a:p>
          <a:p>
            <a:pPr lvl="1"/>
            <a:r>
              <a:rPr lang="zh-CN" altLang="en-US" dirty="0" smtClean="0"/>
              <a:t>目前所有收集到的资源项都按照类型来保存在一个资源表中</a:t>
            </a:r>
            <a:endParaRPr lang="en-US" altLang="zh-CN" dirty="0" smtClean="0"/>
          </a:p>
          <a:p>
            <a:pPr lvl="1"/>
            <a:r>
              <a:rPr lang="zh-CN" altLang="en-US" dirty="0" smtClean="0"/>
              <a:t>只要依次遍历资源表中的每一个</a:t>
            </a:r>
            <a:r>
              <a:rPr lang="en-US" altLang="zh-CN" dirty="0" smtClean="0"/>
              <a:t>Package</a:t>
            </a:r>
            <a:r>
              <a:rPr lang="zh-CN" altLang="en-US" dirty="0" smtClean="0"/>
              <a:t>的每一个</a:t>
            </a:r>
            <a:r>
              <a:rPr lang="en-US" altLang="zh-CN" dirty="0" smtClean="0"/>
              <a:t>Type</a:t>
            </a:r>
            <a:r>
              <a:rPr lang="zh-CN" altLang="en-US" dirty="0" smtClean="0"/>
              <a:t>的每一个</a:t>
            </a:r>
            <a:r>
              <a:rPr lang="en-US" altLang="zh-CN" dirty="0" smtClean="0"/>
              <a:t>Entry</a:t>
            </a:r>
            <a:r>
              <a:rPr lang="zh-CN" altLang="en-US" dirty="0" smtClean="0"/>
              <a:t>，就可以生成一系列的资源符号及其</a:t>
            </a:r>
            <a:r>
              <a:rPr lang="en-US" altLang="zh-CN" dirty="0" smtClean="0"/>
              <a:t>ID</a:t>
            </a:r>
          </a:p>
          <a:p>
            <a:pPr lvl="1"/>
            <a:r>
              <a:rPr lang="zh-CN" altLang="en-US" dirty="0" smtClean="0"/>
              <a:t>例如对于</a:t>
            </a:r>
            <a:r>
              <a:rPr lang="en-US" altLang="zh-CN" dirty="0" smtClean="0"/>
              <a:t>strings.xml</a:t>
            </a:r>
            <a:r>
              <a:rPr lang="zh-CN" altLang="en-US" dirty="0" smtClean="0"/>
              <a:t>文件中名称为</a:t>
            </a:r>
            <a:r>
              <a:rPr lang="en-US" altLang="zh-CN" dirty="0" smtClean="0"/>
              <a:t>”</a:t>
            </a:r>
            <a:r>
              <a:rPr lang="en-US" altLang="zh-CN" dirty="0" err="1" smtClean="0"/>
              <a:t>start_in_process</a:t>
            </a:r>
            <a:r>
              <a:rPr lang="en-US" altLang="zh-CN" dirty="0" smtClean="0"/>
              <a:t>”</a:t>
            </a:r>
            <a:r>
              <a:rPr lang="zh-CN" altLang="en-US" dirty="0" smtClean="0"/>
              <a:t>的</a:t>
            </a:r>
            <a:r>
              <a:rPr lang="en-US" altLang="zh-CN" dirty="0" smtClean="0"/>
              <a:t>Entry</a:t>
            </a:r>
            <a:r>
              <a:rPr lang="zh-CN" altLang="en-US" dirty="0" smtClean="0"/>
              <a:t>来说，它是一个类型为</a:t>
            </a:r>
            <a:r>
              <a:rPr lang="en-US" altLang="zh-CN" dirty="0" smtClean="0"/>
              <a:t>string</a:t>
            </a:r>
            <a:r>
              <a:rPr lang="zh-CN" altLang="en-US" dirty="0" smtClean="0"/>
              <a:t>的资源项，假设它出现的次序为第</a:t>
            </a:r>
            <a:r>
              <a:rPr lang="en-US" altLang="zh-CN" dirty="0" smtClean="0"/>
              <a:t>3</a:t>
            </a:r>
            <a:r>
              <a:rPr lang="zh-CN" altLang="en-US" dirty="0" smtClean="0"/>
              <a:t>，那么它的资源符号就等于</a:t>
            </a:r>
            <a:r>
              <a:rPr lang="en-US" altLang="zh-CN" dirty="0" err="1" smtClean="0"/>
              <a:t>R.string.start_in_process</a:t>
            </a:r>
            <a:r>
              <a:rPr lang="zh-CN" altLang="en-US" dirty="0" smtClean="0"/>
              <a:t>，对应的资源</a:t>
            </a:r>
            <a:r>
              <a:rPr lang="en-US" altLang="zh-CN" dirty="0" smtClean="0"/>
              <a:t>ID</a:t>
            </a:r>
            <a:r>
              <a:rPr lang="zh-CN" altLang="en-US" dirty="0" smtClean="0"/>
              <a:t>就为</a:t>
            </a:r>
            <a:r>
              <a:rPr lang="en-US" altLang="zh-CN" dirty="0" smtClean="0"/>
              <a:t>0x7f050002</a:t>
            </a:r>
            <a:r>
              <a:rPr lang="zh-CN" altLang="en-US" dirty="0" smtClean="0"/>
              <a:t>，其中，高字节</a:t>
            </a:r>
            <a:r>
              <a:rPr lang="en-US" altLang="zh-CN" dirty="0" smtClean="0"/>
              <a:t>0x7f</a:t>
            </a:r>
            <a:r>
              <a:rPr lang="zh-CN" altLang="en-US" dirty="0" smtClean="0"/>
              <a:t>表示</a:t>
            </a:r>
            <a:r>
              <a:rPr lang="en-US" altLang="zh-CN" dirty="0" smtClean="0"/>
              <a:t>Package ID</a:t>
            </a:r>
            <a:r>
              <a:rPr lang="zh-CN" altLang="en-US" dirty="0" smtClean="0"/>
              <a:t>，次高字节</a:t>
            </a:r>
            <a:r>
              <a:rPr lang="en-US" altLang="zh-CN" dirty="0" smtClean="0"/>
              <a:t>0x05</a:t>
            </a:r>
            <a:r>
              <a:rPr lang="zh-CN" altLang="en-US" dirty="0" smtClean="0"/>
              <a:t>表示</a:t>
            </a:r>
            <a:r>
              <a:rPr lang="en-US" altLang="zh-CN" dirty="0" smtClean="0"/>
              <a:t>string</a:t>
            </a:r>
            <a:r>
              <a:rPr lang="zh-CN" altLang="en-US" dirty="0" smtClean="0"/>
              <a:t>的</a:t>
            </a:r>
            <a:r>
              <a:rPr lang="en-US" altLang="zh-CN" dirty="0" smtClean="0"/>
              <a:t>Type ID</a:t>
            </a:r>
            <a:r>
              <a:rPr lang="zh-CN" altLang="en-US" dirty="0" smtClean="0"/>
              <a:t>，低两字节</a:t>
            </a:r>
            <a:r>
              <a:rPr lang="en-US" altLang="zh-CN" dirty="0" smtClean="0"/>
              <a:t>0x02</a:t>
            </a:r>
            <a:r>
              <a:rPr lang="zh-CN" altLang="en-US" dirty="0" smtClean="0"/>
              <a:t>就表示</a:t>
            </a:r>
            <a:r>
              <a:rPr lang="en-US" altLang="zh-CN" dirty="0" smtClean="0"/>
              <a:t>”</a:t>
            </a:r>
            <a:r>
              <a:rPr lang="en-US" altLang="zh-CN" dirty="0" err="1" smtClean="0"/>
              <a:t>start_in_process</a:t>
            </a:r>
            <a:r>
              <a:rPr lang="en-US" altLang="zh-CN" dirty="0" smtClean="0"/>
              <a:t>”</a:t>
            </a:r>
            <a:r>
              <a:rPr lang="zh-CN" altLang="en-US" dirty="0" smtClean="0"/>
              <a:t>是第三个出现的字符串</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a:t>
            </a:r>
            <a:r>
              <a:rPr lang="zh-CN" altLang="en-US" dirty="0" smtClean="0"/>
              <a:t>生成资源索引表</a:t>
            </a:r>
            <a:endParaRPr lang="en-US" altLang="zh-CN" dirty="0" smtClean="0"/>
          </a:p>
          <a:p>
            <a:pPr lvl="1"/>
            <a:r>
              <a:rPr lang="zh-CN" altLang="en-US" dirty="0" smtClean="0"/>
              <a:t>经过前面的八个操作，所获得的资源列表如下所示：</a:t>
            </a:r>
            <a:endParaRPr lang="zh-CN" altLang="en-US" dirty="0"/>
          </a:p>
        </p:txBody>
      </p:sp>
      <p:pic>
        <p:nvPicPr>
          <p:cNvPr id="4" name="图片 3" descr="entries.jpg"/>
          <p:cNvPicPr>
            <a:picLocks noChangeAspect="1"/>
          </p:cNvPicPr>
          <p:nvPr/>
        </p:nvPicPr>
        <p:blipFill>
          <a:blip r:embed="rId2" cstate="print"/>
          <a:stretch>
            <a:fillRect/>
          </a:stretch>
        </p:blipFill>
        <p:spPr>
          <a:xfrm>
            <a:off x="881285" y="3068960"/>
            <a:ext cx="7579147" cy="3600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en-US" altLang="zh-CN" dirty="0" smtClean="0"/>
              <a:t>Step 9:</a:t>
            </a:r>
            <a:r>
              <a:rPr lang="zh-CN" altLang="en-US" dirty="0" smtClean="0"/>
              <a:t> 资源索引表生成过程</a:t>
            </a:r>
            <a:endParaRPr lang="en-US" altLang="zh-CN" dirty="0" smtClean="0"/>
          </a:p>
          <a:p>
            <a:endParaRPr lang="zh-CN" altLang="en-US" dirty="0"/>
          </a:p>
        </p:txBody>
      </p:sp>
      <p:pic>
        <p:nvPicPr>
          <p:cNvPr id="6" name="图片 5" descr="res-178.png"/>
          <p:cNvPicPr>
            <a:picLocks noChangeAspect="1"/>
          </p:cNvPicPr>
          <p:nvPr/>
        </p:nvPicPr>
        <p:blipFill>
          <a:blip r:embed="rId2" cstate="print"/>
          <a:stretch>
            <a:fillRect/>
          </a:stretch>
        </p:blipFill>
        <p:spPr>
          <a:xfrm>
            <a:off x="2195736" y="1916832"/>
            <a:ext cx="4151519" cy="494116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9.1:</a:t>
            </a:r>
            <a:r>
              <a:rPr lang="zh-CN" altLang="en-US" dirty="0" smtClean="0"/>
              <a:t>收集类型字符串</a:t>
            </a:r>
            <a:endParaRPr lang="en-US" altLang="zh-CN" dirty="0" smtClean="0"/>
          </a:p>
          <a:p>
            <a:pPr lvl="1"/>
            <a:r>
              <a:rPr lang="zh-CN" altLang="en-US" dirty="0" smtClean="0"/>
              <a:t>在我们的例子中，一共有</a:t>
            </a:r>
            <a:r>
              <a:rPr lang="en-US" altLang="zh-CN" dirty="0" smtClean="0"/>
              <a:t>4</a:t>
            </a:r>
            <a:r>
              <a:rPr lang="zh-CN" altLang="en-US" dirty="0" smtClean="0"/>
              <a:t>种类型的资源，分别是</a:t>
            </a:r>
            <a:r>
              <a:rPr lang="en-US" altLang="zh-CN" dirty="0" err="1" smtClean="0"/>
              <a:t>drawable</a:t>
            </a:r>
            <a:r>
              <a:rPr lang="zh-CN" altLang="en-US" dirty="0" smtClean="0"/>
              <a:t>、</a:t>
            </a:r>
            <a:r>
              <a:rPr lang="en-US" altLang="zh-CN" dirty="0" smtClean="0"/>
              <a:t>layout</a:t>
            </a:r>
            <a:r>
              <a:rPr lang="zh-CN" altLang="en-US" dirty="0" smtClean="0"/>
              <a:t>、</a:t>
            </a:r>
            <a:r>
              <a:rPr lang="en-US" altLang="zh-CN" dirty="0" smtClean="0"/>
              <a:t>string</a:t>
            </a:r>
            <a:r>
              <a:rPr lang="zh-CN" altLang="en-US" dirty="0" smtClean="0"/>
              <a:t>和</a:t>
            </a:r>
            <a:r>
              <a:rPr lang="en-US" altLang="zh-CN" dirty="0" smtClean="0"/>
              <a:t>id</a:t>
            </a:r>
            <a:r>
              <a:rPr lang="zh-CN" altLang="en-US" dirty="0" smtClean="0"/>
              <a:t>，于是对应的类型字符串就为“</a:t>
            </a:r>
            <a:r>
              <a:rPr lang="en-US" altLang="zh-CN" dirty="0" err="1" smtClean="0"/>
              <a:t>drawable</a:t>
            </a:r>
            <a:r>
              <a:rPr lang="en-US" altLang="zh-CN" dirty="0" smtClean="0"/>
              <a:t>”</a:t>
            </a:r>
            <a:r>
              <a:rPr lang="zh-CN" altLang="en-US" dirty="0" smtClean="0"/>
              <a:t>、“</a:t>
            </a:r>
            <a:r>
              <a:rPr lang="en-US" altLang="zh-CN" dirty="0" smtClean="0"/>
              <a:t>layout”</a:t>
            </a:r>
            <a:r>
              <a:rPr lang="zh-CN" altLang="en-US" dirty="0" smtClean="0"/>
              <a:t>、“</a:t>
            </a:r>
            <a:r>
              <a:rPr lang="en-US" altLang="zh-CN" dirty="0" smtClean="0"/>
              <a:t>string”</a:t>
            </a:r>
            <a:r>
              <a:rPr lang="zh-CN" altLang="en-US" dirty="0" smtClean="0"/>
              <a:t>和“</a:t>
            </a:r>
            <a:r>
              <a:rPr lang="en-US" altLang="zh-CN" dirty="0" smtClean="0"/>
              <a:t>id”</a:t>
            </a:r>
          </a:p>
          <a:p>
            <a:pPr lvl="1"/>
            <a:r>
              <a:rPr lang="zh-CN" altLang="en-US" dirty="0" smtClean="0"/>
              <a:t>注意，这些字符串是按</a:t>
            </a:r>
            <a:r>
              <a:rPr lang="en-US" altLang="zh-CN" dirty="0" smtClean="0"/>
              <a:t>Package</a:t>
            </a:r>
            <a:r>
              <a:rPr lang="zh-CN" altLang="en-US" dirty="0" smtClean="0"/>
              <a:t>来收集的，也就是说，当前被编译的应用程序资源有几个</a:t>
            </a:r>
            <a:r>
              <a:rPr lang="en-US" altLang="zh-CN" dirty="0" smtClean="0"/>
              <a:t>Package</a:t>
            </a:r>
            <a:r>
              <a:rPr lang="zh-CN" altLang="en-US" dirty="0" smtClean="0"/>
              <a:t>，就有几组对应的类型字符串，每一个组类型字符串都保存在其所属的</a:t>
            </a:r>
            <a:r>
              <a:rPr lang="en-US" altLang="zh-CN" dirty="0" smtClean="0"/>
              <a:t>Package</a:t>
            </a:r>
            <a:r>
              <a:rPr lang="zh-CN" altLang="en-US" dirty="0" smtClean="0"/>
              <a:t>中</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Step 9.2:</a:t>
            </a:r>
            <a:r>
              <a:rPr lang="zh-CN" altLang="en-US" dirty="0" smtClean="0"/>
              <a:t>收集资源项名称字符串</a:t>
            </a:r>
            <a:endParaRPr lang="en-US" altLang="zh-CN" dirty="0" smtClean="0"/>
          </a:p>
          <a:p>
            <a:pPr lvl="1"/>
            <a:r>
              <a:rPr lang="zh-CN" altLang="en-US" dirty="0" smtClean="0"/>
              <a:t>在我们的例子中，收集到的资源项名称字符串就为</a:t>
            </a:r>
            <a:r>
              <a:rPr lang="en-US" altLang="zh-CN" dirty="0" smtClean="0"/>
              <a:t>”icon”</a:t>
            </a:r>
            <a:r>
              <a:rPr lang="zh-CN" altLang="en-US" dirty="0" smtClean="0"/>
              <a:t>、</a:t>
            </a:r>
            <a:r>
              <a:rPr lang="en-US" altLang="zh-CN" dirty="0" smtClean="0"/>
              <a:t>”main”</a:t>
            </a:r>
            <a:r>
              <a:rPr lang="zh-CN" altLang="en-US" dirty="0" smtClean="0"/>
              <a:t>、</a:t>
            </a:r>
            <a:r>
              <a:rPr lang="en-US" altLang="zh-CN" dirty="0" smtClean="0"/>
              <a:t>”sub”</a:t>
            </a:r>
            <a:r>
              <a:rPr lang="zh-CN" altLang="en-US" dirty="0" smtClean="0"/>
              <a:t>、</a:t>
            </a:r>
            <a:r>
              <a:rPr lang="en-US" altLang="zh-CN" dirty="0" smtClean="0"/>
              <a:t>”</a:t>
            </a:r>
            <a:r>
              <a:rPr lang="en-US" altLang="zh-CN" dirty="0" err="1" smtClean="0"/>
              <a:t>app_name</a:t>
            </a:r>
            <a:r>
              <a:rPr lang="en-US" altLang="zh-CN" dirty="0" smtClean="0"/>
              <a:t>”</a:t>
            </a:r>
            <a:r>
              <a:rPr lang="zh-CN" altLang="en-US" dirty="0" smtClean="0"/>
              <a:t>、</a:t>
            </a:r>
            <a:r>
              <a:rPr lang="en-US" altLang="zh-CN" dirty="0" smtClean="0"/>
              <a:t>”</a:t>
            </a:r>
            <a:r>
              <a:rPr lang="en-US" altLang="zh-CN" dirty="0" err="1" smtClean="0"/>
              <a:t>sub_activity</a:t>
            </a:r>
            <a:r>
              <a:rPr lang="en-US" altLang="zh-CN" dirty="0" smtClean="0"/>
              <a:t>”</a:t>
            </a:r>
            <a:r>
              <a:rPr lang="zh-CN" altLang="en-US" dirty="0" smtClean="0"/>
              <a:t>、</a:t>
            </a:r>
            <a:r>
              <a:rPr lang="en-US" altLang="zh-CN" dirty="0" smtClean="0"/>
              <a:t>”</a:t>
            </a:r>
            <a:r>
              <a:rPr lang="en-US" altLang="zh-CN" dirty="0" err="1" smtClean="0"/>
              <a:t>start_in_process</a:t>
            </a:r>
            <a:r>
              <a:rPr lang="en-US" altLang="zh-CN" dirty="0" smtClean="0"/>
              <a:t>”</a:t>
            </a:r>
            <a:r>
              <a:rPr lang="zh-CN" altLang="en-US" dirty="0" smtClean="0"/>
              <a:t>、</a:t>
            </a:r>
            <a:r>
              <a:rPr lang="en-US" altLang="zh-CN" dirty="0" smtClean="0"/>
              <a:t>”</a:t>
            </a:r>
            <a:r>
              <a:rPr lang="en-US" altLang="zh-CN" dirty="0" err="1" smtClean="0"/>
              <a:t>start_in_new_process</a:t>
            </a:r>
            <a:r>
              <a:rPr lang="en-US" altLang="zh-CN" dirty="0" smtClean="0"/>
              <a:t>”</a:t>
            </a:r>
            <a:r>
              <a:rPr lang="zh-CN" altLang="en-US" dirty="0" smtClean="0"/>
              <a:t>、</a:t>
            </a:r>
            <a:r>
              <a:rPr lang="en-US" altLang="zh-CN" dirty="0" smtClean="0"/>
              <a:t>”finish”</a:t>
            </a:r>
            <a:r>
              <a:rPr lang="zh-CN" altLang="en-US" dirty="0" smtClean="0"/>
              <a:t>、</a:t>
            </a:r>
            <a:r>
              <a:rPr lang="en-US" altLang="zh-CN" dirty="0" smtClean="0"/>
              <a:t>”</a:t>
            </a:r>
            <a:r>
              <a:rPr lang="en-US" altLang="zh-CN" dirty="0" err="1" smtClean="0"/>
              <a:t>button_start_in_process</a:t>
            </a:r>
            <a:r>
              <a:rPr lang="en-US" altLang="zh-CN" dirty="0" smtClean="0"/>
              <a:t>”</a:t>
            </a:r>
            <a:r>
              <a:rPr lang="zh-CN" altLang="en-US" dirty="0" smtClean="0"/>
              <a:t>和</a:t>
            </a:r>
            <a:r>
              <a:rPr lang="en-US" altLang="zh-CN" dirty="0" smtClean="0"/>
              <a:t>”</a:t>
            </a:r>
            <a:r>
              <a:rPr lang="en-US" altLang="zh-CN" dirty="0" err="1" smtClean="0"/>
              <a:t>button_start_in_new_process</a:t>
            </a:r>
            <a:r>
              <a:rPr lang="en-US" altLang="zh-CN" dirty="0" smtClean="0"/>
              <a:t>”</a:t>
            </a:r>
            <a:r>
              <a:rPr lang="zh-CN" altLang="en-US" dirty="0" smtClean="0"/>
              <a:t>。</a:t>
            </a:r>
          </a:p>
          <a:p>
            <a:pPr lvl="1"/>
            <a:r>
              <a:rPr lang="zh-CN" altLang="en-US" dirty="0" smtClean="0"/>
              <a:t>注意，这些字符串同样是按</a:t>
            </a:r>
            <a:r>
              <a:rPr lang="en-US" altLang="zh-CN" dirty="0" smtClean="0"/>
              <a:t>Package</a:t>
            </a:r>
            <a:r>
              <a:rPr lang="zh-CN" altLang="en-US" dirty="0" smtClean="0"/>
              <a:t>来收集的，也就是说，当前被编译的应用程序资源有几个</a:t>
            </a:r>
            <a:r>
              <a:rPr lang="en-US" altLang="zh-CN" dirty="0" smtClean="0"/>
              <a:t>Package</a:t>
            </a:r>
            <a:r>
              <a:rPr lang="zh-CN" altLang="en-US" dirty="0" smtClean="0"/>
              <a:t>，就有几组对应的资源项名称字符串，每一个组资源项名称字符串都保存在其所属的</a:t>
            </a:r>
            <a:r>
              <a:rPr lang="en-US" altLang="zh-CN" dirty="0" smtClean="0"/>
              <a:t>Package</a:t>
            </a:r>
            <a:r>
              <a:rPr lang="zh-CN" altLang="en-US" dirty="0" smtClean="0"/>
              <a:t>中。</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Step 9.3:</a:t>
            </a:r>
            <a:r>
              <a:rPr lang="zh-CN" altLang="en-US" dirty="0" smtClean="0"/>
              <a:t>收集资源项值字符串</a:t>
            </a:r>
            <a:endParaRPr lang="en-US" altLang="zh-CN" dirty="0" smtClean="0"/>
          </a:p>
          <a:p>
            <a:pPr lvl="1"/>
            <a:r>
              <a:rPr lang="zh-CN" altLang="en-US" dirty="0" smtClean="0"/>
              <a:t>在我们的例子中，一共有</a:t>
            </a:r>
            <a:r>
              <a:rPr lang="en-US" altLang="zh-CN" dirty="0" smtClean="0"/>
              <a:t>12</a:t>
            </a:r>
            <a:r>
              <a:rPr lang="zh-CN" altLang="en-US" dirty="0" smtClean="0"/>
              <a:t>个资源项，但是只有</a:t>
            </a:r>
            <a:r>
              <a:rPr lang="en-US" altLang="zh-CN" dirty="0" smtClean="0"/>
              <a:t>10</a:t>
            </a:r>
            <a:r>
              <a:rPr lang="zh-CN" altLang="en-US" dirty="0" smtClean="0"/>
              <a:t>项是具有值字符串的，它们分别是</a:t>
            </a:r>
            <a:r>
              <a:rPr lang="en-US" altLang="zh-CN" dirty="0" smtClean="0"/>
              <a:t>”res/</a:t>
            </a:r>
            <a:r>
              <a:rPr lang="en-US" altLang="zh-CN" dirty="0" err="1" smtClean="0"/>
              <a:t>drawable-ldpi</a:t>
            </a:r>
            <a:r>
              <a:rPr lang="en-US" altLang="zh-CN" dirty="0" smtClean="0"/>
              <a:t>/icon.png”</a:t>
            </a:r>
            <a:r>
              <a:rPr lang="zh-CN" altLang="en-US" dirty="0" smtClean="0"/>
              <a:t>、</a:t>
            </a:r>
            <a:r>
              <a:rPr lang="en-US" altLang="zh-CN" dirty="0" smtClean="0"/>
              <a:t>”res/</a:t>
            </a:r>
            <a:r>
              <a:rPr lang="en-US" altLang="zh-CN" dirty="0" err="1" smtClean="0"/>
              <a:t>drawable-mdpi</a:t>
            </a:r>
            <a:r>
              <a:rPr lang="en-US" altLang="zh-CN" dirty="0" smtClean="0"/>
              <a:t>/icon.png”</a:t>
            </a:r>
            <a:r>
              <a:rPr lang="zh-CN" altLang="en-US" dirty="0" smtClean="0"/>
              <a:t>、</a:t>
            </a:r>
            <a:r>
              <a:rPr lang="en-US" altLang="zh-CN" dirty="0" smtClean="0"/>
              <a:t>”res/</a:t>
            </a:r>
            <a:r>
              <a:rPr lang="en-US" altLang="zh-CN" dirty="0" err="1" smtClean="0"/>
              <a:t>drawable-hdpi</a:t>
            </a:r>
            <a:r>
              <a:rPr lang="en-US" altLang="zh-CN" dirty="0" smtClean="0"/>
              <a:t>/icon.png”</a:t>
            </a:r>
            <a:r>
              <a:rPr lang="zh-CN" altLang="en-US" dirty="0" smtClean="0"/>
              <a:t>、</a:t>
            </a:r>
            <a:r>
              <a:rPr lang="en-US" altLang="zh-CN" dirty="0" smtClean="0"/>
              <a:t>”res/layout/main.xml”</a:t>
            </a:r>
            <a:r>
              <a:rPr lang="zh-CN" altLang="en-US" dirty="0" smtClean="0"/>
              <a:t>、</a:t>
            </a:r>
            <a:r>
              <a:rPr lang="en-US" altLang="zh-CN" dirty="0" smtClean="0"/>
              <a:t>”res/layout/sub.xml”</a:t>
            </a:r>
            <a:r>
              <a:rPr lang="zh-CN" altLang="en-US" dirty="0" smtClean="0"/>
              <a:t>、</a:t>
            </a:r>
            <a:r>
              <a:rPr lang="en-US" altLang="zh-CN" dirty="0" smtClean="0"/>
              <a:t>”Activity”</a:t>
            </a:r>
            <a:r>
              <a:rPr lang="zh-CN" altLang="en-US" dirty="0" smtClean="0"/>
              <a:t>、</a:t>
            </a:r>
            <a:r>
              <a:rPr lang="en-US" altLang="zh-CN" dirty="0" smtClean="0"/>
              <a:t>”Sub Activity”</a:t>
            </a:r>
            <a:r>
              <a:rPr lang="zh-CN" altLang="en-US" dirty="0" smtClean="0"/>
              <a:t>、</a:t>
            </a:r>
            <a:r>
              <a:rPr lang="en-US" altLang="zh-CN" dirty="0" smtClean="0"/>
              <a:t>”Start sub-activity in process”</a:t>
            </a:r>
            <a:r>
              <a:rPr lang="zh-CN" altLang="en-US" dirty="0" smtClean="0"/>
              <a:t>、</a:t>
            </a:r>
            <a:r>
              <a:rPr lang="en-US" altLang="zh-CN" dirty="0" smtClean="0"/>
              <a:t>”Start sub-activity in new process”</a:t>
            </a:r>
            <a:r>
              <a:rPr lang="zh-CN" altLang="en-US" dirty="0" smtClean="0"/>
              <a:t>和</a:t>
            </a:r>
            <a:r>
              <a:rPr lang="en-US" altLang="zh-CN" dirty="0" smtClean="0"/>
              <a:t>”Finish activity”</a:t>
            </a:r>
            <a:r>
              <a:rPr lang="zh-CN" altLang="en-US" dirty="0" smtClean="0"/>
              <a:t>。</a:t>
            </a:r>
            <a:endParaRPr lang="en-US" altLang="zh-CN" dirty="0" smtClean="0"/>
          </a:p>
          <a:p>
            <a:pPr lvl="1"/>
            <a:r>
              <a:rPr lang="zh-CN" altLang="en-US" dirty="0" smtClean="0"/>
              <a:t>注意，这些字符串不是按</a:t>
            </a:r>
            <a:r>
              <a:rPr lang="en-US" altLang="zh-CN" dirty="0" smtClean="0"/>
              <a:t>Package</a:t>
            </a:r>
            <a:r>
              <a:rPr lang="zh-CN" altLang="en-US" dirty="0" smtClean="0"/>
              <a:t>来收集的，也就是说，当前所有参与编译的</a:t>
            </a:r>
            <a:r>
              <a:rPr lang="en-US" altLang="zh-CN" dirty="0" smtClean="0"/>
              <a:t>Package</a:t>
            </a:r>
            <a:r>
              <a:rPr lang="zh-CN" altLang="en-US" dirty="0" smtClean="0"/>
              <a:t>的资源项值字符串都会被统一收集在一起。</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en-US" altLang="zh-CN" dirty="0" smtClean="0"/>
              <a:t>Step 9.4:</a:t>
            </a:r>
            <a:r>
              <a:rPr lang="zh-CN" altLang="en-US" dirty="0" smtClean="0"/>
              <a:t>生成</a:t>
            </a:r>
            <a:r>
              <a:rPr lang="en-US" altLang="zh-CN" dirty="0" smtClean="0"/>
              <a:t>Package</a:t>
            </a:r>
            <a:r>
              <a:rPr lang="zh-CN" altLang="en-US" dirty="0" smtClean="0"/>
              <a:t>数据块</a:t>
            </a:r>
            <a:endParaRPr lang="en-US" altLang="zh-CN" dirty="0" smtClean="0"/>
          </a:p>
          <a:p>
            <a:pPr lvl="1"/>
            <a:r>
              <a:rPr lang="zh-CN" altLang="en-US" dirty="0" smtClean="0"/>
              <a:t>参与编译的每一个</a:t>
            </a:r>
            <a:r>
              <a:rPr lang="en-US" altLang="zh-CN" dirty="0" smtClean="0"/>
              <a:t>Package</a:t>
            </a:r>
            <a:r>
              <a:rPr lang="zh-CN" altLang="en-US" dirty="0" smtClean="0"/>
              <a:t>的资源项元信息都写在一块独立的数据上，这个数据块使用一个类型为</a:t>
            </a:r>
            <a:r>
              <a:rPr lang="en-US" altLang="zh-CN" dirty="0" err="1" smtClean="0"/>
              <a:t>ResTable_package</a:t>
            </a:r>
            <a:r>
              <a:rPr lang="zh-CN" altLang="en-US" dirty="0" smtClean="0"/>
              <a:t>的头部来描述</a:t>
            </a:r>
            <a:endParaRPr lang="zh-CN" altLang="en-US" dirty="0"/>
          </a:p>
        </p:txBody>
      </p:sp>
      <p:pic>
        <p:nvPicPr>
          <p:cNvPr id="4" name="图片 3" descr="packagetrunk.jpg"/>
          <p:cNvPicPr>
            <a:picLocks noChangeAspect="1"/>
          </p:cNvPicPr>
          <p:nvPr/>
        </p:nvPicPr>
        <p:blipFill>
          <a:blip r:embed="rId2" cstate="print"/>
          <a:stretch>
            <a:fillRect/>
          </a:stretch>
        </p:blipFill>
        <p:spPr>
          <a:xfrm>
            <a:off x="2267744" y="3284984"/>
            <a:ext cx="4608512" cy="350100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en-US" altLang="zh-CN" dirty="0" smtClean="0"/>
              <a:t>Step 9.4.1:</a:t>
            </a:r>
            <a:r>
              <a:rPr lang="zh-CN" altLang="en-US" dirty="0" smtClean="0"/>
              <a:t>写入</a:t>
            </a:r>
            <a:r>
              <a:rPr lang="en-US" altLang="zh-CN" dirty="0" smtClean="0"/>
              <a:t>Package</a:t>
            </a:r>
            <a:r>
              <a:rPr lang="zh-CN" altLang="en-US" dirty="0" smtClean="0"/>
              <a:t>资源项元信息数据块头部，即一个</a:t>
            </a:r>
            <a:r>
              <a:rPr lang="en-US" altLang="zh-CN" dirty="0" err="1" smtClean="0"/>
              <a:t>ResTable_package</a:t>
            </a:r>
            <a:r>
              <a:rPr lang="zh-CN" altLang="en-US" dirty="0" smtClean="0"/>
              <a:t>结构体</a:t>
            </a:r>
            <a:endParaRPr lang="en-US" altLang="zh-CN" dirty="0" smtClean="0"/>
          </a:p>
        </p:txBody>
      </p:sp>
      <p:pic>
        <p:nvPicPr>
          <p:cNvPr id="4" name="图片 3" descr="res-17.png"/>
          <p:cNvPicPr>
            <a:picLocks noChangeAspect="1"/>
          </p:cNvPicPr>
          <p:nvPr/>
        </p:nvPicPr>
        <p:blipFill>
          <a:blip r:embed="rId3" cstate="print"/>
          <a:stretch>
            <a:fillRect/>
          </a:stretch>
        </p:blipFill>
        <p:spPr>
          <a:xfrm>
            <a:off x="1763688" y="2348880"/>
            <a:ext cx="5328592" cy="45091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9.4.1:  </a:t>
            </a:r>
            <a:r>
              <a:rPr lang="en-US" altLang="zh-CN" dirty="0" err="1" smtClean="0"/>
              <a:t>ResTable_package</a:t>
            </a:r>
            <a:r>
              <a:rPr lang="zh-CN" altLang="en-US" dirty="0" smtClean="0"/>
              <a:t>结构体图示</a:t>
            </a:r>
            <a:endParaRPr lang="zh-CN" altLang="en-US" dirty="0"/>
          </a:p>
        </p:txBody>
      </p:sp>
      <p:pic>
        <p:nvPicPr>
          <p:cNvPr id="5" name="图片 4" descr="res-19.png"/>
          <p:cNvPicPr>
            <a:picLocks noChangeAspect="1"/>
          </p:cNvPicPr>
          <p:nvPr/>
        </p:nvPicPr>
        <p:blipFill>
          <a:blip r:embed="rId2" cstate="print"/>
          <a:stretch>
            <a:fillRect/>
          </a:stretch>
        </p:blipFill>
        <p:spPr>
          <a:xfrm>
            <a:off x="2627784" y="2348880"/>
            <a:ext cx="3643542" cy="402963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9.4.1: public</a:t>
            </a:r>
            <a:r>
              <a:rPr lang="zh-CN" altLang="en-US" dirty="0" smtClean="0"/>
              <a:t>资源</a:t>
            </a:r>
            <a:endParaRPr lang="en-US" altLang="zh-CN" dirty="0" smtClean="0"/>
          </a:p>
          <a:p>
            <a:pPr lvl="1"/>
            <a:r>
              <a:rPr lang="zh-CN" altLang="en-US" dirty="0" smtClean="0"/>
              <a:t>定义在</a:t>
            </a:r>
            <a:r>
              <a:rPr lang="en-US" altLang="zh-CN" dirty="0" smtClean="0"/>
              <a:t>res/values/public.xml</a:t>
            </a:r>
            <a:r>
              <a:rPr lang="zh-CN" altLang="en-US" dirty="0" smtClean="0"/>
              <a:t>文件，形式如下所示：</a:t>
            </a:r>
            <a:endParaRPr lang="en-US" altLang="zh-CN" dirty="0" smtClean="0"/>
          </a:p>
          <a:p>
            <a:pPr lvl="1"/>
            <a:endParaRPr lang="en-US" altLang="zh-CN" dirty="0" smtClean="0"/>
          </a:p>
          <a:p>
            <a:pPr lvl="1"/>
            <a:endParaRPr lang="en-US" altLang="zh-CN" dirty="0" smtClean="0"/>
          </a:p>
          <a:p>
            <a:pPr lvl="1"/>
            <a:r>
              <a:rPr lang="zh-CN" altLang="en-US" dirty="0" smtClean="0"/>
              <a:t>用来告诉</a:t>
            </a:r>
            <a:r>
              <a:rPr lang="en-US" altLang="zh-CN" dirty="0" smtClean="0"/>
              <a:t>Android</a:t>
            </a:r>
            <a:r>
              <a:rPr lang="zh-CN" altLang="en-US" dirty="0" smtClean="0"/>
              <a:t>资源编译工具将类型为</a:t>
            </a:r>
            <a:r>
              <a:rPr lang="en-US" altLang="zh-CN" dirty="0" smtClean="0"/>
              <a:t>string</a:t>
            </a:r>
            <a:r>
              <a:rPr lang="zh-CN" altLang="en-US" dirty="0" smtClean="0"/>
              <a:t>的资源</a:t>
            </a:r>
            <a:r>
              <a:rPr lang="en-US" altLang="zh-CN" dirty="0" smtClean="0"/>
              <a:t>string3</a:t>
            </a:r>
            <a:r>
              <a:rPr lang="zh-CN" altLang="en-US" dirty="0" smtClean="0"/>
              <a:t>的</a:t>
            </a:r>
            <a:r>
              <a:rPr lang="en-US" altLang="zh-CN" dirty="0" smtClean="0"/>
              <a:t>ID</a:t>
            </a:r>
            <a:r>
              <a:rPr lang="zh-CN" altLang="en-US" dirty="0" smtClean="0"/>
              <a:t>固定为</a:t>
            </a:r>
            <a:r>
              <a:rPr lang="en-US" altLang="zh-CN" dirty="0" smtClean="0"/>
              <a:t>0x7f040001</a:t>
            </a:r>
            <a:r>
              <a:rPr lang="zh-CN" altLang="en-US" dirty="0" smtClean="0"/>
              <a:t>，以便第三方应用程序可以固定地通过</a:t>
            </a:r>
            <a:r>
              <a:rPr lang="en-US" altLang="zh-CN" dirty="0" smtClean="0"/>
              <a:t>0x7f040001</a:t>
            </a:r>
            <a:r>
              <a:rPr lang="zh-CN" altLang="en-US" dirty="0" smtClean="0"/>
              <a:t>来访问字符串</a:t>
            </a:r>
            <a:r>
              <a:rPr lang="en-US" altLang="zh-CN" dirty="0" smtClean="0"/>
              <a:t>”string3”</a:t>
            </a:r>
            <a:endParaRPr lang="zh-CN" altLang="en-US" dirty="0"/>
          </a:p>
        </p:txBody>
      </p:sp>
      <p:pic>
        <p:nvPicPr>
          <p:cNvPr id="4" name="图片 3" descr="res-20.png"/>
          <p:cNvPicPr>
            <a:picLocks noChangeAspect="1"/>
          </p:cNvPicPr>
          <p:nvPr/>
        </p:nvPicPr>
        <p:blipFill>
          <a:blip r:embed="rId2" cstate="print"/>
          <a:stretch>
            <a:fillRect/>
          </a:stretch>
        </p:blipFill>
        <p:spPr>
          <a:xfrm>
            <a:off x="1115616" y="3140968"/>
            <a:ext cx="5488391" cy="9361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资源框架概述</a:t>
            </a:r>
            <a:endParaRPr lang="zh-CN" altLang="en-US" dirty="0"/>
          </a:p>
        </p:txBody>
      </p:sp>
      <p:sp>
        <p:nvSpPr>
          <p:cNvPr id="3" name="内容占位符 2"/>
          <p:cNvSpPr>
            <a:spLocks noGrp="1"/>
          </p:cNvSpPr>
          <p:nvPr>
            <p:ph idx="1"/>
          </p:nvPr>
        </p:nvSpPr>
        <p:spPr/>
        <p:txBody>
          <a:bodyPr/>
          <a:lstStyle/>
          <a:p>
            <a:r>
              <a:rPr lang="zh-CN" altLang="en-US" dirty="0" smtClean="0"/>
              <a:t>流行的资源管理框架</a:t>
            </a:r>
            <a:endParaRPr lang="en-US" altLang="zh-CN" dirty="0" smtClean="0"/>
          </a:p>
          <a:p>
            <a:pPr lvl="1"/>
            <a:r>
              <a:rPr lang="en-US" altLang="zh-CN" dirty="0" smtClean="0"/>
              <a:t>Web</a:t>
            </a:r>
            <a:r>
              <a:rPr lang="zh-CN" altLang="en-US" dirty="0" smtClean="0"/>
              <a:t>开发：</a:t>
            </a:r>
            <a:r>
              <a:rPr lang="en-US" altLang="zh-CN" dirty="0" smtClean="0"/>
              <a:t>CSS</a:t>
            </a:r>
            <a:r>
              <a:rPr lang="zh-CN" altLang="en-US" dirty="0" smtClean="0"/>
              <a:t>文件</a:t>
            </a:r>
            <a:endParaRPr lang="en-US" altLang="zh-CN" dirty="0" smtClean="0"/>
          </a:p>
          <a:p>
            <a:pPr lvl="1"/>
            <a:r>
              <a:rPr lang="en-US" altLang="zh-CN" dirty="0" smtClean="0"/>
              <a:t>MFC</a:t>
            </a:r>
            <a:r>
              <a:rPr lang="zh-CN" altLang="en-US" dirty="0" smtClean="0"/>
              <a:t>开发：</a:t>
            </a:r>
            <a:r>
              <a:rPr lang="en-US" altLang="zh-CN" dirty="0" smtClean="0"/>
              <a:t>RC</a:t>
            </a:r>
            <a:r>
              <a:rPr lang="zh-CN" altLang="en-US" dirty="0" smtClean="0"/>
              <a:t>文件</a:t>
            </a:r>
            <a:endParaRPr lang="en-US" altLang="zh-CN" dirty="0" smtClean="0"/>
          </a:p>
          <a:p>
            <a:pPr lvl="1"/>
            <a:r>
              <a:rPr lang="en-US" altLang="zh-CN" dirty="0" smtClean="0"/>
              <a:t>WPF</a:t>
            </a:r>
            <a:r>
              <a:rPr lang="zh-CN" altLang="en-US" dirty="0" smtClean="0"/>
              <a:t>开发：</a:t>
            </a:r>
            <a:r>
              <a:rPr lang="en-US" altLang="zh-CN" dirty="0" smtClean="0"/>
              <a:t>XAML</a:t>
            </a:r>
            <a:r>
              <a:rPr lang="zh-CN" altLang="en-US" dirty="0" smtClean="0"/>
              <a:t>文件</a:t>
            </a:r>
            <a:endParaRPr lang="en-US" altLang="zh-CN" dirty="0" smtClean="0"/>
          </a:p>
          <a:p>
            <a:pPr lvl="1"/>
            <a:r>
              <a:rPr lang="en-US" altLang="zh-CN" dirty="0" smtClean="0"/>
              <a:t>QT</a:t>
            </a:r>
            <a:r>
              <a:rPr lang="zh-CN" altLang="en-US" dirty="0" smtClean="0"/>
              <a:t>开发：</a:t>
            </a:r>
            <a:r>
              <a:rPr lang="en-US" altLang="zh-CN" dirty="0" smtClean="0"/>
              <a:t>QML</a:t>
            </a:r>
            <a:r>
              <a:rPr lang="zh-CN" altLang="en-US" dirty="0" smtClean="0"/>
              <a:t>文件</a:t>
            </a:r>
            <a:endParaRPr lang="en-US" altLang="zh-CN" dirty="0" smtClean="0"/>
          </a:p>
          <a:p>
            <a:pPr lvl="1"/>
            <a:r>
              <a:rPr lang="en-US" altLang="zh-CN" dirty="0" smtClean="0"/>
              <a:t>COCOA</a:t>
            </a:r>
            <a:r>
              <a:rPr lang="zh-CN" altLang="en-US" dirty="0" smtClean="0"/>
              <a:t>开发：</a:t>
            </a:r>
            <a:r>
              <a:rPr lang="en-US" altLang="zh-CN" dirty="0" smtClean="0"/>
              <a:t>XIB</a:t>
            </a:r>
            <a:r>
              <a:rPr lang="zh-CN" altLang="en-US" dirty="0" smtClean="0"/>
              <a:t>文件</a:t>
            </a:r>
            <a:endParaRPr lang="en-US" altLang="zh-CN" dirty="0" smtClean="0"/>
          </a:p>
          <a:p>
            <a:r>
              <a:rPr lang="en-US" altLang="zh-CN" dirty="0" smtClean="0"/>
              <a:t>Android</a:t>
            </a:r>
            <a:r>
              <a:rPr lang="zh-CN" altLang="en-US" dirty="0" smtClean="0"/>
              <a:t>设备的多样性导致其资源组织和管理更复杂</a:t>
            </a:r>
            <a:endParaRPr lang="en-US" altLang="zh-CN" dirty="0" smtClean="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a:bodyPr>
          <a:lstStyle/>
          <a:p>
            <a:r>
              <a:rPr lang="en-US" altLang="zh-CN" dirty="0" smtClean="0"/>
              <a:t>Step 9.4.2:</a:t>
            </a:r>
            <a:r>
              <a:rPr lang="zh-CN" altLang="en-US" dirty="0" smtClean="0"/>
              <a:t>写入类型字符串资源池</a:t>
            </a:r>
            <a:endParaRPr lang="en-US" altLang="zh-CN" dirty="0" smtClean="0"/>
          </a:p>
          <a:p>
            <a:pPr lvl="1"/>
            <a:r>
              <a:rPr lang="zh-CN" altLang="en-US" dirty="0" smtClean="0"/>
              <a:t>前面已经将每一个</a:t>
            </a:r>
            <a:r>
              <a:rPr lang="en-US" altLang="zh-CN" dirty="0" smtClean="0"/>
              <a:t>Package</a:t>
            </a:r>
            <a:r>
              <a:rPr lang="zh-CN" altLang="en-US" dirty="0" smtClean="0"/>
              <a:t>用到的类型字符串收集起来了，因此，这里就可以直接将它们写入到</a:t>
            </a:r>
            <a:r>
              <a:rPr lang="en-US" altLang="zh-CN" dirty="0" smtClean="0"/>
              <a:t>Package</a:t>
            </a:r>
            <a:r>
              <a:rPr lang="zh-CN" altLang="en-US" dirty="0" smtClean="0"/>
              <a:t>资源项元信息数据块头部后面的那个数据块去。</a:t>
            </a:r>
            <a:endParaRPr lang="en-US" altLang="zh-CN" dirty="0" smtClean="0"/>
          </a:p>
          <a:p>
            <a:r>
              <a:rPr lang="en-US" altLang="zh-CN" dirty="0" smtClean="0"/>
              <a:t>Step 9.4.3:</a:t>
            </a:r>
            <a:r>
              <a:rPr lang="zh-CN" altLang="en-US" dirty="0" smtClean="0"/>
              <a:t>写入资源项名称字符串资源池</a:t>
            </a:r>
            <a:endParaRPr lang="en-US" altLang="zh-CN" dirty="0" smtClean="0"/>
          </a:p>
          <a:p>
            <a:pPr lvl="1"/>
            <a:r>
              <a:rPr lang="zh-CN" altLang="en-US" dirty="0" smtClean="0"/>
              <a:t>前面已经将每一个</a:t>
            </a:r>
            <a:r>
              <a:rPr lang="en-US" altLang="zh-CN" dirty="0" smtClean="0"/>
              <a:t>Package</a:t>
            </a:r>
            <a:r>
              <a:rPr lang="zh-CN" altLang="en-US" dirty="0" smtClean="0"/>
              <a:t>用到的资源项名称字符串收集起来了，这里就可以直接将它们写入到类型字符串资源池后面的那个数据块去。</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a:bodyPr>
          <a:lstStyle/>
          <a:p>
            <a:r>
              <a:rPr lang="en-US" altLang="zh-CN" dirty="0" smtClean="0"/>
              <a:t>Step 9.4.4:</a:t>
            </a:r>
            <a:r>
              <a:rPr lang="zh-CN" altLang="en-US" dirty="0" smtClean="0"/>
              <a:t>写入类型规范数据块</a:t>
            </a:r>
            <a:endParaRPr lang="en-US" altLang="zh-CN" dirty="0" smtClean="0"/>
          </a:p>
          <a:p>
            <a:pPr lvl="1"/>
            <a:r>
              <a:rPr lang="zh-CN" altLang="en-US" dirty="0" smtClean="0"/>
              <a:t>类型规范数据块用来描述资源项的配置差异性。通过这个差异性描述，我们就可以知道每一个资源项的配置状况。</a:t>
            </a:r>
            <a:endParaRPr lang="en-US" altLang="zh-CN" dirty="0" smtClean="0"/>
          </a:p>
          <a:p>
            <a:pPr lvl="1"/>
            <a:r>
              <a:rPr lang="zh-CN" altLang="en-US" dirty="0" smtClean="0"/>
              <a:t>知道了一个资源项的配置状况之后，</a:t>
            </a:r>
            <a:r>
              <a:rPr lang="en-US" altLang="zh-CN" dirty="0" smtClean="0"/>
              <a:t>Android</a:t>
            </a:r>
            <a:r>
              <a:rPr lang="zh-CN" altLang="en-US" dirty="0" smtClean="0"/>
              <a:t>资源管理框架在检测到设备的配置信息发生变化之后，就可以知道是否需要重新加载该资源项。</a:t>
            </a:r>
            <a:endParaRPr lang="en-US" altLang="zh-CN" dirty="0" smtClean="0"/>
          </a:p>
          <a:p>
            <a:pPr lvl="1"/>
            <a:r>
              <a:rPr lang="zh-CN" altLang="en-US" dirty="0" smtClean="0"/>
              <a:t>类型规范数据块是按照类型来组织的，也就是说，每一种类型都对应有一个类型规范数据块。</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412776"/>
            <a:ext cx="8229600" cy="4525963"/>
          </a:xfrm>
        </p:spPr>
        <p:txBody>
          <a:bodyPr>
            <a:normAutofit/>
          </a:bodyPr>
          <a:lstStyle/>
          <a:p>
            <a:r>
              <a:rPr lang="en-US" altLang="zh-CN" dirty="0" smtClean="0"/>
              <a:t>Step 9.4.4:</a:t>
            </a:r>
            <a:r>
              <a:rPr lang="zh-CN" altLang="en-US" dirty="0" smtClean="0"/>
              <a:t>类型规范数据块的头部用一个</a:t>
            </a:r>
            <a:r>
              <a:rPr lang="en-US" altLang="zh-CN" dirty="0" err="1" smtClean="0"/>
              <a:t>ResTable_typeSpec</a:t>
            </a:r>
            <a:r>
              <a:rPr lang="zh-CN" altLang="en-US" dirty="0" smtClean="0"/>
              <a:t>来定义</a:t>
            </a:r>
            <a:endParaRPr lang="en-US" altLang="zh-CN" dirty="0" smtClean="0"/>
          </a:p>
        </p:txBody>
      </p:sp>
      <p:pic>
        <p:nvPicPr>
          <p:cNvPr id="4" name="图片 3" descr="res-22.png"/>
          <p:cNvPicPr>
            <a:picLocks noChangeAspect="1"/>
          </p:cNvPicPr>
          <p:nvPr/>
        </p:nvPicPr>
        <p:blipFill>
          <a:blip r:embed="rId3" cstate="print"/>
          <a:stretch>
            <a:fillRect/>
          </a:stretch>
        </p:blipFill>
        <p:spPr>
          <a:xfrm>
            <a:off x="1691680" y="2564904"/>
            <a:ext cx="5472608" cy="388843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9.4.4: </a:t>
            </a:r>
            <a:r>
              <a:rPr lang="en-US" altLang="zh-CN" dirty="0" err="1" smtClean="0"/>
              <a:t>ResTable_typeSpec</a:t>
            </a:r>
            <a:r>
              <a:rPr lang="zh-CN" altLang="en-US" dirty="0" smtClean="0"/>
              <a:t>后面紧跟着的是一个大小为</a:t>
            </a:r>
            <a:r>
              <a:rPr lang="en-US" altLang="zh-CN" dirty="0" err="1" smtClean="0"/>
              <a:t>entryCount</a:t>
            </a:r>
            <a:r>
              <a:rPr lang="zh-CN" altLang="en-US" dirty="0" smtClean="0"/>
              <a:t>的</a:t>
            </a:r>
            <a:r>
              <a:rPr lang="en-US" altLang="zh-CN" dirty="0" smtClean="0"/>
              <a:t>uint32_t</a:t>
            </a:r>
            <a:r>
              <a:rPr lang="zh-CN" altLang="en-US" dirty="0" smtClean="0"/>
              <a:t>数组，</a:t>
            </a:r>
            <a:endParaRPr lang="en-US" altLang="zh-CN" dirty="0" smtClean="0"/>
          </a:p>
          <a:p>
            <a:pPr lvl="1"/>
            <a:r>
              <a:rPr lang="zh-CN" altLang="en-US" dirty="0" smtClean="0"/>
              <a:t>每一个数组元数，即每一个</a:t>
            </a:r>
            <a:r>
              <a:rPr lang="en-US" altLang="zh-CN" dirty="0" smtClean="0"/>
              <a:t>uint32_t</a:t>
            </a:r>
            <a:r>
              <a:rPr lang="zh-CN" altLang="en-US" dirty="0" smtClean="0"/>
              <a:t>，都是用来描述一个资源项的配置差异性的</a:t>
            </a:r>
            <a:endParaRPr lang="en-US" altLang="zh-CN" dirty="0" smtClean="0"/>
          </a:p>
          <a:p>
            <a:pPr lvl="1"/>
            <a:r>
              <a:rPr lang="en-US" altLang="zh-CN" dirty="0" smtClean="0"/>
              <a:t>Android</a:t>
            </a:r>
            <a:r>
              <a:rPr lang="zh-CN" altLang="en-US" dirty="0" smtClean="0"/>
              <a:t>资源管理框架根据这个差异性信息，就可以知道当设备配置发生变化时，是否需要重新加载资源</a:t>
            </a:r>
            <a:endParaRPr lang="en-US" altLang="zh-C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600200"/>
            <a:ext cx="8229600" cy="4781128"/>
          </a:xfrm>
        </p:spPr>
        <p:txBody>
          <a:bodyPr>
            <a:normAutofit lnSpcReduction="10000"/>
          </a:bodyPr>
          <a:lstStyle/>
          <a:p>
            <a:r>
              <a:rPr lang="en-US" altLang="zh-CN" dirty="0" smtClean="0"/>
              <a:t>Step 9.4.4: </a:t>
            </a:r>
            <a:r>
              <a:rPr lang="zh-CN" altLang="en-US" dirty="0" smtClean="0"/>
              <a:t>在我们的例子中，类型为</a:t>
            </a:r>
            <a:r>
              <a:rPr lang="en-US" altLang="zh-CN" dirty="0" err="1" smtClean="0"/>
              <a:t>drawable</a:t>
            </a:r>
            <a:r>
              <a:rPr lang="zh-CN" altLang="en-US" dirty="0" smtClean="0"/>
              <a:t>的规范数据块内容：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由此可 知，类型为</a:t>
            </a:r>
            <a:r>
              <a:rPr lang="en-US" altLang="zh-CN" dirty="0" err="1" smtClean="0"/>
              <a:t>drawable</a:t>
            </a:r>
            <a:r>
              <a:rPr lang="zh-CN" altLang="en-US" dirty="0" smtClean="0"/>
              <a:t>的资源项</a:t>
            </a:r>
            <a:r>
              <a:rPr lang="en-US" altLang="zh-CN" dirty="0" smtClean="0"/>
              <a:t>icon</a:t>
            </a:r>
            <a:r>
              <a:rPr lang="zh-CN" altLang="en-US" dirty="0" smtClean="0"/>
              <a:t>在设备的屏幕密度发生变化之后，</a:t>
            </a:r>
            <a:r>
              <a:rPr lang="en-US" altLang="zh-CN" dirty="0" smtClean="0"/>
              <a:t>Android</a:t>
            </a:r>
            <a:r>
              <a:rPr lang="zh-CN" altLang="en-US" dirty="0" smtClean="0"/>
              <a:t>资源管理框架需要重新对它进行加载，以便获得更合适的资源项</a:t>
            </a:r>
            <a:endParaRPr lang="zh-CN" altLang="en-US" dirty="0"/>
          </a:p>
        </p:txBody>
      </p:sp>
      <p:pic>
        <p:nvPicPr>
          <p:cNvPr id="4" name="图片 3" descr="specfordrawable.jpg"/>
          <p:cNvPicPr>
            <a:picLocks noChangeAspect="1"/>
          </p:cNvPicPr>
          <p:nvPr/>
        </p:nvPicPr>
        <p:blipFill>
          <a:blip r:embed="rId2" cstate="print"/>
          <a:stretch>
            <a:fillRect/>
          </a:stretch>
        </p:blipFill>
        <p:spPr>
          <a:xfrm>
            <a:off x="971600" y="2852936"/>
            <a:ext cx="6851047" cy="129614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600200"/>
            <a:ext cx="8229600" cy="4781128"/>
          </a:xfrm>
        </p:spPr>
        <p:txBody>
          <a:bodyPr>
            <a:normAutofit/>
          </a:bodyPr>
          <a:lstStyle/>
          <a:p>
            <a:r>
              <a:rPr lang="en-US" altLang="zh-CN" dirty="0" smtClean="0"/>
              <a:t>Step 9.4.4: </a:t>
            </a:r>
            <a:r>
              <a:rPr lang="zh-CN" altLang="en-US" dirty="0" smtClean="0"/>
              <a:t>在我们的例子中，类型为</a:t>
            </a:r>
            <a:r>
              <a:rPr lang="en-US" altLang="zh-CN" dirty="0" smtClean="0"/>
              <a:t>layout</a:t>
            </a:r>
            <a:r>
              <a:rPr lang="zh-CN" altLang="en-US" dirty="0" smtClean="0"/>
              <a:t>的规范数据块内容：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由此可 知，类型为</a:t>
            </a:r>
            <a:r>
              <a:rPr lang="en-US" altLang="zh-CN" dirty="0" smtClean="0"/>
              <a:t>layout</a:t>
            </a:r>
            <a:r>
              <a:rPr lang="zh-CN" altLang="en-US" dirty="0" smtClean="0"/>
              <a:t>的资源项在设备配置变化之后，</a:t>
            </a:r>
            <a:r>
              <a:rPr lang="en-US" altLang="zh-CN" dirty="0" smtClean="0"/>
              <a:t>Android</a:t>
            </a:r>
            <a:r>
              <a:rPr lang="zh-CN" altLang="en-US" dirty="0" smtClean="0"/>
              <a:t>资源管理框架无需重新对它们进行加载，因为只有一种资源</a:t>
            </a:r>
            <a:endParaRPr lang="zh-CN" altLang="en-US" dirty="0"/>
          </a:p>
        </p:txBody>
      </p:sp>
      <p:pic>
        <p:nvPicPr>
          <p:cNvPr id="6" name="图片 5" descr="specforlayout.jpg"/>
          <p:cNvPicPr>
            <a:picLocks noChangeAspect="1"/>
          </p:cNvPicPr>
          <p:nvPr/>
        </p:nvPicPr>
        <p:blipFill>
          <a:blip r:embed="rId2" cstate="print"/>
          <a:stretch>
            <a:fillRect/>
          </a:stretch>
        </p:blipFill>
        <p:spPr>
          <a:xfrm>
            <a:off x="1475656" y="2780928"/>
            <a:ext cx="6359685" cy="151216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600200"/>
            <a:ext cx="8229600" cy="4781128"/>
          </a:xfrm>
        </p:spPr>
        <p:txBody>
          <a:bodyPr>
            <a:normAutofit/>
          </a:bodyPr>
          <a:lstStyle/>
          <a:p>
            <a:r>
              <a:rPr lang="en-US" altLang="zh-CN" dirty="0" smtClean="0"/>
              <a:t>Step 9.4.4: </a:t>
            </a:r>
            <a:r>
              <a:rPr lang="zh-CN" altLang="en-US" dirty="0" smtClean="0"/>
              <a:t>在我们的例子中，类型为</a:t>
            </a:r>
            <a:r>
              <a:rPr lang="en-US" altLang="zh-CN" dirty="0" smtClean="0"/>
              <a:t>string</a:t>
            </a:r>
            <a:r>
              <a:rPr lang="zh-CN" altLang="en-US" dirty="0" smtClean="0"/>
              <a:t>的规范数据块内容：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由此可 知，类型为</a:t>
            </a:r>
            <a:r>
              <a:rPr lang="en-US" altLang="zh-CN" dirty="0" smtClean="0"/>
              <a:t>string</a:t>
            </a:r>
            <a:r>
              <a:rPr lang="zh-CN" altLang="en-US" dirty="0" smtClean="0"/>
              <a:t>的资源项在设备配置变化之后，</a:t>
            </a:r>
            <a:r>
              <a:rPr lang="en-US" altLang="zh-CN" dirty="0" smtClean="0"/>
              <a:t>Android</a:t>
            </a:r>
            <a:r>
              <a:rPr lang="zh-CN" altLang="en-US" dirty="0" smtClean="0"/>
              <a:t>资源管理框架无需重新对它们进行加载，因为只有一种资源</a:t>
            </a:r>
            <a:endParaRPr lang="zh-CN" altLang="en-US" dirty="0"/>
          </a:p>
        </p:txBody>
      </p:sp>
      <p:pic>
        <p:nvPicPr>
          <p:cNvPr id="5" name="图片 4" descr="specforstring.jpg"/>
          <p:cNvPicPr>
            <a:picLocks noChangeAspect="1"/>
          </p:cNvPicPr>
          <p:nvPr/>
        </p:nvPicPr>
        <p:blipFill>
          <a:blip r:embed="rId2" cstate="print"/>
          <a:stretch>
            <a:fillRect/>
          </a:stretch>
        </p:blipFill>
        <p:spPr>
          <a:xfrm>
            <a:off x="1331640" y="2636912"/>
            <a:ext cx="6591300" cy="21240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600200"/>
            <a:ext cx="8229600" cy="4781128"/>
          </a:xfrm>
        </p:spPr>
        <p:txBody>
          <a:bodyPr>
            <a:normAutofit/>
          </a:bodyPr>
          <a:lstStyle/>
          <a:p>
            <a:r>
              <a:rPr lang="en-US" altLang="zh-CN" dirty="0" smtClean="0"/>
              <a:t>Step 9.4.4: </a:t>
            </a:r>
            <a:r>
              <a:rPr lang="zh-CN" altLang="en-US" dirty="0" smtClean="0"/>
              <a:t>在我们的例子中，类型为</a:t>
            </a:r>
            <a:r>
              <a:rPr lang="en-US" altLang="zh-CN" dirty="0" smtClean="0"/>
              <a:t>string</a:t>
            </a:r>
            <a:r>
              <a:rPr lang="zh-CN" altLang="en-US" dirty="0" smtClean="0"/>
              <a:t>的规范数据块内容：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由此可 知，类型为</a:t>
            </a:r>
            <a:r>
              <a:rPr lang="en-US" altLang="zh-CN" dirty="0" smtClean="0"/>
              <a:t>string</a:t>
            </a:r>
            <a:r>
              <a:rPr lang="zh-CN" altLang="en-US" dirty="0" smtClean="0"/>
              <a:t>的资源项在设备配置变化之后，</a:t>
            </a:r>
            <a:r>
              <a:rPr lang="en-US" altLang="zh-CN" dirty="0" smtClean="0"/>
              <a:t>Android</a:t>
            </a:r>
            <a:r>
              <a:rPr lang="zh-CN" altLang="en-US" dirty="0" smtClean="0"/>
              <a:t>资源管理框架无需重新对它们进行加载，因为只有一种资源</a:t>
            </a:r>
            <a:endParaRPr lang="zh-CN" altLang="en-US" dirty="0"/>
          </a:p>
        </p:txBody>
      </p:sp>
      <p:pic>
        <p:nvPicPr>
          <p:cNvPr id="5" name="图片 4" descr="specforstring.jpg"/>
          <p:cNvPicPr>
            <a:picLocks noChangeAspect="1"/>
          </p:cNvPicPr>
          <p:nvPr/>
        </p:nvPicPr>
        <p:blipFill>
          <a:blip r:embed="rId2" cstate="print"/>
          <a:stretch>
            <a:fillRect/>
          </a:stretch>
        </p:blipFill>
        <p:spPr>
          <a:xfrm>
            <a:off x="1331640" y="2636912"/>
            <a:ext cx="6591300" cy="212407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a:t>
            </a:r>
            <a:r>
              <a:rPr lang="zh-CN" altLang="en-US" dirty="0" smtClean="0"/>
              <a:t>写入类型资源项数据块</a:t>
            </a:r>
            <a:endParaRPr lang="en-US" altLang="zh-CN" dirty="0" smtClean="0"/>
          </a:p>
          <a:p>
            <a:pPr lvl="1"/>
            <a:r>
              <a:rPr lang="zh-CN" altLang="en-US" dirty="0" smtClean="0"/>
              <a:t>类型资源项数据块用来描述资源项的具体信息， 这样我们就可以知道每一个资源项名称、值和配置等信息。类型资源项数据同样是按照类型和配置来组织的，也就是说，一个具有</a:t>
            </a:r>
            <a:r>
              <a:rPr lang="en-US" altLang="zh-CN" dirty="0" smtClean="0"/>
              <a:t>N</a:t>
            </a:r>
            <a:r>
              <a:rPr lang="zh-CN" altLang="en-US" dirty="0" smtClean="0"/>
              <a:t>个配置的类型一共对应有</a:t>
            </a:r>
            <a:r>
              <a:rPr lang="en-US" altLang="zh-CN" dirty="0" smtClean="0"/>
              <a:t>N</a:t>
            </a:r>
            <a:r>
              <a:rPr lang="zh-CN" altLang="en-US" dirty="0" smtClean="0"/>
              <a:t>个类型资源项数据块。</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en-US" altLang="zh-CN" dirty="0" smtClean="0"/>
              <a:t>Step 9.4.5:</a:t>
            </a:r>
            <a:r>
              <a:rPr lang="zh-CN" altLang="en-US" dirty="0" smtClean="0"/>
              <a:t>类型资源项数据块的头部用一个</a:t>
            </a:r>
            <a:r>
              <a:rPr lang="en-US" altLang="zh-CN" dirty="0" err="1" smtClean="0"/>
              <a:t>ResTable_type</a:t>
            </a:r>
            <a:r>
              <a:rPr lang="zh-CN" altLang="en-US" dirty="0" smtClean="0"/>
              <a:t>来定义</a:t>
            </a:r>
            <a:endParaRPr lang="zh-CN" altLang="en-US" dirty="0"/>
          </a:p>
        </p:txBody>
      </p:sp>
      <p:pic>
        <p:nvPicPr>
          <p:cNvPr id="4" name="图片 3" descr="res-23.png"/>
          <p:cNvPicPr>
            <a:picLocks noChangeAspect="1"/>
          </p:cNvPicPr>
          <p:nvPr/>
        </p:nvPicPr>
        <p:blipFill>
          <a:blip r:embed="rId3" cstate="print"/>
          <a:stretch>
            <a:fillRect/>
          </a:stretch>
        </p:blipFill>
        <p:spPr>
          <a:xfrm>
            <a:off x="1763688" y="2543620"/>
            <a:ext cx="4995160" cy="4125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资源框架概述</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资源分类</a:t>
            </a:r>
            <a:endParaRPr lang="en-US" altLang="zh-CN" dirty="0" smtClean="0"/>
          </a:p>
          <a:p>
            <a:pPr lvl="1"/>
            <a:r>
              <a:rPr lang="en-US" altLang="zh-CN" dirty="0" smtClean="0"/>
              <a:t>assets</a:t>
            </a:r>
          </a:p>
          <a:p>
            <a:pPr lvl="1"/>
            <a:r>
              <a:rPr lang="en-US" altLang="zh-CN" dirty="0" smtClean="0"/>
              <a:t>res</a:t>
            </a:r>
          </a:p>
          <a:p>
            <a:pPr lvl="2"/>
            <a:r>
              <a:rPr lang="en-US" altLang="zh-CN" dirty="0" smtClean="0"/>
              <a:t>animator</a:t>
            </a:r>
          </a:p>
          <a:p>
            <a:pPr lvl="2"/>
            <a:r>
              <a:rPr lang="en-US" altLang="zh-CN" dirty="0" err="1" smtClean="0"/>
              <a:t>anim</a:t>
            </a:r>
            <a:endParaRPr lang="en-US" altLang="zh-CN" dirty="0" smtClean="0"/>
          </a:p>
          <a:p>
            <a:pPr lvl="2"/>
            <a:r>
              <a:rPr lang="en-US" altLang="zh-CN" dirty="0" smtClean="0"/>
              <a:t>color</a:t>
            </a:r>
          </a:p>
          <a:p>
            <a:pPr lvl="2"/>
            <a:r>
              <a:rPr lang="en-US" altLang="zh-CN" dirty="0" err="1" smtClean="0"/>
              <a:t>drawable</a:t>
            </a:r>
            <a:endParaRPr lang="en-US" altLang="zh-CN" dirty="0" smtClean="0"/>
          </a:p>
          <a:p>
            <a:pPr lvl="2"/>
            <a:r>
              <a:rPr lang="en-US" altLang="zh-CN" dirty="0" smtClean="0"/>
              <a:t>layout</a:t>
            </a:r>
          </a:p>
          <a:p>
            <a:pPr lvl="2"/>
            <a:r>
              <a:rPr lang="en-US" altLang="zh-CN" dirty="0" smtClean="0"/>
              <a:t>menu</a:t>
            </a:r>
          </a:p>
          <a:p>
            <a:pPr lvl="2"/>
            <a:r>
              <a:rPr lang="en-US" altLang="zh-CN" dirty="0" smtClean="0"/>
              <a:t>raw</a:t>
            </a:r>
          </a:p>
          <a:p>
            <a:pPr lvl="2"/>
            <a:r>
              <a:rPr lang="en-US" altLang="zh-CN" dirty="0" smtClean="0"/>
              <a:t>values</a:t>
            </a:r>
          </a:p>
          <a:p>
            <a:pPr lvl="2"/>
            <a:r>
              <a:rPr lang="en-US" altLang="zh-CN" dirty="0" smtClean="0"/>
              <a:t>xml</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Step 9.4.5: </a:t>
            </a:r>
            <a:r>
              <a:rPr lang="en-US" altLang="zh-CN" dirty="0" err="1" smtClean="0"/>
              <a:t>ResTable_type</a:t>
            </a:r>
            <a:r>
              <a:rPr lang="zh-CN" altLang="en-US" dirty="0" smtClean="0"/>
              <a:t>紧跟着的是一个大小为</a:t>
            </a:r>
            <a:r>
              <a:rPr lang="en-US" altLang="zh-CN" dirty="0" err="1" smtClean="0"/>
              <a:t>entryCount</a:t>
            </a:r>
            <a:r>
              <a:rPr lang="zh-CN" altLang="en-US" dirty="0" smtClean="0"/>
              <a:t>的</a:t>
            </a:r>
            <a:r>
              <a:rPr lang="en-US" altLang="zh-CN" dirty="0" smtClean="0"/>
              <a:t>uint32_t</a:t>
            </a:r>
            <a:r>
              <a:rPr lang="zh-CN" altLang="en-US" dirty="0" smtClean="0"/>
              <a:t>数组，每一个数组元数，即每一个</a:t>
            </a:r>
            <a:r>
              <a:rPr lang="en-US" altLang="zh-CN" dirty="0" smtClean="0"/>
              <a:t>uint32_t</a:t>
            </a:r>
            <a:r>
              <a:rPr lang="zh-CN" altLang="en-US" dirty="0" smtClean="0"/>
              <a:t>，都是用来描述一个资源项数据块的偏移位置。紧跟在这个</a:t>
            </a:r>
            <a:r>
              <a:rPr lang="en-US" altLang="zh-CN" dirty="0" smtClean="0"/>
              <a:t>uint32_t</a:t>
            </a:r>
            <a:r>
              <a:rPr lang="zh-CN" altLang="en-US" dirty="0" smtClean="0"/>
              <a:t>数组后面的是一个大小为</a:t>
            </a:r>
            <a:r>
              <a:rPr lang="en-US" altLang="zh-CN" dirty="0" err="1" smtClean="0"/>
              <a:t>entryCount</a:t>
            </a:r>
            <a:r>
              <a:rPr lang="zh-CN" altLang="en-US" dirty="0" smtClean="0"/>
              <a:t>的</a:t>
            </a:r>
            <a:r>
              <a:rPr lang="en-US" altLang="zh-CN" dirty="0" err="1" smtClean="0"/>
              <a:t>ResTable_entry</a:t>
            </a:r>
            <a:r>
              <a:rPr lang="zh-CN" altLang="en-US" dirty="0" smtClean="0"/>
              <a:t>数组，每一个数组元素，即每一个</a:t>
            </a:r>
            <a:r>
              <a:rPr lang="en-US" altLang="zh-CN" dirty="0" err="1" smtClean="0"/>
              <a:t>ResTable_entry</a:t>
            </a:r>
            <a:r>
              <a:rPr lang="zh-CN" altLang="en-US" dirty="0" smtClean="0"/>
              <a:t>，都是用来描述一个资源项的具体信息。在我们的例子中，一共有</a:t>
            </a:r>
            <a:r>
              <a:rPr lang="en-US" altLang="zh-CN" dirty="0" smtClean="0"/>
              <a:t>4</a:t>
            </a:r>
            <a:r>
              <a:rPr lang="zh-CN" altLang="en-US" dirty="0" smtClean="0"/>
              <a:t>种不同类型的资源项，其中，类型为</a:t>
            </a:r>
            <a:r>
              <a:rPr lang="en-US" altLang="zh-CN" dirty="0" err="1" smtClean="0"/>
              <a:t>drawable</a:t>
            </a:r>
            <a:r>
              <a:rPr lang="zh-CN" altLang="en-US" dirty="0" smtClean="0"/>
              <a:t>的资源有</a:t>
            </a:r>
            <a:r>
              <a:rPr lang="en-US" altLang="zh-CN" dirty="0" smtClean="0"/>
              <a:t>1</a:t>
            </a:r>
            <a:r>
              <a:rPr lang="zh-CN" altLang="en-US" dirty="0" smtClean="0"/>
              <a:t>个资源项以及</a:t>
            </a:r>
            <a:r>
              <a:rPr lang="en-US" altLang="zh-CN" dirty="0" smtClean="0"/>
              <a:t>3</a:t>
            </a:r>
            <a:r>
              <a:rPr lang="zh-CN" altLang="en-US" dirty="0" smtClean="0"/>
              <a:t>种不同的配置，类型为</a:t>
            </a:r>
            <a:r>
              <a:rPr lang="en-US" altLang="zh-CN" dirty="0" smtClean="0"/>
              <a:t>layout</a:t>
            </a:r>
            <a:r>
              <a:rPr lang="zh-CN" altLang="en-US" dirty="0" smtClean="0"/>
              <a:t>的资源有</a:t>
            </a:r>
            <a:r>
              <a:rPr lang="en-US" altLang="zh-CN" dirty="0" smtClean="0"/>
              <a:t>2</a:t>
            </a:r>
            <a:r>
              <a:rPr lang="zh-CN" altLang="en-US" dirty="0" smtClean="0"/>
              <a:t>个资源项以及</a:t>
            </a:r>
            <a:r>
              <a:rPr lang="en-US" altLang="zh-CN" dirty="0" smtClean="0"/>
              <a:t>1</a:t>
            </a:r>
            <a:r>
              <a:rPr lang="zh-CN" altLang="en-US" dirty="0" smtClean="0"/>
              <a:t>种配置，类型为</a:t>
            </a:r>
            <a:r>
              <a:rPr lang="en-US" altLang="zh-CN" dirty="0" smtClean="0"/>
              <a:t>string</a:t>
            </a:r>
            <a:r>
              <a:rPr lang="zh-CN" altLang="en-US" dirty="0" smtClean="0"/>
              <a:t>的资源有</a:t>
            </a:r>
            <a:r>
              <a:rPr lang="en-US" altLang="zh-CN" dirty="0" smtClean="0"/>
              <a:t>5</a:t>
            </a:r>
            <a:r>
              <a:rPr lang="zh-CN" altLang="en-US" dirty="0" smtClean="0"/>
              <a:t>个资源项以及</a:t>
            </a:r>
            <a:r>
              <a:rPr lang="en-US" altLang="zh-CN" dirty="0" smtClean="0"/>
              <a:t>1</a:t>
            </a:r>
            <a:r>
              <a:rPr lang="zh-CN" altLang="en-US" dirty="0" smtClean="0"/>
              <a:t>种配置，类型为</a:t>
            </a:r>
            <a:r>
              <a:rPr lang="en-US" altLang="zh-CN" dirty="0" smtClean="0"/>
              <a:t>id</a:t>
            </a:r>
            <a:r>
              <a:rPr lang="zh-CN" altLang="en-US" dirty="0" smtClean="0"/>
              <a:t>的资源有</a:t>
            </a:r>
            <a:r>
              <a:rPr lang="en-US" altLang="zh-CN" dirty="0" smtClean="0"/>
              <a:t>2</a:t>
            </a:r>
            <a:r>
              <a:rPr lang="zh-CN" altLang="en-US" dirty="0" smtClean="0"/>
              <a:t>个资源项以及</a:t>
            </a:r>
            <a:r>
              <a:rPr lang="en-US" altLang="zh-CN" dirty="0" smtClean="0"/>
              <a:t>1</a:t>
            </a:r>
            <a:r>
              <a:rPr lang="zh-CN" altLang="en-US" dirty="0" smtClean="0"/>
              <a:t>种配置。这样一共就对应有</a:t>
            </a:r>
            <a:r>
              <a:rPr lang="en-US" altLang="zh-CN" dirty="0" smtClean="0"/>
              <a:t>3 + 1 + 1 + 1</a:t>
            </a:r>
            <a:r>
              <a:rPr lang="zh-CN" altLang="en-US" dirty="0" smtClean="0"/>
              <a:t>个类型资源项数据块。</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a:t>
            </a:r>
            <a:r>
              <a:rPr lang="zh-CN" altLang="en-US" dirty="0" smtClean="0"/>
              <a:t>类型为</a:t>
            </a:r>
            <a:r>
              <a:rPr lang="en-US" altLang="zh-CN" dirty="0" err="1" smtClean="0"/>
              <a:t>drawable</a:t>
            </a:r>
            <a:r>
              <a:rPr lang="zh-CN" altLang="en-US" dirty="0" smtClean="0"/>
              <a:t>和配置为</a:t>
            </a:r>
            <a:r>
              <a:rPr lang="en-US" altLang="zh-CN" dirty="0" err="1" smtClean="0"/>
              <a:t>ldpi</a:t>
            </a:r>
            <a:r>
              <a:rPr lang="zh-CN" altLang="en-US" dirty="0" smtClean="0"/>
              <a:t>的资源项数据块</a:t>
            </a:r>
            <a:endParaRPr lang="zh-CN" altLang="en-US" dirty="0"/>
          </a:p>
        </p:txBody>
      </p:sp>
      <p:pic>
        <p:nvPicPr>
          <p:cNvPr id="4" name="图片 3" descr="ldpidrawable.jpg"/>
          <p:cNvPicPr>
            <a:picLocks noChangeAspect="1"/>
          </p:cNvPicPr>
          <p:nvPr/>
        </p:nvPicPr>
        <p:blipFill>
          <a:blip r:embed="rId2" cstate="print"/>
          <a:stretch>
            <a:fillRect/>
          </a:stretch>
        </p:blipFill>
        <p:spPr>
          <a:xfrm>
            <a:off x="1547664" y="2996952"/>
            <a:ext cx="5646984" cy="223224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a:t>
            </a:r>
            <a:r>
              <a:rPr lang="zh-CN" altLang="en-US" dirty="0" smtClean="0"/>
              <a:t>类型为</a:t>
            </a:r>
            <a:r>
              <a:rPr lang="en-US" altLang="zh-CN" dirty="0" err="1" smtClean="0"/>
              <a:t>drawable</a:t>
            </a:r>
            <a:r>
              <a:rPr lang="zh-CN" altLang="en-US" dirty="0" smtClean="0"/>
              <a:t>和配置为</a:t>
            </a:r>
            <a:r>
              <a:rPr lang="en-US" altLang="zh-CN" dirty="0" err="1" smtClean="0"/>
              <a:t>mdpi</a:t>
            </a:r>
            <a:r>
              <a:rPr lang="zh-CN" altLang="en-US" dirty="0" smtClean="0"/>
              <a:t>的资源项数据块</a:t>
            </a:r>
            <a:endParaRPr lang="zh-CN" altLang="en-US" dirty="0"/>
          </a:p>
        </p:txBody>
      </p:sp>
      <p:pic>
        <p:nvPicPr>
          <p:cNvPr id="5" name="图片 4" descr="mdpidrawable.jpg"/>
          <p:cNvPicPr>
            <a:picLocks noChangeAspect="1"/>
          </p:cNvPicPr>
          <p:nvPr/>
        </p:nvPicPr>
        <p:blipFill>
          <a:blip r:embed="rId2" cstate="print"/>
          <a:stretch>
            <a:fillRect/>
          </a:stretch>
        </p:blipFill>
        <p:spPr>
          <a:xfrm>
            <a:off x="1979712" y="3140968"/>
            <a:ext cx="5298189" cy="201622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a:t>
            </a:r>
            <a:r>
              <a:rPr lang="zh-CN" altLang="en-US" dirty="0" smtClean="0"/>
              <a:t>类型为</a:t>
            </a:r>
            <a:r>
              <a:rPr lang="en-US" altLang="zh-CN" dirty="0" err="1" smtClean="0"/>
              <a:t>drawable</a:t>
            </a:r>
            <a:r>
              <a:rPr lang="zh-CN" altLang="en-US" dirty="0" smtClean="0"/>
              <a:t>和配置为</a:t>
            </a:r>
            <a:r>
              <a:rPr lang="en-US" altLang="zh-CN" dirty="0" err="1" smtClean="0"/>
              <a:t>hdpi</a:t>
            </a:r>
            <a:r>
              <a:rPr lang="zh-CN" altLang="en-US" dirty="0" smtClean="0"/>
              <a:t>的资源项数据块</a:t>
            </a:r>
            <a:endParaRPr lang="zh-CN" altLang="en-US" dirty="0"/>
          </a:p>
        </p:txBody>
      </p:sp>
      <p:pic>
        <p:nvPicPr>
          <p:cNvPr id="6" name="图片 5" descr="hdpidrawable.jpg"/>
          <p:cNvPicPr>
            <a:picLocks noChangeAspect="1"/>
          </p:cNvPicPr>
          <p:nvPr/>
        </p:nvPicPr>
        <p:blipFill>
          <a:blip r:embed="rId2" cstate="print"/>
          <a:stretch>
            <a:fillRect/>
          </a:stretch>
        </p:blipFill>
        <p:spPr>
          <a:xfrm>
            <a:off x="1979712" y="3068960"/>
            <a:ext cx="5217810" cy="201622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a:t>
            </a:r>
            <a:r>
              <a:rPr lang="zh-CN" altLang="en-US" dirty="0" smtClean="0"/>
              <a:t>类型为</a:t>
            </a:r>
            <a:r>
              <a:rPr lang="en-US" altLang="zh-CN" dirty="0" smtClean="0"/>
              <a:t>layout</a:t>
            </a:r>
            <a:r>
              <a:rPr lang="zh-CN" altLang="en-US" dirty="0" smtClean="0"/>
              <a:t>和配置为</a:t>
            </a:r>
            <a:r>
              <a:rPr lang="en-US" altLang="zh-CN" dirty="0" smtClean="0"/>
              <a:t>default</a:t>
            </a:r>
            <a:r>
              <a:rPr lang="zh-CN" altLang="en-US" dirty="0" smtClean="0"/>
              <a:t>的资源项数据块</a:t>
            </a:r>
            <a:endParaRPr lang="zh-CN" altLang="en-US" dirty="0"/>
          </a:p>
        </p:txBody>
      </p:sp>
      <p:pic>
        <p:nvPicPr>
          <p:cNvPr id="5" name="图片 4" descr="defaultlayout.jpg"/>
          <p:cNvPicPr>
            <a:picLocks noChangeAspect="1"/>
          </p:cNvPicPr>
          <p:nvPr/>
        </p:nvPicPr>
        <p:blipFill>
          <a:blip r:embed="rId2" cstate="print"/>
          <a:stretch>
            <a:fillRect/>
          </a:stretch>
        </p:blipFill>
        <p:spPr>
          <a:xfrm>
            <a:off x="2195736" y="3068960"/>
            <a:ext cx="4448175" cy="26193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a:t>
            </a:r>
            <a:r>
              <a:rPr lang="zh-CN" altLang="en-US" dirty="0" smtClean="0"/>
              <a:t>类型为</a:t>
            </a:r>
            <a:r>
              <a:rPr lang="en-US" altLang="zh-CN" dirty="0" smtClean="0"/>
              <a:t>string</a:t>
            </a:r>
            <a:r>
              <a:rPr lang="zh-CN" altLang="en-US" dirty="0" smtClean="0"/>
              <a:t>和配置为</a:t>
            </a:r>
            <a:r>
              <a:rPr lang="en-US" altLang="zh-CN" dirty="0" smtClean="0"/>
              <a:t>default</a:t>
            </a:r>
            <a:r>
              <a:rPr lang="zh-CN" altLang="en-US" dirty="0" smtClean="0"/>
              <a:t>的资源项数据块</a:t>
            </a:r>
            <a:endParaRPr lang="zh-CN" altLang="en-US" dirty="0"/>
          </a:p>
        </p:txBody>
      </p:sp>
      <p:pic>
        <p:nvPicPr>
          <p:cNvPr id="6" name="图片 5" descr="defaultstring.jpg"/>
          <p:cNvPicPr>
            <a:picLocks noChangeAspect="1"/>
          </p:cNvPicPr>
          <p:nvPr/>
        </p:nvPicPr>
        <p:blipFill>
          <a:blip r:embed="rId2" cstate="print"/>
          <a:stretch>
            <a:fillRect/>
          </a:stretch>
        </p:blipFill>
        <p:spPr>
          <a:xfrm>
            <a:off x="1907704" y="2708920"/>
            <a:ext cx="5076825" cy="41490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a:t>
            </a:r>
            <a:r>
              <a:rPr lang="zh-CN" altLang="en-US" dirty="0" smtClean="0"/>
              <a:t>类型为</a:t>
            </a:r>
            <a:r>
              <a:rPr lang="en-US" altLang="zh-CN" dirty="0" smtClean="0"/>
              <a:t>id</a:t>
            </a:r>
            <a:r>
              <a:rPr lang="zh-CN" altLang="en-US" dirty="0" smtClean="0"/>
              <a:t>和配置为</a:t>
            </a:r>
            <a:r>
              <a:rPr lang="en-US" altLang="zh-CN" dirty="0" smtClean="0"/>
              <a:t>default</a:t>
            </a:r>
            <a:r>
              <a:rPr lang="zh-CN" altLang="en-US" dirty="0" smtClean="0"/>
              <a:t>的资源项数据块</a:t>
            </a:r>
            <a:endParaRPr lang="zh-CN" altLang="en-US" dirty="0"/>
          </a:p>
        </p:txBody>
      </p:sp>
      <p:pic>
        <p:nvPicPr>
          <p:cNvPr id="5" name="图片 4" descr="defaultid.jpg"/>
          <p:cNvPicPr>
            <a:picLocks noChangeAspect="1"/>
          </p:cNvPicPr>
          <p:nvPr/>
        </p:nvPicPr>
        <p:blipFill>
          <a:blip r:embed="rId2" cstate="print"/>
          <a:stretch>
            <a:fillRect/>
          </a:stretch>
        </p:blipFill>
        <p:spPr>
          <a:xfrm>
            <a:off x="2339752" y="3068960"/>
            <a:ext cx="4543425" cy="26479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 </a:t>
            </a:r>
            <a:r>
              <a:rPr lang="zh-CN" altLang="en-US" dirty="0" smtClean="0"/>
              <a:t>每一个资源项数据都是通过一个</a:t>
            </a:r>
            <a:r>
              <a:rPr lang="en-US" altLang="zh-CN" dirty="0" err="1" smtClean="0"/>
              <a:t>ResTable_entry</a:t>
            </a:r>
            <a:r>
              <a:rPr lang="zh-CN" altLang="en-US" dirty="0" smtClean="0"/>
              <a:t>来定义的</a:t>
            </a:r>
          </a:p>
          <a:p>
            <a:endParaRPr lang="zh-CN" altLang="en-US" dirty="0"/>
          </a:p>
        </p:txBody>
      </p:sp>
      <p:pic>
        <p:nvPicPr>
          <p:cNvPr id="4" name="图片 3" descr="res-24.png"/>
          <p:cNvPicPr>
            <a:picLocks noChangeAspect="1"/>
          </p:cNvPicPr>
          <p:nvPr/>
        </p:nvPicPr>
        <p:blipFill>
          <a:blip r:embed="rId3" cstate="print"/>
          <a:stretch>
            <a:fillRect/>
          </a:stretch>
        </p:blipFill>
        <p:spPr>
          <a:xfrm>
            <a:off x="1835696" y="2780928"/>
            <a:ext cx="5249008" cy="3086531"/>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 </a:t>
            </a:r>
            <a:r>
              <a:rPr lang="zh-CN" altLang="en-US" dirty="0" smtClean="0"/>
              <a:t>普通资源项数据都是通过一个</a:t>
            </a:r>
            <a:r>
              <a:rPr lang="en-US" altLang="zh-CN" dirty="0" err="1" smtClean="0"/>
              <a:t>Res_value</a:t>
            </a:r>
            <a:r>
              <a:rPr lang="zh-CN" altLang="en-US" dirty="0" smtClean="0"/>
              <a:t>来定义的</a:t>
            </a:r>
          </a:p>
          <a:p>
            <a:endParaRPr lang="zh-CN" altLang="en-US" dirty="0"/>
          </a:p>
        </p:txBody>
      </p:sp>
      <p:pic>
        <p:nvPicPr>
          <p:cNvPr id="4" name="图片 3" descr="item.jpg"/>
          <p:cNvPicPr>
            <a:picLocks noChangeAspect="1"/>
          </p:cNvPicPr>
          <p:nvPr/>
        </p:nvPicPr>
        <p:blipFill>
          <a:blip r:embed="rId2" cstate="print"/>
          <a:stretch>
            <a:fillRect/>
          </a:stretch>
        </p:blipFill>
        <p:spPr>
          <a:xfrm>
            <a:off x="2627784" y="3356992"/>
            <a:ext cx="3088684" cy="201622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 </a:t>
            </a:r>
            <a:r>
              <a:rPr lang="zh-CN" altLang="en-US" dirty="0" smtClean="0"/>
              <a:t>自定义资源项数据都是通过一个</a:t>
            </a:r>
            <a:r>
              <a:rPr lang="en-US" altLang="zh-CN" dirty="0" err="1" smtClean="0"/>
              <a:t>ResTable_map_entry</a:t>
            </a:r>
            <a:r>
              <a:rPr lang="zh-CN" altLang="en-US" dirty="0" smtClean="0"/>
              <a:t>以及若干个</a:t>
            </a:r>
            <a:r>
              <a:rPr lang="en-US" altLang="zh-CN" dirty="0" err="1" smtClean="0"/>
              <a:t>ResTable_map</a:t>
            </a:r>
            <a:r>
              <a:rPr lang="zh-CN" altLang="en-US" dirty="0" smtClean="0"/>
              <a:t>来定义的</a:t>
            </a:r>
          </a:p>
          <a:p>
            <a:endParaRPr lang="zh-CN" altLang="en-US" dirty="0"/>
          </a:p>
        </p:txBody>
      </p:sp>
      <p:pic>
        <p:nvPicPr>
          <p:cNvPr id="5" name="图片 4" descr="bagitem.jpg"/>
          <p:cNvPicPr>
            <a:picLocks noChangeAspect="1"/>
          </p:cNvPicPr>
          <p:nvPr/>
        </p:nvPicPr>
        <p:blipFill>
          <a:blip r:embed="rId2" cstate="print"/>
          <a:stretch>
            <a:fillRect/>
          </a:stretch>
        </p:blipFill>
        <p:spPr>
          <a:xfrm>
            <a:off x="2699792" y="3356992"/>
            <a:ext cx="2881114" cy="3086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资源框架概述</a:t>
            </a:r>
            <a:endParaRPr lang="zh-CN" altLang="en-US" dirty="0"/>
          </a:p>
        </p:txBody>
      </p:sp>
      <p:sp>
        <p:nvSpPr>
          <p:cNvPr id="3" name="内容占位符 2"/>
          <p:cNvSpPr>
            <a:spLocks noGrp="1"/>
          </p:cNvSpPr>
          <p:nvPr>
            <p:ph idx="1"/>
          </p:nvPr>
        </p:nvSpPr>
        <p:spPr>
          <a:xfrm>
            <a:off x="457200" y="1196752"/>
            <a:ext cx="8229600" cy="4525963"/>
          </a:xfrm>
        </p:spPr>
        <p:txBody>
          <a:bodyPr/>
          <a:lstStyle/>
          <a:p>
            <a:r>
              <a:rPr lang="zh-CN" altLang="en-US" dirty="0" smtClean="0"/>
              <a:t>资源目录组织</a:t>
            </a:r>
            <a:endParaRPr lang="en-US" altLang="zh-CN" dirty="0" smtClean="0"/>
          </a:p>
          <a:p>
            <a:pPr lvl="1"/>
            <a:r>
              <a:rPr lang="en-US" altLang="zh-CN" i="1" dirty="0" smtClean="0"/>
              <a:t>&lt;</a:t>
            </a:r>
            <a:r>
              <a:rPr lang="en-US" altLang="zh-CN" i="1" dirty="0" err="1" smtClean="0"/>
              <a:t>resources_name</a:t>
            </a:r>
            <a:r>
              <a:rPr lang="en-US" altLang="zh-CN" i="1" dirty="0" smtClean="0"/>
              <a:t>&gt;</a:t>
            </a:r>
            <a:r>
              <a:rPr lang="en-US" altLang="zh-CN" dirty="0" smtClean="0"/>
              <a:t>-</a:t>
            </a:r>
            <a:r>
              <a:rPr lang="en-US" altLang="zh-CN" i="1" dirty="0" smtClean="0"/>
              <a:t>&lt;</a:t>
            </a:r>
            <a:r>
              <a:rPr lang="en-US" altLang="zh-CN" i="1" dirty="0" err="1" smtClean="0"/>
              <a:t>config_qualifier</a:t>
            </a:r>
            <a:r>
              <a:rPr lang="en-US" altLang="zh-CN" i="1" dirty="0" smtClean="0"/>
              <a:t>&gt;</a:t>
            </a:r>
            <a:endParaRPr lang="zh-CN" altLang="en-US" dirty="0"/>
          </a:p>
        </p:txBody>
      </p:sp>
      <p:pic>
        <p:nvPicPr>
          <p:cNvPr id="4" name="图片 3" descr="config.jpg"/>
          <p:cNvPicPr>
            <a:picLocks noChangeAspect="1"/>
          </p:cNvPicPr>
          <p:nvPr/>
        </p:nvPicPr>
        <p:blipFill>
          <a:blip r:embed="rId3" cstate="print"/>
          <a:stretch>
            <a:fillRect/>
          </a:stretch>
        </p:blipFill>
        <p:spPr>
          <a:xfrm>
            <a:off x="1043608" y="2276872"/>
            <a:ext cx="5808340" cy="4581128"/>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600200"/>
            <a:ext cx="8229600" cy="4925144"/>
          </a:xfrm>
        </p:spPr>
        <p:txBody>
          <a:bodyPr>
            <a:normAutofit fontScale="77500" lnSpcReduction="20000"/>
          </a:bodyPr>
          <a:lstStyle/>
          <a:p>
            <a:r>
              <a:rPr lang="en-US" altLang="zh-CN" dirty="0" smtClean="0"/>
              <a:t>Step 9.4.5: </a:t>
            </a:r>
            <a:r>
              <a:rPr lang="zh-CN" altLang="en-US" dirty="0" smtClean="0"/>
              <a:t>以前面的自定义资源</a:t>
            </a:r>
            <a:r>
              <a:rPr lang="en-US" altLang="zh-CN" dirty="0" err="1" smtClean="0"/>
              <a:t>custom_orientation</a:t>
            </a:r>
            <a:r>
              <a:rPr lang="zh-CN" altLang="en-US" dirty="0" smtClean="0"/>
              <a:t>为例：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它有三个</a:t>
            </a:r>
            <a:r>
              <a:rPr lang="en-US" altLang="zh-CN" dirty="0" smtClean="0"/>
              <a:t>bag</a:t>
            </a:r>
            <a:r>
              <a:rPr lang="zh-CN" altLang="en-US" dirty="0" smtClean="0"/>
              <a:t>，分别是</a:t>
            </a:r>
            <a:r>
              <a:rPr lang="en-US" altLang="zh-CN" dirty="0" smtClean="0"/>
              <a:t>^type</a:t>
            </a:r>
            <a:r>
              <a:rPr lang="zh-CN" altLang="en-US" dirty="0" smtClean="0"/>
              <a:t>、</a:t>
            </a:r>
            <a:r>
              <a:rPr lang="en-US" altLang="zh-CN" dirty="0" err="1" smtClean="0"/>
              <a:t>custom_vertical</a:t>
            </a:r>
            <a:r>
              <a:rPr lang="zh-CN" altLang="en-US" dirty="0" smtClean="0"/>
              <a:t>和</a:t>
            </a:r>
            <a:r>
              <a:rPr lang="en-US" altLang="zh-CN" dirty="0" err="1" smtClean="0"/>
              <a:t>custom_horizontal</a:t>
            </a:r>
            <a:r>
              <a:rPr lang="zh-CN" altLang="en-US" dirty="0" smtClean="0"/>
              <a:t>，其中，</a:t>
            </a:r>
            <a:r>
              <a:rPr lang="en-US" altLang="zh-CN" dirty="0" err="1" smtClean="0"/>
              <a:t>custom_vertical</a:t>
            </a:r>
            <a:r>
              <a:rPr lang="zh-CN" altLang="en-US" dirty="0" smtClean="0"/>
              <a:t>和</a:t>
            </a:r>
            <a:r>
              <a:rPr lang="en-US" altLang="zh-CN" dirty="0" err="1" smtClean="0"/>
              <a:t>custom_horizontal</a:t>
            </a:r>
            <a:r>
              <a:rPr lang="zh-CN" altLang="en-US" dirty="0" smtClean="0"/>
              <a:t>是两个自定义的</a:t>
            </a:r>
            <a:r>
              <a:rPr lang="en-US" altLang="zh-CN" dirty="0" smtClean="0"/>
              <a:t>bag</a:t>
            </a:r>
            <a:r>
              <a:rPr lang="zh-CN" altLang="en-US" dirty="0" smtClean="0"/>
              <a:t>，它们的值分别等于</a:t>
            </a:r>
            <a:r>
              <a:rPr lang="en-US" altLang="zh-CN" dirty="0" smtClean="0"/>
              <a:t>0x0</a:t>
            </a:r>
            <a:r>
              <a:rPr lang="zh-CN" altLang="en-US" dirty="0" smtClean="0"/>
              <a:t>和</a:t>
            </a:r>
            <a:r>
              <a:rPr lang="en-US" altLang="zh-CN" dirty="0" smtClean="0"/>
              <a:t>0x1</a:t>
            </a:r>
            <a:r>
              <a:rPr lang="zh-CN" altLang="en-US" dirty="0" smtClean="0"/>
              <a:t>，而</a:t>
            </a:r>
            <a:r>
              <a:rPr lang="en-US" altLang="zh-CN" dirty="0" smtClean="0"/>
              <a:t>^type</a:t>
            </a:r>
            <a:r>
              <a:rPr lang="zh-CN" altLang="en-US" dirty="0" smtClean="0"/>
              <a:t>是一个系统内部定义的</a:t>
            </a:r>
            <a:r>
              <a:rPr lang="en-US" altLang="zh-CN" dirty="0" smtClean="0"/>
              <a:t>bag</a:t>
            </a:r>
            <a:r>
              <a:rPr lang="zh-CN" altLang="en-US" dirty="0" smtClean="0"/>
              <a:t>，它的值固定为</a:t>
            </a:r>
            <a:r>
              <a:rPr lang="en-US" altLang="zh-CN" dirty="0" smtClean="0"/>
              <a:t>0x10000</a:t>
            </a:r>
            <a:r>
              <a:rPr lang="zh-CN" altLang="en-US" dirty="0" smtClean="0"/>
              <a:t>。 注意，</a:t>
            </a:r>
            <a:r>
              <a:rPr lang="en-US" altLang="zh-CN" dirty="0" smtClean="0"/>
              <a:t>^type</a:t>
            </a:r>
            <a:r>
              <a:rPr lang="zh-CN" altLang="en-US" dirty="0" smtClean="0"/>
              <a:t>、</a:t>
            </a:r>
            <a:r>
              <a:rPr lang="en-US" altLang="zh-CN" dirty="0" err="1" smtClean="0"/>
              <a:t>custom_vertical</a:t>
            </a:r>
            <a:r>
              <a:rPr lang="zh-CN" altLang="en-US" dirty="0" smtClean="0"/>
              <a:t>和</a:t>
            </a:r>
            <a:r>
              <a:rPr lang="en-US" altLang="zh-CN" dirty="0" err="1" smtClean="0"/>
              <a:t>custom_horizontal</a:t>
            </a:r>
            <a:r>
              <a:rPr lang="zh-CN" altLang="en-US" dirty="0" smtClean="0"/>
              <a:t>均是类型为</a:t>
            </a:r>
            <a:r>
              <a:rPr lang="en-US" altLang="zh-CN" dirty="0" smtClean="0"/>
              <a:t>id</a:t>
            </a:r>
            <a:r>
              <a:rPr lang="zh-CN" altLang="en-US" dirty="0" smtClean="0"/>
              <a:t>的资源，假设它们分配的资源</a:t>
            </a:r>
            <a:r>
              <a:rPr lang="en-US" altLang="zh-CN" dirty="0" smtClean="0"/>
              <a:t>ID</a:t>
            </a:r>
            <a:r>
              <a:rPr lang="zh-CN" altLang="en-US" dirty="0" smtClean="0"/>
              <a:t>分别为</a:t>
            </a:r>
            <a:r>
              <a:rPr lang="en-US" altLang="zh-CN" dirty="0" smtClean="0"/>
              <a:t>0x1000000</a:t>
            </a:r>
            <a:r>
              <a:rPr lang="zh-CN" altLang="en-US" dirty="0" smtClean="0"/>
              <a:t>、</a:t>
            </a:r>
            <a:r>
              <a:rPr lang="en-US" altLang="zh-CN" dirty="0" smtClean="0"/>
              <a:t>0x7f040000</a:t>
            </a:r>
            <a:r>
              <a:rPr lang="zh-CN" altLang="en-US" dirty="0" smtClean="0"/>
              <a:t>和</a:t>
            </a:r>
            <a:r>
              <a:rPr lang="en-US" altLang="zh-CN" dirty="0" smtClean="0"/>
              <a:t>7f040001</a:t>
            </a:r>
            <a:r>
              <a:rPr lang="zh-CN" altLang="en-US" dirty="0" smtClean="0"/>
              <a:t>。</a:t>
            </a:r>
            <a:endParaRPr lang="zh-CN" altLang="en-US" dirty="0"/>
          </a:p>
        </p:txBody>
      </p:sp>
      <p:pic>
        <p:nvPicPr>
          <p:cNvPr id="4" name="图片 3" descr="res-3.png"/>
          <p:cNvPicPr>
            <a:picLocks noChangeAspect="1"/>
          </p:cNvPicPr>
          <p:nvPr/>
        </p:nvPicPr>
        <p:blipFill>
          <a:blip r:embed="rId2" cstate="print"/>
          <a:stretch>
            <a:fillRect/>
          </a:stretch>
        </p:blipFill>
        <p:spPr>
          <a:xfrm>
            <a:off x="1115616" y="2060848"/>
            <a:ext cx="6192688" cy="189775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r>
              <a:rPr lang="en-US" altLang="zh-CN" dirty="0" smtClean="0"/>
              <a:t>Step 9.4.5: </a:t>
            </a:r>
            <a:r>
              <a:rPr lang="en-US" altLang="zh-CN" dirty="0" err="1" smtClean="0"/>
              <a:t>ResTable_map_entry</a:t>
            </a:r>
            <a:r>
              <a:rPr lang="zh-CN" altLang="en-US" dirty="0" smtClean="0"/>
              <a:t>的定义如下所示：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5" name="图片 4" descr="res-25.png"/>
          <p:cNvPicPr>
            <a:picLocks noChangeAspect="1"/>
          </p:cNvPicPr>
          <p:nvPr/>
        </p:nvPicPr>
        <p:blipFill>
          <a:blip r:embed="rId3" cstate="print"/>
          <a:stretch>
            <a:fillRect/>
          </a:stretch>
        </p:blipFill>
        <p:spPr>
          <a:xfrm>
            <a:off x="1763688" y="2996952"/>
            <a:ext cx="5191850" cy="2753109"/>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9.4.5: </a:t>
            </a:r>
            <a:r>
              <a:rPr lang="en-US" altLang="zh-CN" dirty="0" err="1" smtClean="0"/>
              <a:t>ResTable_map</a:t>
            </a:r>
            <a:r>
              <a:rPr lang="zh-CN" altLang="en-US" dirty="0" smtClean="0"/>
              <a:t>的定义如下所示</a:t>
            </a:r>
            <a:r>
              <a:rPr lang="en-US" altLang="zh-CN" dirty="0" smtClean="0"/>
              <a:t>:</a:t>
            </a:r>
            <a:endParaRPr lang="zh-CN" altLang="en-US" dirty="0"/>
          </a:p>
        </p:txBody>
      </p:sp>
      <p:pic>
        <p:nvPicPr>
          <p:cNvPr id="4" name="图片 3" descr="res-26.png"/>
          <p:cNvPicPr>
            <a:picLocks noChangeAspect="1"/>
          </p:cNvPicPr>
          <p:nvPr/>
        </p:nvPicPr>
        <p:blipFill>
          <a:blip r:embed="rId3" cstate="print"/>
          <a:stretch>
            <a:fillRect/>
          </a:stretch>
        </p:blipFill>
        <p:spPr>
          <a:xfrm>
            <a:off x="1187624" y="2564904"/>
            <a:ext cx="6189894" cy="2664296"/>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9.5:</a:t>
            </a:r>
            <a:r>
              <a:rPr lang="zh-CN" altLang="en-US" dirty="0" smtClean="0"/>
              <a:t>写入资源索引表头部</a:t>
            </a:r>
            <a:endParaRPr lang="en-US" altLang="zh-CN" dirty="0" smtClean="0"/>
          </a:p>
          <a:p>
            <a:pPr lvl="1"/>
            <a:r>
              <a:rPr lang="zh-CN" altLang="en-US" dirty="0" smtClean="0"/>
              <a:t>资源索引表头部使用一个</a:t>
            </a:r>
            <a:r>
              <a:rPr lang="en-US" altLang="zh-CN" dirty="0" err="1" smtClean="0"/>
              <a:t>ResTable_header</a:t>
            </a:r>
            <a:r>
              <a:rPr lang="zh-CN" altLang="en-US" dirty="0" smtClean="0"/>
              <a:t>来表示</a:t>
            </a:r>
            <a:endParaRPr lang="zh-CN" altLang="en-US" dirty="0"/>
          </a:p>
        </p:txBody>
      </p:sp>
      <p:pic>
        <p:nvPicPr>
          <p:cNvPr id="4" name="图片 3" descr="res-27.png"/>
          <p:cNvPicPr>
            <a:picLocks noChangeAspect="1"/>
          </p:cNvPicPr>
          <p:nvPr/>
        </p:nvPicPr>
        <p:blipFill>
          <a:blip r:embed="rId3" cstate="print"/>
          <a:stretch>
            <a:fillRect/>
          </a:stretch>
        </p:blipFill>
        <p:spPr>
          <a:xfrm>
            <a:off x="2051720" y="3140968"/>
            <a:ext cx="5259269" cy="3024336"/>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9.6:</a:t>
            </a:r>
            <a:r>
              <a:rPr lang="zh-CN" altLang="en-US" dirty="0" smtClean="0"/>
              <a:t>写入资源项的值字符串资源池</a:t>
            </a:r>
            <a:endParaRPr lang="en-US" altLang="zh-CN" dirty="0" smtClean="0"/>
          </a:p>
          <a:p>
            <a:pPr lvl="1"/>
            <a:r>
              <a:rPr lang="zh-CN" altLang="en-US" dirty="0" smtClean="0"/>
              <a:t>前面已经将所有的资源项的值字符串都收集起来了，因此，这里直接它们写入到资源索引表去就可以了。</a:t>
            </a:r>
            <a:endParaRPr lang="en-US" altLang="zh-CN" dirty="0" smtClean="0"/>
          </a:p>
          <a:p>
            <a:pPr lvl="1"/>
            <a:r>
              <a:rPr lang="zh-CN" altLang="en-US" dirty="0" smtClean="0"/>
              <a:t>注意，这个字符串资源池包含了在所有的资源包里面所定义的资源项的值字符串，并且是紧跟在资源索引表头部的后面。</a:t>
            </a:r>
            <a:endParaRPr lang="en-US" altLang="zh-CN"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9.7:</a:t>
            </a:r>
            <a:r>
              <a:rPr lang="zh-CN" altLang="en-US" dirty="0" smtClean="0"/>
              <a:t>写入</a:t>
            </a:r>
            <a:r>
              <a:rPr lang="en-US" altLang="zh-CN" dirty="0" smtClean="0"/>
              <a:t>Package</a:t>
            </a:r>
            <a:r>
              <a:rPr lang="zh-CN" altLang="en-US" dirty="0" smtClean="0"/>
              <a:t>数据块</a:t>
            </a:r>
            <a:endParaRPr lang="en-US" altLang="zh-CN" dirty="0" smtClean="0"/>
          </a:p>
          <a:p>
            <a:pPr lvl="1"/>
            <a:r>
              <a:rPr lang="zh-CN" altLang="en-US" dirty="0" smtClean="0"/>
              <a:t>前面已经所有的</a:t>
            </a:r>
            <a:r>
              <a:rPr lang="en-US" altLang="zh-CN" dirty="0" smtClean="0"/>
              <a:t>Package</a:t>
            </a:r>
            <a:r>
              <a:rPr lang="zh-CN" altLang="en-US" dirty="0" smtClean="0"/>
              <a:t>数据块都收集起来了，因此，这里直接将它们写入到资源索引表去就可以了。</a:t>
            </a:r>
            <a:endParaRPr lang="en-US" altLang="zh-CN" dirty="0" smtClean="0"/>
          </a:p>
          <a:p>
            <a:pPr lvl="1"/>
            <a:r>
              <a:rPr lang="zh-CN" altLang="en-US" dirty="0" smtClean="0"/>
              <a:t>这些</a:t>
            </a:r>
            <a:r>
              <a:rPr lang="en-US" altLang="zh-CN" dirty="0" smtClean="0"/>
              <a:t>Package</a:t>
            </a:r>
            <a:r>
              <a:rPr lang="zh-CN" altLang="en-US" dirty="0" smtClean="0"/>
              <a:t>数据块是依次写入到资源索引表去的，并且是紧跟在资源项的值字符串资源池的后面。</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10:</a:t>
            </a:r>
            <a:r>
              <a:rPr lang="zh-CN" altLang="en-US" dirty="0" smtClean="0"/>
              <a:t>编译</a:t>
            </a:r>
            <a:r>
              <a:rPr lang="en-US" altLang="zh-CN" dirty="0" smtClean="0"/>
              <a:t>AndroidManifest.xml</a:t>
            </a:r>
            <a:r>
              <a:rPr lang="zh-CN" altLang="en-US" dirty="0" smtClean="0"/>
              <a:t>文件</a:t>
            </a:r>
            <a:endParaRPr lang="en-US" altLang="zh-CN" dirty="0" smtClean="0"/>
          </a:p>
          <a:p>
            <a:pPr lvl="1"/>
            <a:r>
              <a:rPr lang="zh-CN" altLang="en-US" dirty="0" smtClean="0"/>
              <a:t> 经过前面</a:t>
            </a:r>
            <a:r>
              <a:rPr lang="zh-CN" altLang="en-US" dirty="0" smtClean="0"/>
              <a:t>的</a:t>
            </a:r>
            <a:r>
              <a:rPr lang="zh-CN" altLang="en-US" dirty="0" smtClean="0"/>
              <a:t>操作</a:t>
            </a:r>
            <a:r>
              <a:rPr lang="zh-CN" altLang="en-US" dirty="0" smtClean="0"/>
              <a:t>，</a:t>
            </a:r>
            <a:r>
              <a:rPr lang="zh-CN" altLang="en-US" dirty="0" smtClean="0"/>
              <a:t>应用程序的所有资源项就编译完成了，这时候就开始将应用程序的配置文件</a:t>
            </a:r>
            <a:r>
              <a:rPr lang="en-US" altLang="zh-CN" dirty="0" smtClean="0"/>
              <a:t>AndroidManifest.xml</a:t>
            </a:r>
            <a:r>
              <a:rPr lang="zh-CN" altLang="en-US" dirty="0" smtClean="0"/>
              <a:t>也编译成二进制格式的</a:t>
            </a:r>
            <a:r>
              <a:rPr lang="en-US" altLang="zh-CN" dirty="0" smtClean="0"/>
              <a:t>Xml</a:t>
            </a:r>
            <a:r>
              <a:rPr lang="zh-CN" altLang="en-US" dirty="0" smtClean="0"/>
              <a:t>文件</a:t>
            </a:r>
            <a:r>
              <a:rPr lang="zh-CN" altLang="en-US" dirty="0" smtClean="0"/>
              <a:t>。</a:t>
            </a:r>
            <a:endParaRPr lang="en-US" altLang="zh-CN" dirty="0" smtClean="0"/>
          </a:p>
          <a:p>
            <a:pPr lvl="1"/>
            <a:r>
              <a:rPr lang="zh-CN" altLang="en-US" dirty="0" smtClean="0"/>
              <a:t>之所以</a:t>
            </a:r>
            <a:r>
              <a:rPr lang="zh-CN" altLang="en-US" dirty="0" smtClean="0"/>
              <a:t>要在应用程序的所有资源项都编译完成之后，再编译应用程序的配置文件，是因为后者可能会引用到前者。</a:t>
            </a:r>
            <a:endParaRPr lang="en-US" altLang="zh-CN" dirty="0" smtClean="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a:bodyPr>
          <a:lstStyle/>
          <a:p>
            <a:r>
              <a:rPr lang="en-US" altLang="zh-CN" dirty="0" smtClean="0"/>
              <a:t>Step 11:</a:t>
            </a:r>
            <a:r>
              <a:rPr lang="zh-CN" altLang="en-US" dirty="0" smtClean="0"/>
              <a:t>生成</a:t>
            </a:r>
            <a:r>
              <a:rPr lang="en-US" altLang="zh-CN" dirty="0" smtClean="0"/>
              <a:t>R.java</a:t>
            </a:r>
            <a:r>
              <a:rPr lang="zh-CN" altLang="en-US" dirty="0" smtClean="0"/>
              <a:t>文件</a:t>
            </a:r>
            <a:endParaRPr lang="en-US" altLang="zh-CN" dirty="0" smtClean="0"/>
          </a:p>
          <a:p>
            <a:pPr lvl="1"/>
            <a:r>
              <a:rPr lang="zh-CN" altLang="en-US" sz="2400" dirty="0" smtClean="0"/>
              <a:t>前面已经</a:t>
            </a:r>
            <a:r>
              <a:rPr lang="zh-CN" altLang="en-US" sz="2400" dirty="0" smtClean="0"/>
              <a:t>将所有的资源项及其所对应的资源</a:t>
            </a:r>
            <a:r>
              <a:rPr lang="en-US" altLang="zh-CN" sz="2400" dirty="0" smtClean="0"/>
              <a:t>ID</a:t>
            </a:r>
            <a:r>
              <a:rPr lang="zh-CN" altLang="en-US" sz="2400" dirty="0" smtClean="0"/>
              <a:t>都收集起来了，因此，这里只要将直接将它们写入到指定的</a:t>
            </a:r>
            <a:r>
              <a:rPr lang="en-US" altLang="zh-CN" sz="2400" dirty="0" smtClean="0"/>
              <a:t>R.java</a:t>
            </a:r>
            <a:r>
              <a:rPr lang="zh-CN" altLang="en-US" sz="2400" dirty="0" smtClean="0"/>
              <a:t>文件去就可以了</a:t>
            </a:r>
            <a:r>
              <a:rPr lang="zh-CN" altLang="en-US" sz="2400" dirty="0" smtClean="0"/>
              <a:t>。</a:t>
            </a:r>
            <a:endParaRPr lang="en-US" altLang="zh-CN" sz="2400" dirty="0" smtClean="0"/>
          </a:p>
          <a:p>
            <a:pPr lvl="1"/>
            <a:r>
              <a:rPr lang="zh-CN" altLang="en-US" sz="2400" dirty="0" smtClean="0"/>
              <a:t>例如</a:t>
            </a:r>
            <a:r>
              <a:rPr lang="zh-CN" altLang="en-US" sz="2400" dirty="0" smtClean="0"/>
              <a:t>，假设分配给类型为</a:t>
            </a:r>
            <a:r>
              <a:rPr lang="en-US" altLang="zh-CN" sz="2400" dirty="0" smtClean="0"/>
              <a:t>layout</a:t>
            </a:r>
            <a:r>
              <a:rPr lang="zh-CN" altLang="en-US" sz="2400" dirty="0" smtClean="0"/>
              <a:t>的资源项</a:t>
            </a:r>
            <a:r>
              <a:rPr lang="en-US" altLang="zh-CN" sz="2400" dirty="0" smtClean="0"/>
              <a:t>main</a:t>
            </a:r>
            <a:r>
              <a:rPr lang="zh-CN" altLang="en-US" sz="2400" dirty="0" smtClean="0"/>
              <a:t>和</a:t>
            </a:r>
            <a:r>
              <a:rPr lang="en-US" altLang="zh-CN" sz="2400" dirty="0" smtClean="0"/>
              <a:t>sub</a:t>
            </a:r>
            <a:r>
              <a:rPr lang="zh-CN" altLang="en-US" sz="2400" dirty="0" smtClean="0"/>
              <a:t>的</a:t>
            </a:r>
            <a:r>
              <a:rPr lang="en-US" altLang="zh-CN" sz="2400" dirty="0" smtClean="0"/>
              <a:t>ID</a:t>
            </a:r>
            <a:r>
              <a:rPr lang="zh-CN" altLang="en-US" sz="2400" dirty="0" smtClean="0"/>
              <a:t>为</a:t>
            </a:r>
            <a:r>
              <a:rPr lang="en-US" altLang="zh-CN" sz="2400" dirty="0" smtClean="0"/>
              <a:t>0x7f030000</a:t>
            </a:r>
            <a:r>
              <a:rPr lang="zh-CN" altLang="en-US" sz="2400" dirty="0" smtClean="0"/>
              <a:t>和</a:t>
            </a:r>
            <a:r>
              <a:rPr lang="en-US" altLang="zh-CN" sz="2400" dirty="0" smtClean="0"/>
              <a:t>0x7f030001</a:t>
            </a:r>
            <a:r>
              <a:rPr lang="zh-CN" altLang="en-US" sz="2400" dirty="0" smtClean="0"/>
              <a:t>，那么在</a:t>
            </a:r>
            <a:r>
              <a:rPr lang="en-US" altLang="zh-CN" sz="2400" dirty="0" smtClean="0"/>
              <a:t>R.java</a:t>
            </a:r>
            <a:r>
              <a:rPr lang="zh-CN" altLang="en-US" sz="2400" dirty="0" smtClean="0"/>
              <a:t>文件，就会分别有两个以</a:t>
            </a:r>
            <a:r>
              <a:rPr lang="en-US" altLang="zh-CN" sz="2400" dirty="0" smtClean="0"/>
              <a:t>main</a:t>
            </a:r>
            <a:r>
              <a:rPr lang="zh-CN" altLang="en-US" sz="2400" dirty="0" smtClean="0"/>
              <a:t>和</a:t>
            </a:r>
            <a:r>
              <a:rPr lang="en-US" altLang="zh-CN" sz="2400" dirty="0" smtClean="0"/>
              <a:t>sub</a:t>
            </a:r>
            <a:r>
              <a:rPr lang="zh-CN" altLang="en-US" sz="2400" dirty="0" smtClean="0"/>
              <a:t>为名称的常量，如下所示：</a:t>
            </a:r>
            <a:endParaRPr lang="zh-CN" altLang="en-US" sz="2400" dirty="0"/>
          </a:p>
        </p:txBody>
      </p:sp>
      <p:pic>
        <p:nvPicPr>
          <p:cNvPr id="4" name="图片 3" descr="res-28.png"/>
          <p:cNvPicPr>
            <a:picLocks noChangeAspect="1"/>
          </p:cNvPicPr>
          <p:nvPr/>
        </p:nvPicPr>
        <p:blipFill>
          <a:blip r:embed="rId2" cstate="print"/>
          <a:stretch>
            <a:fillRect/>
          </a:stretch>
        </p:blipFill>
        <p:spPr>
          <a:xfrm>
            <a:off x="1403648" y="4725144"/>
            <a:ext cx="4896544" cy="1714739"/>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lstStyle/>
          <a:p>
            <a:r>
              <a:rPr lang="en-US" altLang="zh-CN" dirty="0" smtClean="0"/>
              <a:t>Step 12:</a:t>
            </a:r>
            <a:r>
              <a:rPr lang="zh-CN" altLang="en-US" dirty="0" smtClean="0"/>
              <a:t>打包资源文件到</a:t>
            </a:r>
            <a:r>
              <a:rPr lang="en-US" altLang="zh-CN" dirty="0" smtClean="0"/>
              <a:t>APK</a:t>
            </a:r>
            <a:r>
              <a:rPr lang="zh-CN" altLang="en-US" dirty="0" smtClean="0"/>
              <a:t>包</a:t>
            </a:r>
            <a:endParaRPr lang="en-US" altLang="zh-CN" dirty="0" smtClean="0"/>
          </a:p>
          <a:p>
            <a:pPr lvl="1"/>
            <a:r>
              <a:rPr lang="en-US" altLang="zh-CN" dirty="0" smtClean="0"/>
              <a:t>assets</a:t>
            </a:r>
            <a:r>
              <a:rPr lang="zh-CN" altLang="en-US" dirty="0" smtClean="0"/>
              <a:t>目录</a:t>
            </a:r>
            <a:endParaRPr lang="en-US" altLang="zh-CN" dirty="0" smtClean="0"/>
          </a:p>
          <a:p>
            <a:pPr lvl="1"/>
            <a:r>
              <a:rPr lang="en-US" altLang="zh-CN" dirty="0" smtClean="0"/>
              <a:t>res</a:t>
            </a:r>
            <a:r>
              <a:rPr lang="zh-CN" altLang="en-US" dirty="0" smtClean="0"/>
              <a:t>目录，但是不包括</a:t>
            </a:r>
            <a:r>
              <a:rPr lang="en-US" altLang="zh-CN" dirty="0" smtClean="0"/>
              <a:t>values</a:t>
            </a:r>
            <a:r>
              <a:rPr lang="zh-CN" altLang="en-US" dirty="0" smtClean="0"/>
              <a:t>子目录的文件，这些文件的资源项已经包含在</a:t>
            </a:r>
            <a:r>
              <a:rPr lang="en-US" altLang="zh-CN" dirty="0" err="1" smtClean="0"/>
              <a:t>resources.arsc</a:t>
            </a:r>
            <a:r>
              <a:rPr lang="zh-CN" altLang="en-US" dirty="0" smtClean="0"/>
              <a:t>文件中</a:t>
            </a:r>
            <a:endParaRPr lang="en-US" altLang="zh-CN" dirty="0" smtClean="0"/>
          </a:p>
          <a:p>
            <a:pPr lvl="1"/>
            <a:r>
              <a:rPr lang="en-US" altLang="zh-CN" dirty="0" err="1" smtClean="0"/>
              <a:t>resources.arsc</a:t>
            </a:r>
            <a:endParaRPr lang="en-US" altLang="zh-CN" dirty="0" smtClean="0"/>
          </a:p>
          <a:p>
            <a:pPr lvl="1"/>
            <a:r>
              <a:rPr lang="en-US" altLang="zh-CN" dirty="0" smtClean="0"/>
              <a:t>AndroidManifest.xml</a:t>
            </a:r>
          </a:p>
          <a:p>
            <a:pPr lvl="1"/>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Android</a:t>
            </a:r>
            <a:r>
              <a:rPr lang="zh-CN" altLang="en-US" dirty="0" smtClean="0"/>
              <a:t>资源查找</a:t>
            </a:r>
            <a:r>
              <a:rPr lang="zh-CN" altLang="en-US" dirty="0" smtClean="0"/>
              <a:t>过程</a:t>
            </a:r>
            <a:endParaRPr lang="zh-CN" altLang="en-US" dirty="0"/>
          </a:p>
        </p:txBody>
      </p:sp>
      <p:sp>
        <p:nvSpPr>
          <p:cNvPr id="3" name="内容占位符 2"/>
          <p:cNvSpPr>
            <a:spLocks noGrp="1"/>
          </p:cNvSpPr>
          <p:nvPr>
            <p:ph idx="1"/>
          </p:nvPr>
        </p:nvSpPr>
        <p:spPr/>
        <p:txBody>
          <a:bodyPr/>
          <a:lstStyle/>
          <a:p>
            <a:r>
              <a:rPr lang="en-US" altLang="zh-CN" dirty="0" smtClean="0"/>
              <a:t>Android</a:t>
            </a:r>
            <a:r>
              <a:rPr lang="zh-CN" altLang="en-US" dirty="0" smtClean="0"/>
              <a:t>资源查找框架</a:t>
            </a:r>
            <a:endParaRPr lang="zh-CN" altLang="en-US" dirty="0"/>
          </a:p>
        </p:txBody>
      </p:sp>
      <p:pic>
        <p:nvPicPr>
          <p:cNvPr id="4" name="图片 3" descr="find.jpg"/>
          <p:cNvPicPr>
            <a:picLocks noChangeAspect="1"/>
          </p:cNvPicPr>
          <p:nvPr/>
        </p:nvPicPr>
        <p:blipFill>
          <a:blip r:embed="rId2" cstate="print"/>
          <a:stretch>
            <a:fillRect/>
          </a:stretch>
        </p:blipFill>
        <p:spPr>
          <a:xfrm>
            <a:off x="1547664" y="2276872"/>
            <a:ext cx="5328592" cy="4200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en-US" altLang="zh-CN" dirty="0" smtClean="0"/>
              <a:t>Android</a:t>
            </a:r>
            <a:r>
              <a:rPr lang="zh-CN" altLang="en-US" dirty="0" smtClean="0"/>
              <a:t>资源编译框架</a:t>
            </a:r>
            <a:endParaRPr lang="zh-CN" altLang="en-US" dirty="0"/>
          </a:p>
        </p:txBody>
      </p:sp>
      <p:pic>
        <p:nvPicPr>
          <p:cNvPr id="6" name="图片 5" descr="package.jpg"/>
          <p:cNvPicPr>
            <a:picLocks noChangeAspect="1"/>
          </p:cNvPicPr>
          <p:nvPr/>
        </p:nvPicPr>
        <p:blipFill>
          <a:blip r:embed="rId2" cstate="print"/>
          <a:stretch>
            <a:fillRect/>
          </a:stretch>
        </p:blipFill>
        <p:spPr>
          <a:xfrm>
            <a:off x="899592" y="2060848"/>
            <a:ext cx="6336704" cy="3967233"/>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en-US" altLang="zh-CN" dirty="0" smtClean="0"/>
              <a:t>Android</a:t>
            </a:r>
            <a:r>
              <a:rPr lang="zh-CN" altLang="en-US" dirty="0" smtClean="0"/>
              <a:t>资源查找</a:t>
            </a:r>
            <a:r>
              <a:rPr lang="zh-CN" altLang="en-US" dirty="0" smtClean="0"/>
              <a:t>框架相关实现类</a:t>
            </a:r>
            <a:endParaRPr lang="zh-CN" altLang="en-US" dirty="0" smtClean="0"/>
          </a:p>
        </p:txBody>
      </p:sp>
      <p:pic>
        <p:nvPicPr>
          <p:cNvPr id="4" name="图片 3" descr="AssetManager.jpg"/>
          <p:cNvPicPr>
            <a:picLocks noChangeAspect="1"/>
          </p:cNvPicPr>
          <p:nvPr/>
        </p:nvPicPr>
        <p:blipFill>
          <a:blip r:embed="rId3" cstate="print"/>
          <a:stretch>
            <a:fillRect/>
          </a:stretch>
        </p:blipFill>
        <p:spPr>
          <a:xfrm>
            <a:off x="1403648" y="2276872"/>
            <a:ext cx="5846316" cy="458112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p:txBody>
          <a:bodyPr/>
          <a:lstStyle/>
          <a:p>
            <a:r>
              <a:rPr lang="en-US" altLang="zh-CN" dirty="0" smtClean="0"/>
              <a:t>Android</a:t>
            </a:r>
            <a:r>
              <a:rPr lang="zh-CN" altLang="en-US" dirty="0" smtClean="0"/>
              <a:t>资源查找</a:t>
            </a:r>
            <a:r>
              <a:rPr lang="zh-CN" altLang="en-US" dirty="0" smtClean="0"/>
              <a:t>框架的初始化</a:t>
            </a:r>
            <a:endParaRPr lang="en-US" altLang="zh-CN" dirty="0" smtClean="0"/>
          </a:p>
          <a:p>
            <a:pPr lvl="1"/>
            <a:r>
              <a:rPr lang="zh-CN" altLang="en-US" dirty="0" smtClean="0"/>
              <a:t>设置资源路径</a:t>
            </a:r>
            <a:endParaRPr lang="en-US" altLang="zh-CN" dirty="0" smtClean="0"/>
          </a:p>
          <a:p>
            <a:pPr lvl="2"/>
            <a:r>
              <a:rPr lang="en-US" altLang="zh-CN" dirty="0" err="1" smtClean="0"/>
              <a:t>AssetManager</a:t>
            </a:r>
            <a:r>
              <a:rPr lang="en-US" altLang="zh-CN" dirty="0" smtClean="0"/>
              <a:t>::</a:t>
            </a:r>
            <a:r>
              <a:rPr lang="en-US" altLang="zh-CN" dirty="0" err="1" smtClean="0"/>
              <a:t>addAssetPath</a:t>
            </a:r>
            <a:endParaRPr lang="en-US" altLang="zh-CN" dirty="0" smtClean="0"/>
          </a:p>
          <a:p>
            <a:pPr lvl="3"/>
            <a:r>
              <a:rPr lang="en-US" altLang="zh-CN" dirty="0" smtClean="0"/>
              <a:t>/system/framework/</a:t>
            </a:r>
            <a:r>
              <a:rPr lang="en-US" altLang="zh-CN" dirty="0" smtClean="0"/>
              <a:t>framework-res.apk</a:t>
            </a:r>
            <a:endParaRPr lang="en-US" altLang="zh-CN" dirty="0" smtClean="0"/>
          </a:p>
          <a:p>
            <a:pPr lvl="3"/>
            <a:r>
              <a:rPr lang="en-US" altLang="zh-CN" dirty="0" smtClean="0"/>
              <a:t>/</a:t>
            </a:r>
            <a:r>
              <a:rPr lang="en-US" altLang="zh-CN" dirty="0" smtClean="0"/>
              <a:t>vendor/overlay/framework/framework-res.apk(optional)</a:t>
            </a:r>
          </a:p>
          <a:p>
            <a:pPr lvl="3"/>
            <a:r>
              <a:rPr lang="en-US" altLang="zh-CN" dirty="0" smtClean="0"/>
              <a:t>Self </a:t>
            </a:r>
            <a:r>
              <a:rPr lang="en-US" altLang="zh-CN" dirty="0" err="1" smtClean="0"/>
              <a:t>Apk</a:t>
            </a:r>
            <a:r>
              <a:rPr lang="en-US" altLang="zh-CN" dirty="0" smtClean="0"/>
              <a:t> File</a:t>
            </a:r>
          </a:p>
          <a:p>
            <a:pPr lvl="1"/>
            <a:r>
              <a:rPr lang="zh-CN" altLang="en-US" dirty="0" smtClean="0"/>
              <a:t>设置配置信息</a:t>
            </a:r>
            <a:endParaRPr lang="en-US" altLang="zh-CN" dirty="0" smtClean="0"/>
          </a:p>
          <a:p>
            <a:pPr lvl="2"/>
            <a:r>
              <a:rPr lang="en-US" altLang="zh-CN" dirty="0" err="1" smtClean="0"/>
              <a:t>AssetManager</a:t>
            </a:r>
            <a:r>
              <a:rPr lang="en-US" altLang="zh-CN" dirty="0" smtClean="0"/>
              <a:t>::</a:t>
            </a:r>
            <a:r>
              <a:rPr lang="en-US" altLang="zh-CN" dirty="0" err="1" smtClean="0"/>
              <a:t>setConfiguration</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a:xfrm>
            <a:off x="457200" y="1484784"/>
            <a:ext cx="8229600" cy="5257800"/>
          </a:xfrm>
        </p:spPr>
        <p:txBody>
          <a:bodyPr>
            <a:normAutofit fontScale="92500" lnSpcReduction="10000"/>
          </a:bodyPr>
          <a:lstStyle/>
          <a:p>
            <a:r>
              <a:rPr lang="zh-CN" altLang="en-US" dirty="0" smtClean="0"/>
              <a:t>根据资源</a:t>
            </a:r>
            <a:r>
              <a:rPr lang="en-US" altLang="zh-CN" dirty="0" smtClean="0"/>
              <a:t>ID</a:t>
            </a:r>
            <a:r>
              <a:rPr lang="zh-CN" altLang="en-US" dirty="0" smtClean="0"/>
              <a:t>找到资源</a:t>
            </a:r>
            <a:r>
              <a:rPr lang="en-US" altLang="zh-CN" dirty="0" smtClean="0"/>
              <a:t>Value</a:t>
            </a:r>
          </a:p>
          <a:p>
            <a:pPr lvl="1"/>
            <a:r>
              <a:rPr lang="en-US" altLang="zh-CN" dirty="0" smtClean="0"/>
              <a:t>Step 1: </a:t>
            </a:r>
            <a:r>
              <a:rPr lang="zh-CN" altLang="en-US" dirty="0" smtClean="0"/>
              <a:t>根据资源</a:t>
            </a:r>
            <a:r>
              <a:rPr lang="en-US" altLang="zh-CN" dirty="0" smtClean="0"/>
              <a:t>ID</a:t>
            </a:r>
            <a:r>
              <a:rPr lang="zh-CN" altLang="en-US" dirty="0" smtClean="0"/>
              <a:t>的</a:t>
            </a:r>
            <a:r>
              <a:rPr lang="en-US" altLang="zh-CN" dirty="0" smtClean="0"/>
              <a:t>Package ID</a:t>
            </a:r>
            <a:r>
              <a:rPr lang="zh-CN" altLang="en-US" dirty="0" smtClean="0"/>
              <a:t>在</a:t>
            </a:r>
            <a:r>
              <a:rPr lang="en-US" altLang="zh-CN" dirty="0" err="1" smtClean="0"/>
              <a:t>resources.arsc</a:t>
            </a:r>
            <a:r>
              <a:rPr lang="zh-CN" altLang="en-US" dirty="0" smtClean="0"/>
              <a:t>中</a:t>
            </a:r>
            <a:r>
              <a:rPr lang="zh-CN" altLang="en-US" dirty="0" smtClean="0"/>
              <a:t>找到对应的</a:t>
            </a:r>
            <a:r>
              <a:rPr lang="en-US" altLang="zh-CN" dirty="0" smtClean="0"/>
              <a:t>Package</a:t>
            </a:r>
            <a:r>
              <a:rPr lang="zh-CN" altLang="en-US" dirty="0" smtClean="0"/>
              <a:t>数据块</a:t>
            </a:r>
            <a:r>
              <a:rPr lang="en-US" altLang="zh-CN" dirty="0" smtClean="0"/>
              <a:t>(</a:t>
            </a:r>
            <a:r>
              <a:rPr lang="en-US" altLang="zh-CN" dirty="0" err="1" smtClean="0"/>
              <a:t>ResTable_package</a:t>
            </a:r>
            <a:r>
              <a:rPr lang="en-US" altLang="zh-CN" dirty="0" smtClean="0"/>
              <a:t>)</a:t>
            </a:r>
          </a:p>
          <a:p>
            <a:pPr lvl="1"/>
            <a:r>
              <a:rPr lang="en-US" altLang="zh-CN" dirty="0" smtClean="0"/>
              <a:t>Step 2: </a:t>
            </a:r>
            <a:r>
              <a:rPr lang="zh-CN" altLang="en-US" dirty="0" smtClean="0"/>
              <a:t>根据资源</a:t>
            </a:r>
            <a:r>
              <a:rPr lang="en-US" altLang="zh-CN" dirty="0" smtClean="0"/>
              <a:t>ID</a:t>
            </a:r>
            <a:r>
              <a:rPr lang="zh-CN" altLang="en-US" dirty="0" smtClean="0"/>
              <a:t>的</a:t>
            </a:r>
            <a:r>
              <a:rPr lang="en-US" altLang="zh-CN" dirty="0" smtClean="0"/>
              <a:t>Type ID</a:t>
            </a:r>
            <a:r>
              <a:rPr lang="zh-CN" altLang="en-US" dirty="0" smtClean="0"/>
              <a:t>在</a:t>
            </a:r>
            <a:r>
              <a:rPr lang="en-US" altLang="zh-CN" dirty="0" smtClean="0"/>
              <a:t>Package</a:t>
            </a:r>
            <a:r>
              <a:rPr lang="zh-CN" altLang="en-US" dirty="0" smtClean="0"/>
              <a:t>数据</a:t>
            </a:r>
            <a:r>
              <a:rPr lang="zh-CN" altLang="en-US" dirty="0" smtClean="0"/>
              <a:t>块找到对应的类型规范数据块</a:t>
            </a:r>
            <a:r>
              <a:rPr lang="en-US" altLang="zh-CN" dirty="0" smtClean="0"/>
              <a:t>(</a:t>
            </a:r>
            <a:r>
              <a:rPr lang="en-US" altLang="zh-CN" dirty="0" err="1" smtClean="0"/>
              <a:t>ResTable_typeSpec</a:t>
            </a:r>
            <a:r>
              <a:rPr lang="en-US" altLang="zh-CN" dirty="0" smtClean="0"/>
              <a:t>)</a:t>
            </a:r>
            <a:r>
              <a:rPr lang="zh-CN" altLang="en-US" dirty="0" smtClean="0"/>
              <a:t>和类型资源项数据块</a:t>
            </a:r>
            <a:r>
              <a:rPr lang="en-US" altLang="zh-CN" dirty="0" smtClean="0"/>
              <a:t>(</a:t>
            </a:r>
            <a:r>
              <a:rPr lang="en-US" altLang="zh-CN" dirty="0" err="1" smtClean="0"/>
              <a:t>ResTable_type</a:t>
            </a:r>
            <a:r>
              <a:rPr lang="en-US" altLang="zh-CN" dirty="0" smtClean="0"/>
              <a:t>)</a:t>
            </a:r>
          </a:p>
          <a:p>
            <a:pPr lvl="1"/>
            <a:r>
              <a:rPr lang="en-US" altLang="zh-CN" dirty="0" smtClean="0"/>
              <a:t>Step 3: </a:t>
            </a:r>
            <a:r>
              <a:rPr lang="zh-CN" altLang="en-US" dirty="0" smtClean="0"/>
              <a:t>根据资源</a:t>
            </a:r>
            <a:r>
              <a:rPr lang="en-US" altLang="zh-CN" dirty="0" smtClean="0"/>
              <a:t>ID</a:t>
            </a:r>
            <a:r>
              <a:rPr lang="zh-CN" altLang="en-US" dirty="0" smtClean="0"/>
              <a:t>的</a:t>
            </a:r>
            <a:r>
              <a:rPr lang="en-US" altLang="zh-CN" dirty="0" smtClean="0"/>
              <a:t>Entry ID</a:t>
            </a:r>
            <a:r>
              <a:rPr lang="zh-CN" altLang="en-US" dirty="0" smtClean="0"/>
              <a:t>在对应的类型</a:t>
            </a:r>
            <a:r>
              <a:rPr lang="zh-CN" altLang="en-US" dirty="0" smtClean="0"/>
              <a:t>资源项数据</a:t>
            </a:r>
            <a:r>
              <a:rPr lang="zh-CN" altLang="en-US" dirty="0" smtClean="0"/>
              <a:t>块中找到与当前设备配置最匹配的</a:t>
            </a:r>
            <a:r>
              <a:rPr lang="zh-CN" altLang="en-US" dirty="0" smtClean="0"/>
              <a:t>资源</a:t>
            </a:r>
            <a:r>
              <a:rPr lang="zh-CN" altLang="en-US" dirty="0" smtClean="0"/>
              <a:t>项</a:t>
            </a:r>
            <a:endParaRPr lang="en-US" altLang="zh-CN" dirty="0" smtClean="0"/>
          </a:p>
          <a:p>
            <a:pPr lvl="1"/>
            <a:r>
              <a:rPr lang="en-US" altLang="zh-CN" dirty="0" smtClean="0"/>
              <a:t>Step 4: </a:t>
            </a:r>
            <a:r>
              <a:rPr lang="zh-CN" altLang="en-US" dirty="0" smtClean="0"/>
              <a:t>返回最匹配</a:t>
            </a:r>
            <a:r>
              <a:rPr lang="zh-CN" altLang="en-US" dirty="0" smtClean="0"/>
              <a:t>的资源</a:t>
            </a:r>
            <a:r>
              <a:rPr lang="zh-CN" altLang="en-US" dirty="0" smtClean="0"/>
              <a:t>项值及其配置差异性</a:t>
            </a:r>
            <a:endParaRPr lang="en-US" altLang="zh-CN" dirty="0" smtClean="0"/>
          </a:p>
          <a:p>
            <a:r>
              <a:rPr lang="zh-CN" altLang="en-US" dirty="0" smtClean="0"/>
              <a:t>找到的资源</a:t>
            </a:r>
            <a:r>
              <a:rPr lang="en-US" altLang="zh-CN" dirty="0" smtClean="0"/>
              <a:t>Value</a:t>
            </a:r>
            <a:r>
              <a:rPr lang="zh-CN" altLang="en-US" dirty="0" smtClean="0"/>
              <a:t>是一个文件路径，则通过</a:t>
            </a:r>
            <a:r>
              <a:rPr lang="en-US" altLang="zh-CN" dirty="0" err="1" smtClean="0"/>
              <a:t>AssetManager</a:t>
            </a:r>
            <a:r>
              <a:rPr lang="zh-CN" altLang="en-US" dirty="0" smtClean="0"/>
              <a:t>打开该文件，并且对它进行解析以及使用，否则直接使用</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zh-CN" altLang="en-US" dirty="0" smtClean="0"/>
              <a:t>资源匹配算法</a:t>
            </a:r>
            <a:endParaRPr lang="zh-CN" altLang="en-US" dirty="0"/>
          </a:p>
        </p:txBody>
      </p:sp>
      <p:pic>
        <p:nvPicPr>
          <p:cNvPr id="4" name="图片 3" descr="match.png"/>
          <p:cNvPicPr>
            <a:picLocks noChangeAspect="1"/>
          </p:cNvPicPr>
          <p:nvPr/>
        </p:nvPicPr>
        <p:blipFill>
          <a:blip r:embed="rId2" cstate="print"/>
          <a:stretch>
            <a:fillRect/>
          </a:stretch>
        </p:blipFill>
        <p:spPr>
          <a:xfrm>
            <a:off x="2267744" y="2060848"/>
            <a:ext cx="4584127" cy="4653136"/>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p:txBody>
          <a:bodyPr/>
          <a:lstStyle/>
          <a:p>
            <a:r>
              <a:rPr lang="zh-CN" altLang="en-US" dirty="0" smtClean="0"/>
              <a:t>资源匹配</a:t>
            </a:r>
            <a:r>
              <a:rPr lang="zh-CN" altLang="en-US" dirty="0" smtClean="0"/>
              <a:t>算法示例</a:t>
            </a:r>
            <a:endParaRPr lang="en-US" altLang="zh-CN" dirty="0" smtClean="0"/>
          </a:p>
          <a:p>
            <a:pPr lvl="1"/>
            <a:r>
              <a:rPr lang="zh-CN" altLang="en-US" dirty="0" smtClean="0"/>
              <a:t>资源配置</a:t>
            </a:r>
            <a:r>
              <a:rPr lang="zh-CN" altLang="en-US" dirty="0" smtClean="0"/>
              <a:t>清单</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设备配置信息</a:t>
            </a:r>
            <a:endParaRPr lang="zh-CN" altLang="en-US" dirty="0" smtClean="0"/>
          </a:p>
          <a:p>
            <a:endParaRPr lang="zh-CN" altLang="en-US" dirty="0" smtClean="0"/>
          </a:p>
          <a:p>
            <a:endParaRPr lang="zh-CN" altLang="en-US" dirty="0"/>
          </a:p>
        </p:txBody>
      </p:sp>
      <p:pic>
        <p:nvPicPr>
          <p:cNvPr id="4" name="图片 3" descr="res-29.png"/>
          <p:cNvPicPr>
            <a:picLocks noChangeAspect="1"/>
          </p:cNvPicPr>
          <p:nvPr/>
        </p:nvPicPr>
        <p:blipFill>
          <a:blip r:embed="rId2" cstate="print"/>
          <a:stretch>
            <a:fillRect/>
          </a:stretch>
        </p:blipFill>
        <p:spPr>
          <a:xfrm>
            <a:off x="1259632" y="2708920"/>
            <a:ext cx="4148114" cy="2016224"/>
          </a:xfrm>
          <a:prstGeom prst="rect">
            <a:avLst/>
          </a:prstGeom>
        </p:spPr>
      </p:pic>
      <p:pic>
        <p:nvPicPr>
          <p:cNvPr id="5" name="图片 4" descr="res-30.png"/>
          <p:cNvPicPr>
            <a:picLocks noChangeAspect="1"/>
          </p:cNvPicPr>
          <p:nvPr/>
        </p:nvPicPr>
        <p:blipFill>
          <a:blip r:embed="rId3" cstate="print"/>
          <a:stretch>
            <a:fillRect/>
          </a:stretch>
        </p:blipFill>
        <p:spPr>
          <a:xfrm>
            <a:off x="1331640" y="5301208"/>
            <a:ext cx="3600400" cy="1512168"/>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p:txBody>
          <a:bodyPr/>
          <a:lstStyle/>
          <a:p>
            <a:r>
              <a:rPr lang="en-US" altLang="zh-CN" dirty="0" smtClean="0"/>
              <a:t>Step 1: </a:t>
            </a:r>
            <a:r>
              <a:rPr lang="zh-CN" altLang="en-US" dirty="0" smtClean="0"/>
              <a:t>消除</a:t>
            </a:r>
            <a:r>
              <a:rPr lang="zh-CN" altLang="en-US" dirty="0" smtClean="0"/>
              <a:t>与设备配置冲突的</a:t>
            </a:r>
            <a:r>
              <a:rPr lang="en-US" altLang="zh-CN" dirty="0" err="1" smtClean="0"/>
              <a:t>drawable</a:t>
            </a:r>
            <a:r>
              <a:rPr lang="zh-CN" altLang="en-US" dirty="0" smtClean="0"/>
              <a:t>目录，即</a:t>
            </a:r>
            <a:r>
              <a:rPr lang="en-US" altLang="zh-CN" dirty="0" err="1" smtClean="0"/>
              <a:t>drawable-fr-rCA</a:t>
            </a:r>
            <a:r>
              <a:rPr lang="zh-CN" altLang="en-US" dirty="0" smtClean="0"/>
              <a:t>目录，因为设备设置的语言是</a:t>
            </a:r>
            <a:r>
              <a:rPr lang="en-US" altLang="zh-CN" dirty="0" smtClean="0"/>
              <a:t>en-GB</a:t>
            </a:r>
            <a:r>
              <a:rPr lang="zh-CN" altLang="en-US" dirty="0" smtClean="0"/>
              <a:t>：</a:t>
            </a:r>
            <a:endParaRPr lang="en-US" altLang="zh-CN" dirty="0" smtClean="0"/>
          </a:p>
        </p:txBody>
      </p:sp>
      <p:pic>
        <p:nvPicPr>
          <p:cNvPr id="4" name="图片 3" descr="res-31.png"/>
          <p:cNvPicPr>
            <a:picLocks noChangeAspect="1"/>
          </p:cNvPicPr>
          <p:nvPr/>
        </p:nvPicPr>
        <p:blipFill>
          <a:blip r:embed="rId2" cstate="print"/>
          <a:stretch>
            <a:fillRect/>
          </a:stretch>
        </p:blipFill>
        <p:spPr>
          <a:xfrm>
            <a:off x="1331640" y="3717032"/>
            <a:ext cx="3400376" cy="144016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a:xfrm>
            <a:off x="457200" y="1268760"/>
            <a:ext cx="8229600" cy="4525963"/>
          </a:xfrm>
        </p:spPr>
        <p:txBody>
          <a:bodyPr>
            <a:normAutofit fontScale="92500" lnSpcReduction="10000"/>
          </a:bodyPr>
          <a:lstStyle/>
          <a:p>
            <a:r>
              <a:rPr lang="en-US" altLang="zh-CN" dirty="0" smtClean="0"/>
              <a:t>Step 2:</a:t>
            </a:r>
            <a:r>
              <a:rPr lang="zh-CN" altLang="en-US" dirty="0" smtClean="0"/>
              <a:t>从</a:t>
            </a:r>
            <a:r>
              <a:rPr lang="en-US" altLang="zh-CN" dirty="0" smtClean="0"/>
              <a:t>MMC</a:t>
            </a:r>
            <a:r>
              <a:rPr lang="zh-CN" altLang="en-US" dirty="0" smtClean="0"/>
              <a:t>开始，选择一个资源组织维度来过渡从</a:t>
            </a:r>
            <a:r>
              <a:rPr lang="en-US" altLang="zh-CN" dirty="0" smtClean="0"/>
              <a:t>Step 1</a:t>
            </a:r>
            <a:r>
              <a:rPr lang="zh-CN" altLang="en-US" dirty="0" smtClean="0"/>
              <a:t>筛选后剩下来的目录</a:t>
            </a:r>
            <a:r>
              <a:rPr lang="zh-CN" altLang="en-US" dirty="0" smtClean="0"/>
              <a:t>。</a:t>
            </a:r>
            <a:endParaRPr lang="en-US" altLang="zh-CN" dirty="0" smtClean="0"/>
          </a:p>
          <a:p>
            <a:r>
              <a:rPr lang="en-US" altLang="zh-CN" dirty="0" smtClean="0"/>
              <a:t>Step 3:</a:t>
            </a:r>
            <a:r>
              <a:rPr lang="zh-CN" altLang="en-US" dirty="0" smtClean="0"/>
              <a:t>检查</a:t>
            </a:r>
            <a:r>
              <a:rPr lang="en-US" altLang="zh-CN" dirty="0" smtClean="0"/>
              <a:t>Step 2</a:t>
            </a:r>
            <a:r>
              <a:rPr lang="zh-CN" altLang="en-US" dirty="0" smtClean="0"/>
              <a:t>选择的维度是否有对应的资源目录。如果没有，就返回到</a:t>
            </a:r>
            <a:r>
              <a:rPr lang="en-US" altLang="zh-CN" dirty="0" smtClean="0"/>
              <a:t>Step 2</a:t>
            </a:r>
            <a:r>
              <a:rPr lang="zh-CN" altLang="en-US" dirty="0" smtClean="0"/>
              <a:t>继续处理。如果有，那么就继续往下执行</a:t>
            </a:r>
            <a:r>
              <a:rPr lang="en-US" altLang="zh-CN" dirty="0" smtClean="0"/>
              <a:t>Step 4</a:t>
            </a:r>
            <a:r>
              <a:rPr lang="zh-CN" altLang="en-US" dirty="0" smtClean="0"/>
              <a:t>。在</a:t>
            </a:r>
            <a:r>
              <a:rPr lang="zh-CN" altLang="en-US" dirty="0" smtClean="0"/>
              <a:t>我们示例中</a:t>
            </a:r>
            <a:r>
              <a:rPr lang="zh-CN" altLang="en-US" dirty="0" smtClean="0"/>
              <a:t>，要一直重复执行</a:t>
            </a:r>
            <a:r>
              <a:rPr lang="en-US" altLang="zh-CN" dirty="0" smtClean="0"/>
              <a:t>Step 2</a:t>
            </a:r>
            <a:r>
              <a:rPr lang="zh-CN" altLang="en-US" dirty="0" smtClean="0"/>
              <a:t>，直到检查到</a:t>
            </a:r>
            <a:r>
              <a:rPr lang="en-US" altLang="zh-CN" dirty="0" smtClean="0"/>
              <a:t>language</a:t>
            </a:r>
            <a:r>
              <a:rPr lang="zh-CN" altLang="en-US" dirty="0" smtClean="0"/>
              <a:t>这个维度时</a:t>
            </a:r>
            <a:r>
              <a:rPr lang="zh-CN" altLang="en-US" dirty="0" smtClean="0"/>
              <a:t>。</a:t>
            </a:r>
            <a:endParaRPr lang="en-US" altLang="zh-CN" dirty="0" smtClean="0"/>
          </a:p>
          <a:p>
            <a:r>
              <a:rPr lang="en-US" altLang="zh-CN" dirty="0" smtClean="0"/>
              <a:t>Step 4: </a:t>
            </a:r>
            <a:r>
              <a:rPr lang="zh-CN" altLang="en-US" dirty="0" smtClean="0"/>
              <a:t>消除</a:t>
            </a:r>
            <a:r>
              <a:rPr lang="zh-CN" altLang="en-US" dirty="0" smtClean="0"/>
              <a:t>那些不包含有</a:t>
            </a:r>
            <a:r>
              <a:rPr lang="en-US" altLang="zh-CN" dirty="0" smtClean="0"/>
              <a:t>Step 2</a:t>
            </a:r>
            <a:r>
              <a:rPr lang="zh-CN" altLang="en-US" dirty="0" smtClean="0"/>
              <a:t>所选择的资源维度的目录。在</a:t>
            </a:r>
            <a:r>
              <a:rPr lang="zh-CN" altLang="en-US" dirty="0" smtClean="0"/>
              <a:t>我们的示例中</a:t>
            </a:r>
            <a:r>
              <a:rPr lang="zh-CN" altLang="en-US" dirty="0" smtClean="0"/>
              <a:t>，就是要消除那些不包含有</a:t>
            </a:r>
            <a:r>
              <a:rPr lang="en-US" altLang="zh-CN" dirty="0" smtClean="0"/>
              <a:t>en</a:t>
            </a:r>
            <a:r>
              <a:rPr lang="zh-CN" altLang="en-US" dirty="0" smtClean="0"/>
              <a:t>这个</a:t>
            </a:r>
            <a:r>
              <a:rPr lang="en-US" altLang="zh-CN" dirty="0" smtClean="0"/>
              <a:t>language</a:t>
            </a:r>
            <a:r>
              <a:rPr lang="zh-CN" altLang="en-US" dirty="0" smtClean="0"/>
              <a:t>的目录：</a:t>
            </a:r>
            <a:endParaRPr lang="zh-CN" altLang="en-US" dirty="0"/>
          </a:p>
        </p:txBody>
      </p:sp>
      <p:pic>
        <p:nvPicPr>
          <p:cNvPr id="4" name="图片 3" descr="res-32.png"/>
          <p:cNvPicPr>
            <a:picLocks noChangeAspect="1"/>
          </p:cNvPicPr>
          <p:nvPr/>
        </p:nvPicPr>
        <p:blipFill>
          <a:blip r:embed="rId2" cstate="print"/>
          <a:stretch>
            <a:fillRect/>
          </a:stretch>
        </p:blipFill>
        <p:spPr>
          <a:xfrm>
            <a:off x="1583954" y="5661248"/>
            <a:ext cx="4932262" cy="1052736"/>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资源查找过程</a:t>
            </a:r>
            <a:endParaRPr lang="zh-CN" altLang="en-US" dirty="0"/>
          </a:p>
        </p:txBody>
      </p:sp>
      <p:sp>
        <p:nvSpPr>
          <p:cNvPr id="3" name="内容占位符 2"/>
          <p:cNvSpPr>
            <a:spLocks noGrp="1"/>
          </p:cNvSpPr>
          <p:nvPr>
            <p:ph idx="1"/>
          </p:nvPr>
        </p:nvSpPr>
        <p:spPr/>
        <p:txBody>
          <a:bodyPr/>
          <a:lstStyle/>
          <a:p>
            <a:r>
              <a:rPr lang="en-US" altLang="zh-CN" dirty="0" smtClean="0"/>
              <a:t>Step 5:</a:t>
            </a:r>
            <a:r>
              <a:rPr lang="zh-CN" altLang="en-US" dirty="0" smtClean="0"/>
              <a:t>继续执行</a:t>
            </a:r>
            <a:r>
              <a:rPr lang="en-US" altLang="zh-CN" dirty="0" smtClean="0"/>
              <a:t>Step 2</a:t>
            </a:r>
            <a:r>
              <a:rPr lang="zh-CN" altLang="en-US" dirty="0" smtClean="0"/>
              <a:t>、</a:t>
            </a:r>
            <a:r>
              <a:rPr lang="en-US" altLang="zh-CN" dirty="0" smtClean="0"/>
              <a:t>Step 3</a:t>
            </a:r>
            <a:r>
              <a:rPr lang="zh-CN" altLang="en-US" dirty="0" smtClean="0"/>
              <a:t>和</a:t>
            </a:r>
            <a:r>
              <a:rPr lang="en-US" altLang="zh-CN" dirty="0" smtClean="0"/>
              <a:t>Step 4</a:t>
            </a:r>
            <a:r>
              <a:rPr lang="zh-CN" altLang="en-US" dirty="0" smtClean="0"/>
              <a:t>，直到找到一个最匹配的资源目录为止，即剩下最后一个目录为止。在</a:t>
            </a:r>
            <a:r>
              <a:rPr lang="zh-CN" altLang="en-US" dirty="0" smtClean="0"/>
              <a:t>我们的示例中</a:t>
            </a:r>
            <a:r>
              <a:rPr lang="zh-CN" altLang="en-US" dirty="0" smtClean="0"/>
              <a:t>，下一个要检查的维度是</a:t>
            </a:r>
            <a:r>
              <a:rPr lang="en-US" altLang="zh-CN" dirty="0" smtClean="0"/>
              <a:t>screen </a:t>
            </a:r>
            <a:r>
              <a:rPr lang="en-US" altLang="zh-CN" dirty="0" err="1" smtClean="0"/>
              <a:t>orienation</a:t>
            </a:r>
            <a:r>
              <a:rPr lang="zh-CN" altLang="en-US" dirty="0" smtClean="0"/>
              <a:t>。由于设备的</a:t>
            </a:r>
            <a:r>
              <a:rPr lang="en-US" altLang="zh-CN" dirty="0" smtClean="0"/>
              <a:t>screen </a:t>
            </a:r>
            <a:r>
              <a:rPr lang="en-US" altLang="zh-CN" dirty="0" err="1" smtClean="0"/>
              <a:t>orienation</a:t>
            </a:r>
            <a:r>
              <a:rPr lang="zh-CN" altLang="en-US" dirty="0" smtClean="0"/>
              <a:t>为</a:t>
            </a:r>
            <a:r>
              <a:rPr lang="en-US" altLang="zh-CN" dirty="0" smtClean="0"/>
              <a:t>port</a:t>
            </a:r>
            <a:r>
              <a:rPr lang="zh-CN" altLang="en-US" dirty="0" smtClean="0"/>
              <a:t>。因此</a:t>
            </a:r>
            <a:r>
              <a:rPr lang="zh-CN" altLang="en-US" dirty="0" smtClean="0"/>
              <a:t>，所有不包含有</a:t>
            </a:r>
            <a:r>
              <a:rPr lang="en-US" altLang="zh-CN" dirty="0" smtClean="0"/>
              <a:t>port</a:t>
            </a:r>
            <a:r>
              <a:rPr lang="zh-CN" altLang="en-US" dirty="0" smtClean="0"/>
              <a:t>资源维度的目录将被消除：</a:t>
            </a:r>
            <a:endParaRPr lang="zh-CN" altLang="en-US" dirty="0"/>
          </a:p>
        </p:txBody>
      </p:sp>
      <p:pic>
        <p:nvPicPr>
          <p:cNvPr id="4" name="图片 3" descr="res-33.png"/>
          <p:cNvPicPr>
            <a:picLocks noChangeAspect="1"/>
          </p:cNvPicPr>
          <p:nvPr/>
        </p:nvPicPr>
        <p:blipFill>
          <a:blip r:embed="rId2" cstate="print"/>
          <a:stretch>
            <a:fillRect/>
          </a:stretch>
        </p:blipFill>
        <p:spPr>
          <a:xfrm>
            <a:off x="1619672" y="5013176"/>
            <a:ext cx="4854861" cy="504056"/>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18048"/>
            <a:ext cx="8229600" cy="1143000"/>
          </a:xfrm>
        </p:spPr>
        <p:txBody>
          <a:bodyPr>
            <a:noAutofit/>
          </a:bodyPr>
          <a:lstStyle/>
          <a:p>
            <a:r>
              <a:rPr lang="en-US" altLang="zh-CN" sz="9600" dirty="0" smtClean="0"/>
              <a:t>Q&amp;A</a:t>
            </a:r>
            <a:endParaRPr lang="zh-CN" altLang="en-US" sz="96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0928"/>
            <a:ext cx="8229600" cy="1143000"/>
          </a:xfrm>
        </p:spPr>
        <p:txBody>
          <a:bodyPr>
            <a:noAutofit/>
          </a:bodyPr>
          <a:lstStyle/>
          <a:p>
            <a:r>
              <a:rPr lang="en-US" altLang="zh-CN" sz="9600" dirty="0" smtClean="0"/>
              <a:t>Thank You</a:t>
            </a:r>
            <a:endParaRPr lang="zh-CN" altLang="en-US" sz="9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Android</a:t>
            </a:r>
            <a:r>
              <a:rPr lang="zh-CN" altLang="en-US" dirty="0" smtClean="0"/>
              <a:t>资源编译过程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编译过程主要是将</a:t>
            </a:r>
            <a:r>
              <a:rPr lang="en-US" altLang="zh-CN" dirty="0" smtClean="0"/>
              <a:t>XML</a:t>
            </a:r>
            <a:r>
              <a:rPr lang="zh-CN" altLang="en-US" dirty="0" smtClean="0"/>
              <a:t>文件从文本格式编译为二进制格式</a:t>
            </a:r>
            <a:endParaRPr lang="en-US" altLang="zh-CN" dirty="0" smtClean="0"/>
          </a:p>
          <a:p>
            <a:pPr lvl="1"/>
            <a:r>
              <a:rPr lang="zh-CN" altLang="en-US" dirty="0" smtClean="0"/>
              <a:t> 二进制格式的</a:t>
            </a:r>
            <a:r>
              <a:rPr lang="en-US" altLang="zh-CN" dirty="0" smtClean="0"/>
              <a:t>XML</a:t>
            </a:r>
            <a:r>
              <a:rPr lang="zh-CN" altLang="en-US" dirty="0" smtClean="0"/>
              <a:t>文件占用空间更小。这是由于所有</a:t>
            </a:r>
            <a:r>
              <a:rPr lang="en-US" altLang="zh-CN" dirty="0" smtClean="0"/>
              <a:t>XML</a:t>
            </a:r>
            <a:r>
              <a:rPr lang="zh-CN" altLang="en-US" dirty="0" smtClean="0"/>
              <a:t>元素的标签、属性名称、属性值和内容所涉及到的字符串都会被统一收集到一个字符串资源池中去，并且会去重。有了这个字符串资源池，原来使用字符串的地方就会被替换成一个索引到字符串资源池的整数值，从而可以减少文件的大小。</a:t>
            </a:r>
            <a:endParaRPr lang="en-US" altLang="zh-CN" dirty="0" smtClean="0"/>
          </a:p>
          <a:p>
            <a:pPr lvl="1"/>
            <a:r>
              <a:rPr lang="zh-CN" altLang="en-US" dirty="0" smtClean="0"/>
              <a:t> 二进制格式的</a:t>
            </a:r>
            <a:r>
              <a:rPr lang="en-US" altLang="zh-CN" dirty="0" smtClean="0"/>
              <a:t>XML</a:t>
            </a:r>
            <a:r>
              <a:rPr lang="zh-CN" altLang="en-US" dirty="0" smtClean="0"/>
              <a:t>文件解析速度更快。这是由于二进制格式的</a:t>
            </a:r>
            <a:r>
              <a:rPr lang="en-US" altLang="zh-CN" dirty="0" smtClean="0"/>
              <a:t>XML</a:t>
            </a:r>
            <a:r>
              <a:rPr lang="zh-CN" altLang="en-US" dirty="0" smtClean="0"/>
              <a:t>元素里面不再包含有字符串值，因此就避免了进行字符串解析，从而提高速度。</a:t>
            </a:r>
            <a:endParaRPr lang="en-US" altLang="zh-CN" dirty="0" smtClean="0"/>
          </a:p>
          <a:p>
            <a:pPr lvl="2"/>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6685</Words>
  <Application>Microsoft Office PowerPoint</Application>
  <PresentationFormat>全屏显示(4:3)</PresentationFormat>
  <Paragraphs>521</Paragraphs>
  <Slides>89</Slides>
  <Notes>26</Notes>
  <HiddenSlides>0</HiddenSlides>
  <MMClips>0</MMClips>
  <ScaleCrop>false</ScaleCrop>
  <HeadingPairs>
    <vt:vector size="4" baseType="variant">
      <vt:variant>
        <vt:lpstr>主题</vt:lpstr>
      </vt:variant>
      <vt:variant>
        <vt:i4>1</vt:i4>
      </vt:variant>
      <vt:variant>
        <vt:lpstr>幻灯片标题</vt:lpstr>
      </vt:variant>
      <vt:variant>
        <vt:i4>89</vt:i4>
      </vt:variant>
    </vt:vector>
  </HeadingPairs>
  <TitlesOfParts>
    <vt:vector size="90" baseType="lpstr">
      <vt:lpstr>Office 主题</vt:lpstr>
      <vt:lpstr>Android应用程序资源管理框架</vt:lpstr>
      <vt:lpstr>About Me</vt:lpstr>
      <vt:lpstr>Agenda</vt:lpstr>
      <vt:lpstr>Android资源框架概述</vt:lpstr>
      <vt:lpstr>Android资源框架概述</vt:lpstr>
      <vt:lpstr>Android资源框架概述</vt:lpstr>
      <vt:lpstr>Android资源框架概述</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Android资源编译过程</vt:lpstr>
      <vt:lpstr>Android资源查找过程</vt:lpstr>
      <vt:lpstr>Android资源查找过程</vt:lpstr>
      <vt:lpstr>Android资源查找过程</vt:lpstr>
      <vt:lpstr>Android资源查找过程</vt:lpstr>
      <vt:lpstr>Android资源查找过程</vt:lpstr>
      <vt:lpstr>Android资源查找过程</vt:lpstr>
      <vt:lpstr>Android资源查找过程</vt:lpstr>
      <vt:lpstr>Android资源查找过程</vt:lpstr>
      <vt:lpstr>Android资源查找过程</vt:lpstr>
      <vt:lpstr>Q&amp;A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Android应用程序资源管理框架</dc:title>
  <dc:creator>Luo</dc:creator>
  <cp:lastModifiedBy>Luo</cp:lastModifiedBy>
  <cp:revision>97</cp:revision>
  <dcterms:created xsi:type="dcterms:W3CDTF">2013-10-08T19:04:14Z</dcterms:created>
  <dcterms:modified xsi:type="dcterms:W3CDTF">2013-10-10T07:12:37Z</dcterms:modified>
</cp:coreProperties>
</file>