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62" r:id="rId9"/>
    <p:sldId id="263" r:id="rId10"/>
    <p:sldId id="266" r:id="rId11"/>
    <p:sldId id="267" r:id="rId12"/>
    <p:sldId id="268" r:id="rId13"/>
    <p:sldId id="271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2" r:id="rId36"/>
    <p:sldId id="291" r:id="rId37"/>
    <p:sldId id="293" r:id="rId38"/>
    <p:sldId id="294" r:id="rId39"/>
    <p:sldId id="295" r:id="rId40"/>
    <p:sldId id="296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75410" autoAdjust="0"/>
  </p:normalViewPr>
  <p:slideViewPr>
    <p:cSldViewPr>
      <p:cViewPr varScale="1">
        <p:scale>
          <a:sx n="60" d="100"/>
          <a:sy n="60" d="100"/>
        </p:scale>
        <p:origin x="-143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D5C31-64AE-4BF3-B47B-CAE61F5BB206}" type="datetimeFigureOut">
              <a:rPr lang="zh-CN" altLang="en-US" smtClean="0"/>
              <a:pPr/>
              <a:t>2013/9/23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9FC32-C72B-42E4-95AD-3D4D255884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用户组</a:t>
            </a:r>
            <a:r>
              <a:rPr lang="en-US" altLang="zh-CN" dirty="0" smtClean="0"/>
              <a:t>ID</a:t>
            </a:r>
            <a:r>
              <a:rPr lang="zh-CN" altLang="en-US" dirty="0" smtClean="0"/>
              <a:t>定义参考</a:t>
            </a:r>
            <a:r>
              <a:rPr lang="en-US" altLang="zh-CN" dirty="0" smtClean="0"/>
              <a:t>system/core/include/private/</a:t>
            </a:r>
            <a:r>
              <a:rPr lang="en-US" altLang="zh-CN" dirty="0" err="1" smtClean="0"/>
              <a:t>android_filesystem_config.h</a:t>
            </a:r>
            <a:endParaRPr lang="en-US" altLang="zh-CN" dirty="0" smtClean="0"/>
          </a:p>
          <a:p>
            <a:r>
              <a:rPr lang="en-US" altLang="zh-CN" dirty="0" smtClean="0"/>
              <a:t>Capability</a:t>
            </a:r>
            <a:r>
              <a:rPr lang="zh-CN" altLang="en-US" dirty="0" smtClean="0"/>
              <a:t>权限定义参考</a:t>
            </a:r>
            <a:r>
              <a:rPr lang="en-US" altLang="zh-CN" dirty="0" smtClean="0"/>
              <a:t>kernel/goldfish/include/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capability.h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9FC32-C72B-42E4-95AD-3D4D255884A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9FC32-C72B-42E4-95AD-3D4D255884A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9FC32-C72B-42E4-95AD-3D4D255884A1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oom_adj</a:t>
            </a:r>
            <a:r>
              <a:rPr lang="zh-CN" altLang="en-US" dirty="0" smtClean="0"/>
              <a:t>值定义可以参考</a:t>
            </a:r>
            <a:r>
              <a:rPr lang="en-US" altLang="zh-CN" dirty="0" smtClean="0"/>
              <a:t>kernel/goldfish/include/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oom.h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9FC32-C72B-42E4-95AD-3D4D255884A1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9FC32-C72B-42E4-95AD-3D4D255884A1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android: </a:t>
            </a:r>
            <a:r>
              <a:rPr lang="en-US" altLang="zh-CN" dirty="0" err="1" smtClean="0"/>
              <a:t>cantSaveState</a:t>
            </a:r>
            <a:r>
              <a:rPr lang="zh-CN" altLang="en-US" dirty="0" smtClean="0"/>
              <a:t>保存在</a:t>
            </a:r>
            <a:r>
              <a:rPr lang="en-US" altLang="zh-CN" baseline="0" dirty="0" err="1" smtClean="0"/>
              <a:t>ApplicationInfo</a:t>
            </a:r>
            <a:r>
              <a:rPr lang="zh-CN" altLang="en-US" baseline="0" dirty="0" smtClean="0"/>
              <a:t>中，</a:t>
            </a:r>
            <a:r>
              <a:rPr lang="en-US" altLang="zh-CN" baseline="0" dirty="0" err="1" smtClean="0"/>
              <a:t>ApplicationInfo</a:t>
            </a:r>
            <a:r>
              <a:rPr lang="zh-CN" altLang="en-US" baseline="0" dirty="0" smtClean="0"/>
              <a:t>由</a:t>
            </a:r>
            <a:r>
              <a:rPr lang="en-US" altLang="zh-CN" baseline="0" dirty="0" err="1" smtClean="0"/>
              <a:t>PackageManagerService</a:t>
            </a:r>
            <a:r>
              <a:rPr lang="zh-CN" altLang="en-US" baseline="0" dirty="0" smtClean="0"/>
              <a:t>维护，应用程序不能修改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9FC32-C72B-42E4-95AD-3D4D255884A1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3845B-EA19-4A3B-98C9-F67A943DC478}" type="datetimeFigureOut">
              <a:rPr lang="zh-CN" altLang="en-US" smtClean="0"/>
              <a:pPr/>
              <a:t>2013/9/23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7967-0AE0-4CD6-94E3-CF57734163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3845B-EA19-4A3B-98C9-F67A943DC478}" type="datetimeFigureOut">
              <a:rPr lang="zh-CN" altLang="en-US" smtClean="0"/>
              <a:pPr/>
              <a:t>2013/9/23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7967-0AE0-4CD6-94E3-CF57734163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3845B-EA19-4A3B-98C9-F67A943DC478}" type="datetimeFigureOut">
              <a:rPr lang="zh-CN" altLang="en-US" smtClean="0"/>
              <a:pPr/>
              <a:t>2013/9/23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7967-0AE0-4CD6-94E3-CF57734163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3845B-EA19-4A3B-98C9-F67A943DC478}" type="datetimeFigureOut">
              <a:rPr lang="zh-CN" altLang="en-US" smtClean="0"/>
              <a:pPr/>
              <a:t>2013/9/23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7967-0AE0-4CD6-94E3-CF57734163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3845B-EA19-4A3B-98C9-F67A943DC478}" type="datetimeFigureOut">
              <a:rPr lang="zh-CN" altLang="en-US" smtClean="0"/>
              <a:pPr/>
              <a:t>2013/9/23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7967-0AE0-4CD6-94E3-CF57734163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3845B-EA19-4A3B-98C9-F67A943DC478}" type="datetimeFigureOut">
              <a:rPr lang="zh-CN" altLang="en-US" smtClean="0"/>
              <a:pPr/>
              <a:t>2013/9/23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7967-0AE0-4CD6-94E3-CF57734163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3845B-EA19-4A3B-98C9-F67A943DC478}" type="datetimeFigureOut">
              <a:rPr lang="zh-CN" altLang="en-US" smtClean="0"/>
              <a:pPr/>
              <a:t>2013/9/23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7967-0AE0-4CD6-94E3-CF57734163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3845B-EA19-4A3B-98C9-F67A943DC478}" type="datetimeFigureOut">
              <a:rPr lang="zh-CN" altLang="en-US" smtClean="0"/>
              <a:pPr/>
              <a:t>2013/9/23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7967-0AE0-4CD6-94E3-CF57734163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3845B-EA19-4A3B-98C9-F67A943DC478}" type="datetimeFigureOut">
              <a:rPr lang="zh-CN" altLang="en-US" smtClean="0"/>
              <a:pPr/>
              <a:t>2013/9/23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7967-0AE0-4CD6-94E3-CF57734163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3845B-EA19-4A3B-98C9-F67A943DC478}" type="datetimeFigureOut">
              <a:rPr lang="zh-CN" altLang="en-US" smtClean="0"/>
              <a:pPr/>
              <a:t>2013/9/23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7967-0AE0-4CD6-94E3-CF57734163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3845B-EA19-4A3B-98C9-F67A943DC478}" type="datetimeFigureOut">
              <a:rPr lang="zh-CN" altLang="en-US" smtClean="0"/>
              <a:pPr/>
              <a:t>2013/9/23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7967-0AE0-4CD6-94E3-CF57734163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3845B-EA19-4A3B-98C9-F67A943DC478}" type="datetimeFigureOut">
              <a:rPr lang="zh-CN" altLang="en-US" smtClean="0"/>
              <a:pPr/>
              <a:t>2013/9/23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07967-0AE0-4CD6-94E3-CF57734163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luoshengyang" TargetMode="External"/><Relationship Id="rId2" Type="http://schemas.openxmlformats.org/officeDocument/2006/relationships/hyperlink" Target="http://weibo.com/shengyanglu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eibo.com/shengyangluo" TargetMode="External"/><Relationship Id="rId2" Type="http://schemas.openxmlformats.org/officeDocument/2006/relationships/hyperlink" Target="http://blog.csdn.net/Luoshengya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68760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应用程序进程管理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95736" y="3773939"/>
            <a:ext cx="4680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罗升阳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>
                <a:hlinkClick r:id="rId2"/>
              </a:rPr>
              <a:t>http://weibo.com/shengyangluo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>
                <a:hlinkClick r:id="rId3"/>
              </a:rPr>
              <a:t>http://blog.csdn.net/luoshengyang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Zygote</a:t>
            </a:r>
            <a:r>
              <a:rPr lang="zh-CN" altLang="en-US" dirty="0" smtClean="0"/>
              <a:t>进程启动过程分析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Preload Classes</a:t>
            </a:r>
          </a:p>
          <a:p>
            <a:pPr lvl="1"/>
            <a:r>
              <a:rPr lang="zh-CN" altLang="en-US" sz="2400" dirty="0" smtClean="0"/>
              <a:t>参考</a:t>
            </a:r>
            <a:r>
              <a:rPr lang="en-US" altLang="zh-CN" sz="2400" dirty="0" smtClean="0"/>
              <a:t>frameworks/base/preloaded-classes</a:t>
            </a:r>
            <a:r>
              <a:rPr lang="zh-CN" altLang="en-US" sz="2400" dirty="0" smtClean="0"/>
              <a:t>文件</a:t>
            </a:r>
            <a:endParaRPr lang="en-US" altLang="zh-CN" sz="2400" dirty="0" smtClean="0"/>
          </a:p>
          <a:p>
            <a:pPr lvl="2"/>
            <a:r>
              <a:rPr lang="en-US" altLang="zh-CN" sz="2000" dirty="0" err="1" smtClean="0"/>
              <a:t>android.accounts</a:t>
            </a:r>
            <a:r>
              <a:rPr lang="en-US" altLang="zh-CN" sz="2000" dirty="0" smtClean="0"/>
              <a:t>.*</a:t>
            </a:r>
          </a:p>
          <a:p>
            <a:pPr lvl="2"/>
            <a:r>
              <a:rPr lang="en-US" altLang="zh-CN" sz="2000" dirty="0" smtClean="0"/>
              <a:t>android.app.*</a:t>
            </a:r>
          </a:p>
          <a:p>
            <a:pPr lvl="2"/>
            <a:r>
              <a:rPr lang="en-US" altLang="zh-CN" sz="2000" dirty="0" err="1" smtClean="0"/>
              <a:t>android.view</a:t>
            </a:r>
            <a:r>
              <a:rPr lang="en-US" altLang="zh-CN" sz="2000" dirty="0" smtClean="0"/>
              <a:t>.*</a:t>
            </a:r>
          </a:p>
          <a:p>
            <a:pPr lvl="2"/>
            <a:r>
              <a:rPr lang="en-US" altLang="zh-CN" sz="2000" dirty="0" smtClean="0"/>
              <a:t>……</a:t>
            </a:r>
          </a:p>
        </p:txBody>
      </p:sp>
      <p:pic>
        <p:nvPicPr>
          <p:cNvPr id="4" name="图片 3" descr="zygote-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4149080"/>
            <a:ext cx="6480720" cy="27089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Zygote</a:t>
            </a:r>
            <a:r>
              <a:rPr lang="zh-CN" altLang="en-US" dirty="0" smtClean="0"/>
              <a:t>进程启动过程分析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Preload </a:t>
            </a:r>
            <a:r>
              <a:rPr lang="en-US" altLang="zh-CN" dirty="0" err="1" smtClean="0"/>
              <a:t>Drawables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参考</a:t>
            </a:r>
            <a:r>
              <a:rPr lang="en-US" altLang="zh-CN" sz="2400" dirty="0" smtClean="0"/>
              <a:t>frameworks/base/core/res/res/values$/arrays.xml</a:t>
            </a:r>
            <a:r>
              <a:rPr lang="zh-CN" altLang="en-US" sz="2400" dirty="0" smtClean="0"/>
              <a:t>文件</a:t>
            </a:r>
            <a:endParaRPr lang="en-US" altLang="zh-CN" sz="2400" dirty="0" smtClean="0"/>
          </a:p>
          <a:p>
            <a:pPr lvl="2"/>
            <a:r>
              <a:rPr lang="en-US" altLang="zh-CN" sz="2000" dirty="0" smtClean="0"/>
              <a:t>@</a:t>
            </a:r>
            <a:r>
              <a:rPr lang="en-US" altLang="zh-CN" sz="2000" dirty="0" err="1" smtClean="0"/>
              <a:t>drawable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toast_frame_holo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@</a:t>
            </a:r>
            <a:r>
              <a:rPr lang="en-US" altLang="zh-CN" sz="2000" dirty="0" err="1" smtClean="0"/>
              <a:t>drawable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btn_check_on_pressed_holo_light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@</a:t>
            </a:r>
            <a:r>
              <a:rPr lang="en-US" altLang="zh-CN" sz="2000" dirty="0" err="1" smtClean="0"/>
              <a:t>drawable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btn_check_on_pressed_holo_dark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……</a:t>
            </a:r>
          </a:p>
        </p:txBody>
      </p:sp>
      <p:pic>
        <p:nvPicPr>
          <p:cNvPr id="4" name="图片 3" descr="zygote-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4293096"/>
            <a:ext cx="6134957" cy="256490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Zygote</a:t>
            </a:r>
            <a:r>
              <a:rPr lang="zh-CN" altLang="en-US" dirty="0" smtClean="0"/>
              <a:t>进程启动过程分析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Preload Color State List</a:t>
            </a:r>
          </a:p>
          <a:p>
            <a:pPr lvl="1"/>
            <a:r>
              <a:rPr lang="zh-CN" altLang="en-US" sz="2400" dirty="0" smtClean="0"/>
              <a:t>参考</a:t>
            </a:r>
            <a:r>
              <a:rPr lang="en-US" altLang="zh-CN" sz="2400" dirty="0" smtClean="0"/>
              <a:t>frameworks/base/core/res/res/values$/arrays.xml</a:t>
            </a:r>
            <a:r>
              <a:rPr lang="zh-CN" altLang="en-US" sz="2400" dirty="0" smtClean="0"/>
              <a:t>文件</a:t>
            </a:r>
            <a:endParaRPr lang="en-US" altLang="zh-CN" sz="2400" dirty="0" smtClean="0"/>
          </a:p>
          <a:p>
            <a:pPr lvl="2"/>
            <a:r>
              <a:rPr lang="en-US" altLang="zh-CN" sz="2000" dirty="0" smtClean="0"/>
              <a:t>@color/</a:t>
            </a:r>
            <a:r>
              <a:rPr lang="en-US" altLang="zh-CN" sz="2000" dirty="0" err="1" smtClean="0"/>
              <a:t>primary_text_dark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@color/</a:t>
            </a:r>
            <a:r>
              <a:rPr lang="en-US" altLang="zh-CN" sz="2000" dirty="0" err="1" smtClean="0"/>
              <a:t>primary_text_dark_disable_only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@color/</a:t>
            </a:r>
            <a:r>
              <a:rPr lang="en-US" altLang="zh-CN" sz="2000" dirty="0" err="1" smtClean="0"/>
              <a:t>primary_text_dark_nodisable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 ……</a:t>
            </a:r>
          </a:p>
        </p:txBody>
      </p:sp>
      <p:pic>
        <p:nvPicPr>
          <p:cNvPr id="5" name="图片 4" descr="zygote-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4343256"/>
            <a:ext cx="6134957" cy="254212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Zygote</a:t>
            </a:r>
            <a:r>
              <a:rPr lang="zh-CN" altLang="en-US" dirty="0" smtClean="0"/>
              <a:t>进程启动过程分析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r>
              <a:rPr lang="en-US" altLang="zh-CN" dirty="0" err="1" smtClean="0"/>
              <a:t>runSelectLoopMode</a:t>
            </a:r>
            <a:endParaRPr lang="zh-CN" altLang="en-US" dirty="0"/>
          </a:p>
        </p:txBody>
      </p:sp>
      <p:pic>
        <p:nvPicPr>
          <p:cNvPr id="4" name="图片 3" descr="zygote-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1772816"/>
            <a:ext cx="6696744" cy="50851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Zygote</a:t>
            </a:r>
            <a:r>
              <a:rPr lang="zh-CN" altLang="en-US" dirty="0" smtClean="0"/>
              <a:t>进程启动过程分析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Zygote</a:t>
            </a:r>
            <a:r>
              <a:rPr lang="zh-CN" altLang="en-US" dirty="0" smtClean="0"/>
              <a:t>进程启动完成后的地址空间</a:t>
            </a:r>
            <a:endParaRPr lang="zh-CN" altLang="en-US" dirty="0"/>
          </a:p>
        </p:txBody>
      </p:sp>
      <p:pic>
        <p:nvPicPr>
          <p:cNvPr id="4" name="图片 3" descr="zygote-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34227" y="2204864"/>
            <a:ext cx="5630061" cy="42487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System Server</a:t>
            </a:r>
            <a:r>
              <a:rPr lang="zh-CN" altLang="en-US" dirty="0" smtClean="0"/>
              <a:t>进程启动过程分析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Zygote</a:t>
            </a:r>
            <a:r>
              <a:rPr lang="zh-CN" altLang="en-US" sz="2800" dirty="0" smtClean="0"/>
              <a:t>在启动的过程中创建</a:t>
            </a:r>
            <a:r>
              <a:rPr lang="en-US" altLang="zh-CN" sz="2800" dirty="0" smtClean="0"/>
              <a:t>System Server</a:t>
            </a:r>
            <a:r>
              <a:rPr lang="zh-CN" altLang="en-US" sz="2800" dirty="0" smtClean="0"/>
              <a:t>进程</a:t>
            </a:r>
            <a:endParaRPr lang="zh-CN" altLang="en-US" sz="2800" dirty="0"/>
          </a:p>
        </p:txBody>
      </p:sp>
      <p:pic>
        <p:nvPicPr>
          <p:cNvPr id="4" name="图片 3" descr="zygote-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1959686"/>
            <a:ext cx="5616624" cy="478168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System Server</a:t>
            </a:r>
            <a:r>
              <a:rPr lang="zh-CN" altLang="en-US" dirty="0" smtClean="0"/>
              <a:t>进程启动过程分析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7293"/>
            <a:ext cx="8229600" cy="4525963"/>
          </a:xfrm>
        </p:spPr>
        <p:txBody>
          <a:bodyPr/>
          <a:lstStyle/>
          <a:p>
            <a:r>
              <a:rPr lang="en-US" altLang="zh-CN" dirty="0" err="1" smtClean="0"/>
              <a:t>startSystemServer</a:t>
            </a:r>
            <a:endParaRPr lang="zh-CN" altLang="en-US" dirty="0"/>
          </a:p>
        </p:txBody>
      </p:sp>
      <p:pic>
        <p:nvPicPr>
          <p:cNvPr id="4" name="图片 3" descr="zygote-1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1844824"/>
            <a:ext cx="7488832" cy="50131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System Server</a:t>
            </a:r>
            <a:r>
              <a:rPr lang="zh-CN" altLang="en-US" dirty="0" smtClean="0"/>
              <a:t>进程启动过程分析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r>
              <a:rPr lang="en-US" altLang="zh-CN" dirty="0" err="1" smtClean="0"/>
              <a:t>handleSystemServerProcess</a:t>
            </a:r>
            <a:endParaRPr lang="zh-CN" altLang="en-US" dirty="0"/>
          </a:p>
        </p:txBody>
      </p:sp>
      <p:pic>
        <p:nvPicPr>
          <p:cNvPr id="4" name="图片 3" descr="zygote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212" y="2348880"/>
            <a:ext cx="8421276" cy="41058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System Server</a:t>
            </a:r>
            <a:r>
              <a:rPr lang="zh-CN" altLang="en-US" dirty="0" smtClean="0"/>
              <a:t>进程启动过程分析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RuntimeInit.zygoteInit</a:t>
            </a:r>
            <a:endParaRPr lang="zh-CN" altLang="en-US" dirty="0"/>
          </a:p>
        </p:txBody>
      </p:sp>
      <p:pic>
        <p:nvPicPr>
          <p:cNvPr id="4" name="图片 3" descr="zygote-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2996952"/>
            <a:ext cx="6620799" cy="176237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System Server</a:t>
            </a:r>
            <a:r>
              <a:rPr lang="zh-CN" altLang="en-US" dirty="0" smtClean="0"/>
              <a:t>进程启动过程分析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nativeZygoteInit</a:t>
            </a:r>
            <a:r>
              <a:rPr lang="en-US" altLang="zh-CN" dirty="0" smtClean="0"/>
              <a:t>--</a:t>
            </a:r>
            <a:r>
              <a:rPr lang="zh-CN" altLang="en-US" dirty="0" smtClean="0"/>
              <a:t>启动</a:t>
            </a:r>
            <a:r>
              <a:rPr lang="en-US" altLang="zh-CN" dirty="0" smtClean="0"/>
              <a:t>Binder</a:t>
            </a:r>
            <a:r>
              <a:rPr lang="zh-CN" altLang="en-US" dirty="0" smtClean="0"/>
              <a:t>线程池</a:t>
            </a:r>
            <a:endParaRPr lang="zh-CN" altLang="en-US" dirty="0"/>
          </a:p>
        </p:txBody>
      </p:sp>
      <p:pic>
        <p:nvPicPr>
          <p:cNvPr id="4" name="图片 3" descr="zygote-1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2564904"/>
            <a:ext cx="8011644" cy="666843"/>
          </a:xfrm>
          <a:prstGeom prst="rect">
            <a:avLst/>
          </a:prstGeom>
        </p:spPr>
      </p:pic>
      <p:pic>
        <p:nvPicPr>
          <p:cNvPr id="5" name="图片 4" descr="zygote-1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0623" y="4005064"/>
            <a:ext cx="4877481" cy="229584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About Me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老罗的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之旅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博客作者</a:t>
            </a:r>
            <a:endParaRPr lang="en-US" altLang="zh-CN" dirty="0" smtClean="0"/>
          </a:p>
          <a:p>
            <a:r>
              <a:rPr lang="en-US" altLang="zh-CN" dirty="0" smtClean="0"/>
              <a:t>《Android</a:t>
            </a:r>
            <a:r>
              <a:rPr lang="zh-CN" altLang="en-US" dirty="0" smtClean="0"/>
              <a:t>系统源代码情景分析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书籍作者</a:t>
            </a:r>
            <a:endParaRPr lang="en-US" altLang="zh-CN" dirty="0" smtClean="0"/>
          </a:p>
          <a:p>
            <a:r>
              <a:rPr lang="zh-CN" altLang="en-US" dirty="0"/>
              <a:t>博</a:t>
            </a:r>
            <a:r>
              <a:rPr lang="zh-CN" altLang="en-US" dirty="0" smtClean="0"/>
              <a:t>客：</a:t>
            </a:r>
            <a:r>
              <a:rPr lang="en-US" altLang="zh-CN" dirty="0" smtClean="0">
                <a:hlinkClick r:id="rId2"/>
              </a:rPr>
              <a:t>http://blog.csdn.net/Luoshengyang</a:t>
            </a:r>
            <a:endParaRPr lang="en-US" altLang="zh-CN" dirty="0" smtClean="0"/>
          </a:p>
          <a:p>
            <a:r>
              <a:rPr lang="zh-CN" altLang="en-US" dirty="0" smtClean="0"/>
              <a:t>微博：</a:t>
            </a:r>
            <a:r>
              <a:rPr lang="en-US" altLang="zh-CN" dirty="0" smtClean="0">
                <a:hlinkClick r:id="rId3"/>
              </a:rPr>
              <a:t>http://weibo.com/shengyangluo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System Server</a:t>
            </a:r>
            <a:r>
              <a:rPr lang="zh-CN" altLang="en-US" dirty="0" smtClean="0"/>
              <a:t>进程启动过程分析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applicationInit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SystemServer.main</a:t>
            </a:r>
            <a:endParaRPr lang="zh-CN" altLang="en-US" dirty="0"/>
          </a:p>
        </p:txBody>
      </p:sp>
      <p:pic>
        <p:nvPicPr>
          <p:cNvPr id="4" name="图片 3" descr="zygote-1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2780928"/>
            <a:ext cx="6697010" cy="341042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System Server</a:t>
            </a:r>
            <a:r>
              <a:rPr lang="zh-CN" altLang="en-US" dirty="0" smtClean="0"/>
              <a:t>进程启动过程分析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SystemServer.main</a:t>
            </a:r>
            <a:endParaRPr lang="zh-CN" altLang="en-US" dirty="0" smtClean="0"/>
          </a:p>
        </p:txBody>
      </p:sp>
      <p:pic>
        <p:nvPicPr>
          <p:cNvPr id="4" name="图片 3" descr="zygote-1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2996952"/>
            <a:ext cx="4305901" cy="181000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System Server</a:t>
            </a:r>
            <a:r>
              <a:rPr lang="zh-CN" altLang="en-US" dirty="0" smtClean="0"/>
              <a:t>进程启动过程分析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Init1—</a:t>
            </a:r>
            <a:r>
              <a:rPr lang="zh-CN" altLang="en-US" dirty="0" smtClean="0"/>
              <a:t>启动</a:t>
            </a:r>
            <a:r>
              <a:rPr lang="en-US" altLang="zh-CN" dirty="0" smtClean="0"/>
              <a:t>C/C++ </a:t>
            </a:r>
            <a:r>
              <a:rPr lang="en-US" altLang="zh-CN" dirty="0" err="1" smtClean="0"/>
              <a:t>Rutime</a:t>
            </a:r>
            <a:r>
              <a:rPr lang="en-US" altLang="zh-CN" dirty="0" smtClean="0"/>
              <a:t> Framework Service</a:t>
            </a:r>
          </a:p>
          <a:p>
            <a:endParaRPr lang="zh-CN" altLang="en-US" dirty="0"/>
          </a:p>
        </p:txBody>
      </p:sp>
      <p:pic>
        <p:nvPicPr>
          <p:cNvPr id="5" name="图片 4" descr="zygote-1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1772816"/>
            <a:ext cx="7056784" cy="501317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System Server</a:t>
            </a:r>
            <a:r>
              <a:rPr lang="zh-CN" altLang="en-US" dirty="0" smtClean="0"/>
              <a:t>进程启动过程分析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Init2—</a:t>
            </a:r>
            <a:r>
              <a:rPr lang="zh-CN" altLang="en-US" dirty="0" smtClean="0"/>
              <a:t>启动</a:t>
            </a:r>
            <a:r>
              <a:rPr lang="en-US" altLang="zh-CN" dirty="0" smtClean="0"/>
              <a:t>Java Runtime Framework Service</a:t>
            </a:r>
            <a:endParaRPr lang="zh-CN" altLang="en-US" dirty="0"/>
          </a:p>
        </p:txBody>
      </p:sp>
      <p:pic>
        <p:nvPicPr>
          <p:cNvPr id="4" name="图片 3" descr="zygote-1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2708920"/>
            <a:ext cx="4711331" cy="188621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System Server</a:t>
            </a:r>
            <a:r>
              <a:rPr lang="zh-CN" altLang="en-US" dirty="0" smtClean="0"/>
              <a:t>进程启动过程分析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35285"/>
            <a:ext cx="8229600" cy="4525963"/>
          </a:xfrm>
        </p:spPr>
        <p:txBody>
          <a:bodyPr/>
          <a:lstStyle/>
          <a:p>
            <a:r>
              <a:rPr lang="en-US" altLang="zh-CN" dirty="0" err="1" smtClean="0"/>
              <a:t>ServerThread.run</a:t>
            </a:r>
            <a:endParaRPr lang="zh-CN" altLang="en-US" dirty="0"/>
          </a:p>
        </p:txBody>
      </p:sp>
      <p:pic>
        <p:nvPicPr>
          <p:cNvPr id="4" name="图片 3" descr="zygote-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780466"/>
            <a:ext cx="7200800" cy="507753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System Server</a:t>
            </a:r>
            <a:r>
              <a:rPr lang="zh-CN" altLang="en-US" dirty="0" smtClean="0"/>
              <a:t>进程启动过程分析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System Server</a:t>
            </a:r>
            <a:r>
              <a:rPr lang="zh-CN" altLang="en-US" dirty="0" smtClean="0"/>
              <a:t>进程启动完成后的地址空间</a:t>
            </a:r>
          </a:p>
          <a:p>
            <a:endParaRPr lang="zh-CN" altLang="en-US" dirty="0"/>
          </a:p>
        </p:txBody>
      </p:sp>
      <p:pic>
        <p:nvPicPr>
          <p:cNvPr id="4" name="图片 3" descr="zygote-2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1916832"/>
            <a:ext cx="6420747" cy="442974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应用程序进程启动过程分析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en-US" altLang="zh-CN" dirty="0" err="1" smtClean="0"/>
              <a:t>ActivityManagerService.startProcessLocked</a:t>
            </a:r>
            <a:endParaRPr lang="zh-CN" altLang="en-US" dirty="0"/>
          </a:p>
        </p:txBody>
      </p:sp>
      <p:pic>
        <p:nvPicPr>
          <p:cNvPr id="4" name="图片 3" descr="zygote-2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9632" y="1916832"/>
            <a:ext cx="6620799" cy="49411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800" dirty="0" smtClean="0"/>
              <a:t>Android</a:t>
            </a:r>
            <a:r>
              <a:rPr lang="zh-CN" altLang="en-US" sz="3800" dirty="0" smtClean="0"/>
              <a:t>应用程序进程启动过程分析</a:t>
            </a:r>
            <a:r>
              <a:rPr lang="en-US" altLang="zh-CN" sz="3800" dirty="0" smtClean="0"/>
              <a:t>(</a:t>
            </a:r>
            <a:r>
              <a:rPr lang="zh-CN" altLang="en-US" sz="3800" dirty="0" smtClean="0"/>
              <a:t>续</a:t>
            </a:r>
            <a:r>
              <a:rPr lang="en-US" altLang="zh-CN" sz="3800" dirty="0" smtClean="0"/>
              <a:t>)</a:t>
            </a:r>
            <a:endParaRPr lang="zh-CN" altLang="en-US" sz="3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Process.start</a:t>
            </a:r>
            <a:endParaRPr lang="zh-CN" altLang="en-US" dirty="0"/>
          </a:p>
        </p:txBody>
      </p:sp>
      <p:pic>
        <p:nvPicPr>
          <p:cNvPr id="4" name="图片 3" descr="zygote-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2636912"/>
            <a:ext cx="6573168" cy="32199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800" dirty="0" smtClean="0"/>
              <a:t>Android</a:t>
            </a:r>
            <a:r>
              <a:rPr lang="zh-CN" altLang="en-US" sz="3800" dirty="0" smtClean="0"/>
              <a:t>应用程序进程启动过程分析</a:t>
            </a:r>
            <a:r>
              <a:rPr lang="en-US" altLang="zh-CN" sz="3800" dirty="0" smtClean="0"/>
              <a:t>(</a:t>
            </a:r>
            <a:r>
              <a:rPr lang="zh-CN" altLang="en-US" sz="3800" dirty="0" smtClean="0"/>
              <a:t>续</a:t>
            </a:r>
            <a:r>
              <a:rPr lang="en-US" altLang="zh-CN" sz="3800" dirty="0" smtClean="0"/>
              <a:t>)</a:t>
            </a:r>
            <a:endParaRPr lang="zh-CN" altLang="en-US" sz="3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r>
              <a:rPr lang="en-US" altLang="zh-CN" dirty="0" err="1" smtClean="0"/>
              <a:t>Process.startViaZygote</a:t>
            </a:r>
            <a:endParaRPr lang="zh-CN" altLang="en-US" dirty="0" smtClean="0"/>
          </a:p>
        </p:txBody>
      </p:sp>
      <p:pic>
        <p:nvPicPr>
          <p:cNvPr id="4" name="图片 3" descr="zygote-2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1700808"/>
            <a:ext cx="6211167" cy="515719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800" dirty="0" smtClean="0"/>
              <a:t>Android</a:t>
            </a:r>
            <a:r>
              <a:rPr lang="zh-CN" altLang="en-US" sz="3800" dirty="0" smtClean="0"/>
              <a:t>应用程序进程启动过程分析</a:t>
            </a:r>
            <a:r>
              <a:rPr lang="en-US" altLang="zh-CN" sz="3800" dirty="0" smtClean="0"/>
              <a:t>(</a:t>
            </a:r>
            <a:r>
              <a:rPr lang="zh-CN" altLang="en-US" sz="3800" dirty="0" smtClean="0"/>
              <a:t>续</a:t>
            </a:r>
            <a:r>
              <a:rPr lang="en-US" altLang="zh-CN" sz="3800" dirty="0" smtClean="0"/>
              <a:t>)</a:t>
            </a:r>
            <a:endParaRPr lang="zh-CN" altLang="en-US" sz="3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/>
          <a:lstStyle/>
          <a:p>
            <a:r>
              <a:rPr lang="en-US" altLang="zh-CN" dirty="0" err="1" smtClean="0"/>
              <a:t>Process.zygoteSendArgsAndGetResult</a:t>
            </a:r>
            <a:endParaRPr lang="zh-CN" altLang="en-US" dirty="0"/>
          </a:p>
        </p:txBody>
      </p:sp>
      <p:pic>
        <p:nvPicPr>
          <p:cNvPr id="4" name="图片 3" descr="zygote-2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1837624"/>
            <a:ext cx="6840760" cy="50203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系统启动概述</a:t>
            </a:r>
            <a:endParaRPr lang="en-US" altLang="zh-CN" dirty="0" smtClean="0"/>
          </a:p>
          <a:p>
            <a:r>
              <a:rPr lang="en-US" altLang="zh-CN" dirty="0" smtClean="0"/>
              <a:t>Zygote</a:t>
            </a:r>
            <a:r>
              <a:rPr lang="zh-CN" altLang="en-US" dirty="0" smtClean="0"/>
              <a:t>进程启动过程分析</a:t>
            </a:r>
            <a:endParaRPr lang="en-US" altLang="zh-CN" dirty="0" smtClean="0"/>
          </a:p>
          <a:p>
            <a:r>
              <a:rPr lang="en-US" altLang="zh-CN" dirty="0" smtClean="0"/>
              <a:t>System Server</a:t>
            </a:r>
            <a:r>
              <a:rPr lang="zh-CN" altLang="en-US" dirty="0" smtClean="0"/>
              <a:t>进程启动过程分析</a:t>
            </a:r>
            <a:endParaRPr lang="en-US" altLang="zh-CN" dirty="0" smtClean="0"/>
          </a:p>
          <a:p>
            <a:r>
              <a:rPr lang="en-US" altLang="zh-CN" dirty="0" smtClean="0"/>
              <a:t>Android</a:t>
            </a:r>
            <a:r>
              <a:rPr lang="zh-CN" altLang="en-US" dirty="0" smtClean="0"/>
              <a:t>应用程序进程启动过程分析</a:t>
            </a:r>
            <a:endParaRPr lang="en-US" altLang="zh-CN" dirty="0" smtClean="0"/>
          </a:p>
          <a:p>
            <a:r>
              <a:rPr lang="en-US" altLang="zh-CN" dirty="0" smtClean="0"/>
              <a:t>Android</a:t>
            </a:r>
            <a:r>
              <a:rPr lang="zh-CN" altLang="en-US" dirty="0" smtClean="0"/>
              <a:t>应用程序进程回收机制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800" dirty="0" smtClean="0"/>
              <a:t>Android</a:t>
            </a:r>
            <a:r>
              <a:rPr lang="zh-CN" altLang="en-US" sz="3800" dirty="0" smtClean="0"/>
              <a:t>应用程序进程启动过程分析</a:t>
            </a:r>
            <a:r>
              <a:rPr lang="en-US" altLang="zh-CN" sz="3800" dirty="0" smtClean="0"/>
              <a:t>(</a:t>
            </a:r>
            <a:r>
              <a:rPr lang="zh-CN" altLang="en-US" sz="3800" dirty="0" smtClean="0"/>
              <a:t>续</a:t>
            </a:r>
            <a:r>
              <a:rPr lang="en-US" altLang="zh-CN" sz="3800" dirty="0" smtClean="0"/>
              <a:t>)</a:t>
            </a:r>
            <a:endParaRPr lang="zh-CN" altLang="en-US" sz="3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r>
              <a:rPr lang="en-US" altLang="zh-CN" dirty="0" err="1" smtClean="0"/>
              <a:t>ZygoteConnection.runOnce</a:t>
            </a:r>
            <a:endParaRPr lang="zh-CN" altLang="en-US" dirty="0"/>
          </a:p>
        </p:txBody>
      </p:sp>
      <p:pic>
        <p:nvPicPr>
          <p:cNvPr id="4" name="图片 3" descr="zygote-2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1844824"/>
            <a:ext cx="6768752" cy="501317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800" dirty="0" smtClean="0"/>
              <a:t>Android</a:t>
            </a:r>
            <a:r>
              <a:rPr lang="zh-CN" altLang="en-US" sz="3800" dirty="0" smtClean="0"/>
              <a:t>应用程序进程启动过程分析</a:t>
            </a:r>
            <a:r>
              <a:rPr lang="en-US" altLang="zh-CN" sz="3800" dirty="0" smtClean="0"/>
              <a:t>(</a:t>
            </a:r>
            <a:r>
              <a:rPr lang="zh-CN" altLang="en-US" sz="3800" dirty="0" smtClean="0"/>
              <a:t>续</a:t>
            </a:r>
            <a:r>
              <a:rPr lang="en-US" altLang="zh-CN" sz="3800" dirty="0" smtClean="0"/>
              <a:t>)</a:t>
            </a:r>
            <a:endParaRPr lang="zh-CN" altLang="en-US" sz="3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en-US" altLang="zh-CN" dirty="0" err="1" smtClean="0"/>
              <a:t>ZygoteConnection.handleChildProc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5" name="图片 4" descr="zygote-2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2708920"/>
            <a:ext cx="7563906" cy="2943636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800" dirty="0" smtClean="0"/>
              <a:t>Android</a:t>
            </a:r>
            <a:r>
              <a:rPr lang="zh-CN" altLang="en-US" sz="3800" dirty="0" smtClean="0"/>
              <a:t>应用程序进程启动过程分析</a:t>
            </a:r>
            <a:r>
              <a:rPr lang="en-US" altLang="zh-CN" sz="3800" dirty="0" smtClean="0"/>
              <a:t>(</a:t>
            </a:r>
            <a:r>
              <a:rPr lang="zh-CN" altLang="en-US" sz="3800" dirty="0" smtClean="0"/>
              <a:t>续</a:t>
            </a:r>
            <a:r>
              <a:rPr lang="en-US" altLang="zh-CN" sz="3800" dirty="0" smtClean="0"/>
              <a:t>)</a:t>
            </a:r>
            <a:endParaRPr lang="zh-CN" altLang="en-US" sz="3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RuntimeInit.zygoteInit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nativeZygoteInit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applicationInit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Invoke main of </a:t>
            </a:r>
            <a:r>
              <a:rPr lang="en-US" altLang="zh-CN" dirty="0" err="1" smtClean="0"/>
              <a:t>ActivityThread</a:t>
            </a:r>
            <a:endParaRPr lang="en-US" altLang="zh-CN" dirty="0" smtClean="0"/>
          </a:p>
          <a:p>
            <a:pPr lvl="3"/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800" dirty="0" smtClean="0"/>
              <a:t>Android</a:t>
            </a:r>
            <a:r>
              <a:rPr lang="zh-CN" altLang="en-US" sz="3800" dirty="0" smtClean="0"/>
              <a:t>应用程序进程启动过程分析</a:t>
            </a:r>
            <a:r>
              <a:rPr lang="en-US" altLang="zh-CN" sz="3800" dirty="0" smtClean="0"/>
              <a:t>(</a:t>
            </a:r>
            <a:r>
              <a:rPr lang="zh-CN" altLang="en-US" sz="3800" dirty="0" smtClean="0"/>
              <a:t>续</a:t>
            </a:r>
            <a:r>
              <a:rPr lang="en-US" altLang="zh-CN" sz="3800" dirty="0" smtClean="0"/>
              <a:t>)</a:t>
            </a:r>
            <a:endParaRPr lang="zh-CN" altLang="en-US" sz="3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ActivityThread.main</a:t>
            </a:r>
            <a:endParaRPr lang="zh-CN" altLang="en-US" dirty="0"/>
          </a:p>
        </p:txBody>
      </p:sp>
      <p:pic>
        <p:nvPicPr>
          <p:cNvPr id="4" name="图片 3" descr="zygote-2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2780928"/>
            <a:ext cx="6516010" cy="2600688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应用程序进程回收机制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的内存回收机制</a:t>
            </a:r>
            <a:r>
              <a:rPr lang="en-US" altLang="zh-CN" dirty="0" smtClean="0"/>
              <a:t>--Out of Memory Killer</a:t>
            </a:r>
          </a:p>
          <a:p>
            <a:pPr lvl="1"/>
            <a:r>
              <a:rPr lang="zh-CN" altLang="en-US" dirty="0" smtClean="0"/>
              <a:t>每一个进程都有一个</a:t>
            </a:r>
            <a:r>
              <a:rPr lang="en-US" altLang="zh-CN" dirty="0" err="1" smtClean="0"/>
              <a:t>oom_adj</a:t>
            </a:r>
            <a:r>
              <a:rPr lang="zh-CN" altLang="en-US" dirty="0" smtClean="0"/>
              <a:t>值，取值范围</a:t>
            </a:r>
            <a:r>
              <a:rPr lang="en-US" altLang="zh-CN" dirty="0" smtClean="0"/>
              <a:t>[-17,15]</a:t>
            </a:r>
            <a:r>
              <a:rPr lang="zh-CN" altLang="en-US" dirty="0" smtClean="0"/>
              <a:t>，可以通过</a:t>
            </a:r>
            <a:r>
              <a:rPr lang="en-US" altLang="zh-CN" dirty="0" smtClean="0"/>
              <a:t>/proc/&lt;</a:t>
            </a:r>
            <a:r>
              <a:rPr lang="en-US" altLang="zh-CN" dirty="0" err="1" smtClean="0"/>
              <a:t>pid</a:t>
            </a:r>
            <a:r>
              <a:rPr lang="en-US" altLang="zh-CN" dirty="0" smtClean="0"/>
              <a:t>&gt;/</a:t>
            </a:r>
            <a:r>
              <a:rPr lang="en-US" altLang="zh-CN" dirty="0" err="1" smtClean="0"/>
              <a:t>oom_adj</a:t>
            </a:r>
            <a:r>
              <a:rPr lang="zh-CN" altLang="en-US" dirty="0" smtClean="0"/>
              <a:t>访问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每一个进程的</a:t>
            </a:r>
            <a:r>
              <a:rPr lang="en-US" altLang="zh-CN" dirty="0" err="1" smtClean="0"/>
              <a:t>oom_adj</a:t>
            </a:r>
            <a:r>
              <a:rPr lang="zh-CN" altLang="en-US" dirty="0" smtClean="0"/>
              <a:t>初始值都等于其父进程的</a:t>
            </a:r>
            <a:r>
              <a:rPr lang="en-US" altLang="zh-CN" dirty="0" err="1" smtClean="0"/>
              <a:t>oom_adj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oom_adj</a:t>
            </a:r>
            <a:r>
              <a:rPr lang="zh-CN" altLang="en-US" dirty="0" smtClean="0"/>
              <a:t>值越小，越不容易被杀死，其中，</a:t>
            </a:r>
            <a:r>
              <a:rPr lang="en-US" altLang="zh-CN" dirty="0" smtClean="0"/>
              <a:t>-17</a:t>
            </a:r>
            <a:r>
              <a:rPr lang="zh-CN" altLang="en-US" dirty="0" smtClean="0"/>
              <a:t>表示不会被杀死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内存紧张时，</a:t>
            </a:r>
            <a:r>
              <a:rPr lang="en-US" altLang="zh-CN" dirty="0" smtClean="0"/>
              <a:t>OOM Killer</a:t>
            </a:r>
            <a:r>
              <a:rPr lang="zh-CN" altLang="en-US" dirty="0" smtClean="0"/>
              <a:t>综合进程的内存消耗量、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时间、存活时间和</a:t>
            </a:r>
            <a:r>
              <a:rPr lang="en-US" altLang="zh-CN" dirty="0" err="1" smtClean="0"/>
              <a:t>oom_adj</a:t>
            </a:r>
            <a:r>
              <a:rPr lang="zh-CN" altLang="en-US" dirty="0" smtClean="0"/>
              <a:t>值来决定是否要杀死一个进程来回收内存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应用程序进程回收机制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的内存回收机制</a:t>
            </a:r>
            <a:r>
              <a:rPr lang="en-US" altLang="zh-CN" dirty="0" smtClean="0"/>
              <a:t>—Low Memory Killer</a:t>
            </a:r>
          </a:p>
          <a:p>
            <a:pPr lvl="1"/>
            <a:r>
              <a:rPr lang="zh-CN" altLang="en-US" dirty="0" smtClean="0"/>
              <a:t>进程的</a:t>
            </a:r>
            <a:r>
              <a:rPr lang="en-US" altLang="zh-CN" dirty="0" err="1" smtClean="0"/>
              <a:t>oom_adj</a:t>
            </a:r>
            <a:r>
              <a:rPr lang="zh-CN" altLang="en-US" dirty="0" smtClean="0"/>
              <a:t>值由</a:t>
            </a:r>
            <a:r>
              <a:rPr lang="en-US" altLang="zh-CN" dirty="0" err="1" smtClean="0"/>
              <a:t>ActivityManagerService</a:t>
            </a:r>
            <a:r>
              <a:rPr lang="zh-CN" altLang="en-US" dirty="0" smtClean="0"/>
              <a:t>根据运行在进程里面的组件的状态来计算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进程的</a:t>
            </a:r>
            <a:r>
              <a:rPr lang="en-US" altLang="zh-CN" dirty="0" err="1" smtClean="0"/>
              <a:t>oom_adj</a:t>
            </a:r>
            <a:r>
              <a:rPr lang="zh-CN" altLang="en-US" dirty="0" smtClean="0"/>
              <a:t>值取值范围为</a:t>
            </a:r>
            <a:r>
              <a:rPr lang="en-US" altLang="zh-CN" dirty="0" smtClean="0"/>
              <a:t>[-16,15]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oom_adj</a:t>
            </a:r>
            <a:r>
              <a:rPr lang="zh-CN" altLang="en-US" dirty="0" smtClean="0"/>
              <a:t>值越小，就不容易被杀死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内存紧张时，</a:t>
            </a:r>
            <a:r>
              <a:rPr lang="en-US" altLang="zh-CN" dirty="0" smtClean="0"/>
              <a:t> LMK</a:t>
            </a:r>
            <a:r>
              <a:rPr lang="zh-CN" altLang="en-US" dirty="0" smtClean="0"/>
              <a:t>基于</a:t>
            </a:r>
            <a:r>
              <a:rPr lang="en-US" altLang="zh-CN" dirty="0" err="1" smtClean="0"/>
              <a:t>oom_adj</a:t>
            </a:r>
            <a:r>
              <a:rPr lang="zh-CN" altLang="en-US" dirty="0" smtClean="0"/>
              <a:t>值来决定是否要回收一个进程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ActivityManagerService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WindowManagerService</a:t>
            </a:r>
            <a:r>
              <a:rPr lang="zh-CN" altLang="en-US" dirty="0" smtClean="0"/>
              <a:t>在特定情况下也会进行进程回收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应用程序进程回收机制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LMK</a:t>
            </a:r>
            <a:r>
              <a:rPr lang="zh-CN" altLang="en-US" dirty="0" smtClean="0"/>
              <a:t>的进程回收策略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当系统内存小于</a:t>
            </a:r>
            <a:r>
              <a:rPr lang="en-US" altLang="zh-CN" dirty="0" smtClean="0"/>
              <a:t>i</a:t>
            </a:r>
            <a:r>
              <a:rPr lang="zh-CN" altLang="en-US" dirty="0" smtClean="0"/>
              <a:t>时，在</a:t>
            </a:r>
            <a:r>
              <a:rPr lang="en-US" altLang="zh-CN" dirty="0" err="1" smtClean="0"/>
              <a:t>oom_adj</a:t>
            </a:r>
            <a:r>
              <a:rPr lang="zh-CN" altLang="en-US" dirty="0" smtClean="0"/>
              <a:t>值大于等于</a:t>
            </a:r>
            <a:r>
              <a:rPr lang="en-US" altLang="zh-CN" dirty="0" smtClean="0"/>
              <a:t>j</a:t>
            </a:r>
            <a:r>
              <a:rPr lang="zh-CN" altLang="en-US" dirty="0" smtClean="0"/>
              <a:t>的进程中，选择一个</a:t>
            </a:r>
            <a:r>
              <a:rPr lang="en-US" altLang="zh-CN" dirty="0" err="1" smtClean="0"/>
              <a:t>oom_adj</a:t>
            </a:r>
            <a:r>
              <a:rPr lang="zh-CN" altLang="en-US" dirty="0" smtClean="0"/>
              <a:t>值最大并且消耗内存最多的进程来回收</a:t>
            </a:r>
            <a:endParaRPr lang="zh-CN" altLang="en-US" dirty="0"/>
          </a:p>
        </p:txBody>
      </p:sp>
      <p:pic>
        <p:nvPicPr>
          <p:cNvPr id="4" name="图片 3" descr="zygote-2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3371363"/>
            <a:ext cx="6525536" cy="3486637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应用程序进程回收机制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040560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应用程序进程的</a:t>
            </a:r>
            <a:r>
              <a:rPr lang="en-US" altLang="zh-CN" dirty="0" err="1" smtClean="0"/>
              <a:t>oom_adj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SYSTEM_ADJ(-16)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System Server</a:t>
            </a:r>
            <a:r>
              <a:rPr lang="zh-CN" altLang="en-US" dirty="0" smtClean="0"/>
              <a:t>进程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PERSISTENT_PROC_ADJ(-12)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android:persistent</a:t>
            </a:r>
            <a:r>
              <a:rPr lang="zh-CN" altLang="en-US" dirty="0" smtClean="0"/>
              <a:t>属性为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的系统</a:t>
            </a:r>
            <a:r>
              <a:rPr lang="en-US" altLang="zh-CN" dirty="0" smtClean="0"/>
              <a:t>App</a:t>
            </a:r>
            <a:r>
              <a:rPr lang="zh-CN" altLang="en-US" dirty="0" smtClean="0"/>
              <a:t>进程，如</a:t>
            </a:r>
            <a:r>
              <a:rPr lang="en-US" altLang="zh-CN" dirty="0" err="1" smtClean="0"/>
              <a:t>PhoneApp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FOREGROUND_APP_ADJ(0)</a:t>
            </a:r>
            <a:r>
              <a:rPr lang="zh-CN" altLang="en-US" dirty="0" smtClean="0"/>
              <a:t>：包含前台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的进程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VISIBLE_APP_ADJ(1)</a:t>
            </a:r>
            <a:r>
              <a:rPr lang="zh-CN" altLang="en-US" dirty="0" smtClean="0"/>
              <a:t>：包含可见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的进程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PERCEPTIBLE_APP_ADJ(2)</a:t>
            </a:r>
            <a:r>
              <a:rPr lang="zh-CN" altLang="en-US" dirty="0" smtClean="0"/>
              <a:t>：包含状态为</a:t>
            </a:r>
            <a:r>
              <a:rPr lang="en-US" altLang="zh-CN" dirty="0" smtClean="0"/>
              <a:t>Pausing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Paused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Stopping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的进程，以及运行有</a:t>
            </a:r>
            <a:r>
              <a:rPr lang="en-US" altLang="zh-CN" dirty="0" smtClean="0"/>
              <a:t>Foreground Service</a:t>
            </a:r>
            <a:r>
              <a:rPr lang="zh-CN" altLang="en-US" dirty="0" smtClean="0"/>
              <a:t>的进程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HEAVY_WEIGHT_APP_ADJ(3)</a:t>
            </a:r>
            <a:r>
              <a:rPr lang="zh-CN" altLang="en-US" dirty="0" smtClean="0"/>
              <a:t>：重量级进程，</a:t>
            </a:r>
            <a:r>
              <a:rPr lang="en-US" altLang="zh-CN" dirty="0" smtClean="0"/>
              <a:t> android: </a:t>
            </a:r>
            <a:r>
              <a:rPr lang="en-US" altLang="zh-CN" dirty="0" err="1" smtClean="0"/>
              <a:t>cantSaveState</a:t>
            </a:r>
            <a:r>
              <a:rPr lang="zh-CN" altLang="en-US" dirty="0" smtClean="0"/>
              <a:t>属性为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的进程，目前还不开放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BACKUP_APP_ADJ(4)</a:t>
            </a:r>
            <a:r>
              <a:rPr lang="zh-CN" altLang="en-US" dirty="0" smtClean="0"/>
              <a:t>：正在执行备份操作的进程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SERVICE_ADJ(5)</a:t>
            </a:r>
            <a:r>
              <a:rPr lang="zh-CN" altLang="en-US" dirty="0" smtClean="0"/>
              <a:t>：最近有活动的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进程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HOME_APP_ADJ(6)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HomeApp</a:t>
            </a:r>
            <a:r>
              <a:rPr lang="zh-CN" altLang="en-US" dirty="0" smtClean="0"/>
              <a:t>进程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PREVIOUS_APP_ADJ(7)</a:t>
            </a:r>
            <a:r>
              <a:rPr lang="zh-CN" altLang="en-US" dirty="0" smtClean="0"/>
              <a:t>：前一个</a:t>
            </a:r>
            <a:r>
              <a:rPr lang="en-US" altLang="zh-CN" dirty="0" smtClean="0"/>
              <a:t>App</a:t>
            </a:r>
            <a:r>
              <a:rPr lang="zh-CN" altLang="en-US" dirty="0" smtClean="0"/>
              <a:t>运行在的进程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SERVICE_B_ADJ(8)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SERVICE_ADJ</a:t>
            </a:r>
            <a:r>
              <a:rPr lang="zh-CN" altLang="en-US" dirty="0" smtClean="0"/>
              <a:t>进程数量达到一定值时，最近最不活动的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进程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HIDDEN_APP_MIN_ADJ(9)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HIDDEN_APP_MAX_ADJ(15)</a:t>
            </a:r>
            <a:r>
              <a:rPr lang="zh-CN" altLang="en-US" dirty="0" smtClean="0"/>
              <a:t>：含有不可见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的进程，根据</a:t>
            </a:r>
            <a:r>
              <a:rPr lang="en-US" altLang="zh-CN" dirty="0" smtClean="0"/>
              <a:t>LRU</a:t>
            </a:r>
            <a:r>
              <a:rPr lang="zh-CN" altLang="en-US" dirty="0" smtClean="0"/>
              <a:t>原则赋予</a:t>
            </a:r>
            <a:r>
              <a:rPr lang="en-US" altLang="zh-CN" dirty="0" smtClean="0"/>
              <a:t>[9,15]</a:t>
            </a:r>
            <a:r>
              <a:rPr lang="zh-CN" altLang="en-US" dirty="0" smtClean="0"/>
              <a:t>中的一个值</a:t>
            </a:r>
            <a:endParaRPr lang="en-US" altLang="zh-CN" dirty="0" smtClean="0"/>
          </a:p>
          <a:p>
            <a:r>
              <a:rPr lang="en-US" altLang="zh-CN" dirty="0" smtClean="0"/>
              <a:t>Init</a:t>
            </a:r>
            <a:r>
              <a:rPr lang="zh-CN" altLang="en-US" dirty="0" smtClean="0"/>
              <a:t>进程的</a:t>
            </a:r>
            <a:r>
              <a:rPr lang="en-US" altLang="zh-CN" dirty="0" err="1" smtClean="0"/>
              <a:t>oom_adj</a:t>
            </a:r>
            <a:r>
              <a:rPr lang="zh-CN" altLang="en-US" dirty="0" smtClean="0"/>
              <a:t>值被设置为</a:t>
            </a:r>
            <a:r>
              <a:rPr lang="en-US" altLang="zh-CN" dirty="0" smtClean="0"/>
              <a:t>-16</a:t>
            </a:r>
            <a:r>
              <a:rPr lang="zh-CN" altLang="en-US" dirty="0" smtClean="0"/>
              <a:t>，由</a:t>
            </a:r>
            <a:r>
              <a:rPr lang="en-US" altLang="zh-CN" dirty="0" smtClean="0"/>
              <a:t>Init</a:t>
            </a:r>
            <a:r>
              <a:rPr lang="zh-CN" altLang="en-US" dirty="0" smtClean="0"/>
              <a:t>进程所启动的</a:t>
            </a:r>
            <a:r>
              <a:rPr lang="en-US" altLang="zh-CN" dirty="0" smtClean="0"/>
              <a:t>daemon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进程的</a:t>
            </a:r>
            <a:r>
              <a:rPr lang="en-US" altLang="zh-CN" dirty="0" err="1" smtClean="0"/>
              <a:t>oom_adj</a:t>
            </a:r>
            <a:r>
              <a:rPr lang="zh-CN" altLang="en-US" dirty="0" smtClean="0"/>
              <a:t>值也等于</a:t>
            </a:r>
            <a:r>
              <a:rPr lang="en-US" altLang="zh-CN" dirty="0" smtClean="0"/>
              <a:t>-16</a:t>
            </a:r>
          </a:p>
          <a:p>
            <a:r>
              <a:rPr lang="zh-CN" altLang="en-US" dirty="0" smtClean="0"/>
              <a:t>如果运行在进程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Content Provider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被绑定到进程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，并且进程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oom_adj</a:t>
            </a:r>
            <a:r>
              <a:rPr lang="zh-CN" altLang="en-US" dirty="0" smtClean="0"/>
              <a:t>值比进程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oom_adj</a:t>
            </a:r>
            <a:r>
              <a:rPr lang="zh-CN" altLang="en-US" dirty="0" smtClean="0"/>
              <a:t>小，那么进程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oom_adj</a:t>
            </a:r>
            <a:r>
              <a:rPr lang="zh-CN" altLang="en-US" dirty="0" smtClean="0"/>
              <a:t>值就会被设置为进程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oom_adj</a:t>
            </a:r>
            <a:r>
              <a:rPr lang="zh-CN" altLang="en-US" dirty="0" smtClean="0"/>
              <a:t>值，但是不能小于</a:t>
            </a:r>
            <a:r>
              <a:rPr lang="en-US" altLang="zh-CN" dirty="0" smtClean="0"/>
              <a:t>FOREGROUND_APP_ADJ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应用程序进程回收机制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ActivityManagerService</a:t>
            </a:r>
            <a:r>
              <a:rPr lang="zh-CN" altLang="en-US" dirty="0" smtClean="0"/>
              <a:t>在以下四种情况下会更新应用程序进程的</a:t>
            </a:r>
            <a:r>
              <a:rPr lang="en-US" altLang="zh-CN" dirty="0" err="1" smtClean="0"/>
              <a:t>oom_adj</a:t>
            </a:r>
            <a:r>
              <a:rPr lang="zh-CN" altLang="en-US" dirty="0" smtClean="0"/>
              <a:t>值，以及杀掉那些已经被卸载了的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所运行在的</a:t>
            </a:r>
            <a:r>
              <a:rPr lang="zh-CN" altLang="en-US" dirty="0" smtClean="0"/>
              <a:t>应用程序</a:t>
            </a:r>
            <a:r>
              <a:rPr lang="zh-CN" altLang="en-US" dirty="0" smtClean="0"/>
              <a:t>进程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activityStopped</a:t>
            </a:r>
            <a:r>
              <a:rPr lang="zh-CN" altLang="en-US" dirty="0" smtClean="0"/>
              <a:t>：</a:t>
            </a:r>
            <a:r>
              <a:rPr lang="zh-CN" altLang="en-US" dirty="0" smtClean="0"/>
              <a:t>停止</a:t>
            </a:r>
            <a:r>
              <a:rPr lang="en-US" altLang="zh-CN" dirty="0" smtClean="0"/>
              <a:t>Activity</a:t>
            </a:r>
          </a:p>
          <a:p>
            <a:pPr lvl="1"/>
            <a:r>
              <a:rPr lang="en-US" altLang="zh-CN" dirty="0" err="1" smtClean="0"/>
              <a:t>setProcessLimit</a:t>
            </a:r>
            <a:r>
              <a:rPr lang="zh-CN" altLang="en-US" dirty="0" smtClean="0"/>
              <a:t>：设置进程数量限制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unregisterReceiver</a:t>
            </a:r>
            <a:r>
              <a:rPr lang="zh-CN" altLang="en-US" dirty="0" smtClean="0"/>
              <a:t>：注销</a:t>
            </a:r>
            <a:r>
              <a:rPr lang="en-US" altLang="zh-CN" dirty="0" smtClean="0"/>
              <a:t>Broadcast Receiver</a:t>
            </a:r>
          </a:p>
          <a:p>
            <a:pPr lvl="1"/>
            <a:r>
              <a:rPr lang="en-US" altLang="zh-CN" dirty="0" smtClean="0"/>
              <a:t> </a:t>
            </a:r>
            <a:r>
              <a:rPr lang="en-US" altLang="zh-CN" dirty="0" err="1" smtClean="0"/>
              <a:t>finishReceiver</a:t>
            </a:r>
            <a:r>
              <a:rPr lang="zh-CN" altLang="en-US" dirty="0" smtClean="0"/>
              <a:t>：结束</a:t>
            </a:r>
            <a:r>
              <a:rPr lang="en-US" altLang="zh-CN" dirty="0" smtClean="0"/>
              <a:t>Broadcast </a:t>
            </a:r>
            <a:r>
              <a:rPr lang="en-US" altLang="zh-CN" dirty="0" smtClean="0"/>
              <a:t>Receiver</a:t>
            </a:r>
          </a:p>
          <a:p>
            <a:r>
              <a:rPr lang="en-US" altLang="zh-CN" dirty="0" err="1" smtClean="0"/>
              <a:t>WindowManagerService</a:t>
            </a:r>
            <a:r>
              <a:rPr lang="zh-CN" altLang="en-US" dirty="0" smtClean="0"/>
              <a:t>在处理窗口的过程中发生</a:t>
            </a:r>
            <a:r>
              <a:rPr lang="en-US" altLang="zh-CN" dirty="0" smtClean="0"/>
              <a:t>Out Of </a:t>
            </a:r>
            <a:r>
              <a:rPr lang="en-US" altLang="zh-CN" dirty="0" err="1" smtClean="0"/>
              <a:t>Memroy</a:t>
            </a:r>
            <a:r>
              <a:rPr lang="zh-CN" altLang="en-US" dirty="0" smtClean="0"/>
              <a:t>时</a:t>
            </a:r>
            <a:r>
              <a:rPr lang="zh-CN" altLang="en-US" dirty="0" smtClean="0"/>
              <a:t>，也会通知</a:t>
            </a:r>
            <a:r>
              <a:rPr lang="en-US" altLang="zh-CN" dirty="0" err="1" smtClean="0"/>
              <a:t>ActivityManagerService</a:t>
            </a:r>
            <a:r>
              <a:rPr lang="zh-CN" altLang="en-US" dirty="0" smtClean="0"/>
              <a:t>杀掉那些包含有窗口的应用程序进程</a:t>
            </a:r>
            <a:endParaRPr lang="zh-CN" altLang="en-US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9600" dirty="0" smtClean="0"/>
              <a:t>Q&amp;A</a:t>
            </a:r>
            <a:endParaRPr lang="zh-CN" altLang="en-US" sz="9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系统启动概述</a:t>
            </a:r>
            <a:endParaRPr lang="zh-CN" altLang="en-US" dirty="0"/>
          </a:p>
        </p:txBody>
      </p:sp>
      <p:pic>
        <p:nvPicPr>
          <p:cNvPr id="4" name="内容占位符 3" descr="startup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224136"/>
            <a:ext cx="6357154" cy="558924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140968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9600" dirty="0" smtClean="0"/>
              <a:t>Thank You</a:t>
            </a:r>
            <a:endParaRPr lang="zh-CN" altLang="en-US" sz="9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Zygote</a:t>
            </a:r>
            <a:r>
              <a:rPr lang="zh-CN" altLang="en-US" dirty="0" smtClean="0"/>
              <a:t>进程启动过程分析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Zygote</a:t>
            </a:r>
            <a:r>
              <a:rPr lang="zh-CN" altLang="en-US" dirty="0" smtClean="0"/>
              <a:t>进程由</a:t>
            </a:r>
            <a:r>
              <a:rPr lang="en-US" altLang="zh-CN" dirty="0" smtClean="0"/>
              <a:t>Init</a:t>
            </a:r>
            <a:r>
              <a:rPr lang="zh-CN" altLang="en-US" dirty="0" smtClean="0"/>
              <a:t>进程启动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加载文件：</a:t>
            </a:r>
            <a:r>
              <a:rPr lang="en-US" altLang="zh-CN" dirty="0" smtClean="0"/>
              <a:t>/system/</a:t>
            </a:r>
            <a:r>
              <a:rPr lang="en-US" altLang="zh-CN" dirty="0" err="1" smtClean="0"/>
              <a:t>app_process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--start-system-server</a:t>
            </a:r>
            <a:r>
              <a:rPr lang="zh-CN" altLang="en-US" dirty="0" smtClean="0"/>
              <a:t>：启动</a:t>
            </a:r>
            <a:r>
              <a:rPr lang="en-US" altLang="zh-CN" dirty="0" smtClean="0"/>
              <a:t>System Server</a:t>
            </a:r>
            <a:r>
              <a:rPr lang="zh-CN" altLang="en-US" dirty="0" smtClean="0"/>
              <a:t>进程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创建名称为</a:t>
            </a:r>
            <a:r>
              <a:rPr lang="en-US" altLang="zh-CN" dirty="0" smtClean="0"/>
              <a:t>zygote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：用来和</a:t>
            </a:r>
            <a:r>
              <a:rPr lang="en-US" altLang="zh-CN" dirty="0" err="1" smtClean="0"/>
              <a:t>ActivityManagerService</a:t>
            </a:r>
            <a:r>
              <a:rPr lang="zh-CN" altLang="en-US" dirty="0" smtClean="0"/>
              <a:t>通信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zygo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9845" y="2292285"/>
            <a:ext cx="6144483" cy="13527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Zygote</a:t>
            </a:r>
            <a:r>
              <a:rPr lang="zh-CN" altLang="en-US" dirty="0" smtClean="0"/>
              <a:t>进程启动过程分析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484784"/>
            <a:ext cx="8229600" cy="4525963"/>
          </a:xfrm>
        </p:spPr>
        <p:txBody>
          <a:bodyPr/>
          <a:lstStyle/>
          <a:p>
            <a:r>
              <a:rPr lang="en-US" altLang="zh-CN" dirty="0" err="1" smtClean="0"/>
              <a:t>app_process</a:t>
            </a:r>
            <a:endParaRPr lang="zh-CN" altLang="en-US" dirty="0"/>
          </a:p>
        </p:txBody>
      </p:sp>
      <p:pic>
        <p:nvPicPr>
          <p:cNvPr id="5" name="图片 4" descr="zygote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2348880"/>
            <a:ext cx="4944165" cy="28960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Zygote</a:t>
            </a:r>
            <a:r>
              <a:rPr lang="zh-CN" altLang="en-US" dirty="0" smtClean="0"/>
              <a:t>进程启动过程分析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en-US" altLang="zh-CN" dirty="0" err="1" smtClean="0"/>
              <a:t>AndroidRuntime</a:t>
            </a:r>
            <a:r>
              <a:rPr lang="en-US" altLang="zh-CN" dirty="0" smtClean="0"/>
              <a:t>::start</a:t>
            </a:r>
            <a:endParaRPr lang="zh-CN" altLang="en-US" dirty="0"/>
          </a:p>
        </p:txBody>
      </p:sp>
      <p:pic>
        <p:nvPicPr>
          <p:cNvPr id="4" name="图片 3" descr="zygote-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2132856"/>
            <a:ext cx="5706272" cy="4725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Zygote</a:t>
            </a:r>
            <a:r>
              <a:rPr lang="zh-CN" altLang="en-US" dirty="0" smtClean="0"/>
              <a:t>进程启动过程分析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启动</a:t>
            </a:r>
            <a:r>
              <a:rPr lang="en-US" altLang="zh-CN" dirty="0" err="1" smtClean="0"/>
              <a:t>Dalvik</a:t>
            </a:r>
            <a:r>
              <a:rPr lang="zh-CN" altLang="en-US" dirty="0" smtClean="0"/>
              <a:t>虚拟机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创建一个</a:t>
            </a:r>
            <a:r>
              <a:rPr lang="en-US" altLang="zh-CN" dirty="0" err="1" smtClean="0"/>
              <a:t>Dalvik</a:t>
            </a:r>
            <a:r>
              <a:rPr lang="zh-CN" altLang="en-US" dirty="0" smtClean="0"/>
              <a:t>虚拟机实例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加载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核心类及其</a:t>
            </a:r>
            <a:r>
              <a:rPr lang="en-US" altLang="zh-CN" dirty="0" smtClean="0"/>
              <a:t>JNI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初始化主线程的</a:t>
            </a:r>
            <a:r>
              <a:rPr lang="en-US" altLang="zh-CN" dirty="0" smtClean="0"/>
              <a:t>JNI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r>
              <a:rPr lang="zh-CN" altLang="en-US" dirty="0" smtClean="0"/>
              <a:t>加载部分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核心类及其</a:t>
            </a:r>
            <a:r>
              <a:rPr lang="en-US" altLang="zh-CN" dirty="0" smtClean="0"/>
              <a:t>JNI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android.os</a:t>
            </a:r>
            <a:r>
              <a:rPr lang="en-US" altLang="zh-CN" dirty="0" smtClean="0"/>
              <a:t>.*</a:t>
            </a:r>
          </a:p>
          <a:p>
            <a:pPr lvl="1"/>
            <a:r>
              <a:rPr lang="en-US" altLang="zh-CN" dirty="0" err="1" smtClean="0"/>
              <a:t>android.graphics</a:t>
            </a:r>
            <a:r>
              <a:rPr lang="en-US" altLang="zh-CN" dirty="0" smtClean="0"/>
              <a:t>.*</a:t>
            </a:r>
          </a:p>
          <a:p>
            <a:pPr lvl="1"/>
            <a:r>
              <a:rPr lang="en-US" altLang="zh-CN" dirty="0" err="1" smtClean="0"/>
              <a:t>android.opengl</a:t>
            </a:r>
            <a:r>
              <a:rPr lang="en-US" altLang="zh-CN" dirty="0" smtClean="0"/>
              <a:t>.*</a:t>
            </a:r>
          </a:p>
          <a:p>
            <a:pPr lvl="1"/>
            <a:r>
              <a:rPr lang="en-US" altLang="zh-CN" dirty="0" err="1" smtClean="0"/>
              <a:t>android.hardware</a:t>
            </a:r>
            <a:r>
              <a:rPr lang="en-US" altLang="zh-CN" dirty="0" smtClean="0"/>
              <a:t>.*</a:t>
            </a:r>
          </a:p>
          <a:p>
            <a:pPr lvl="1"/>
            <a:r>
              <a:rPr lang="en-US" altLang="zh-CN" dirty="0" err="1" smtClean="0"/>
              <a:t>android.media</a:t>
            </a:r>
            <a:r>
              <a:rPr lang="en-US" altLang="zh-CN" dirty="0" smtClean="0"/>
              <a:t>.*</a:t>
            </a:r>
          </a:p>
          <a:p>
            <a:pPr lvl="1"/>
            <a:r>
              <a:rPr lang="en-US" altLang="zh-CN" dirty="0" smtClean="0"/>
              <a:t>……</a:t>
            </a:r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Zygote</a:t>
            </a:r>
            <a:r>
              <a:rPr lang="zh-CN" altLang="en-US" dirty="0" smtClean="0"/>
              <a:t>进程启动过程分析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en-US" altLang="zh-CN" dirty="0" err="1" smtClean="0"/>
              <a:t>ZygoteInit.main</a:t>
            </a:r>
            <a:endParaRPr lang="en-US" altLang="zh-CN" dirty="0" smtClean="0"/>
          </a:p>
        </p:txBody>
      </p:sp>
      <p:pic>
        <p:nvPicPr>
          <p:cNvPr id="4" name="图片 3" descr="zygote-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1959686"/>
            <a:ext cx="5616624" cy="478168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1054</Words>
  <Application>Microsoft Office PowerPoint</Application>
  <PresentationFormat>全屏显示(4:3)</PresentationFormat>
  <Paragraphs>161</Paragraphs>
  <Slides>40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Office 主题</vt:lpstr>
      <vt:lpstr>Android应用程序进程管理</vt:lpstr>
      <vt:lpstr>About Me</vt:lpstr>
      <vt:lpstr>Agenda</vt:lpstr>
      <vt:lpstr>Android系统启动概述</vt:lpstr>
      <vt:lpstr>Zygote进程启动过程分析</vt:lpstr>
      <vt:lpstr>Zygote进程启动过程分析(续)</vt:lpstr>
      <vt:lpstr>Zygote进程启动过程分析(续)</vt:lpstr>
      <vt:lpstr>Zygote进程启动过程分析(续)</vt:lpstr>
      <vt:lpstr>Zygote进程启动过程分析(续)</vt:lpstr>
      <vt:lpstr>Zygote进程启动过程分析(续)</vt:lpstr>
      <vt:lpstr>Zygote进程启动过程分析(续)</vt:lpstr>
      <vt:lpstr>Zygote进程启动过程分析(续)</vt:lpstr>
      <vt:lpstr>Zygote进程启动过程分析(续)</vt:lpstr>
      <vt:lpstr>Zygote进程启动过程分析(续)</vt:lpstr>
      <vt:lpstr>System Server进程启动过程分析</vt:lpstr>
      <vt:lpstr>System Server进程启动过程分析(续)</vt:lpstr>
      <vt:lpstr>System Server进程启动过程分析(续)</vt:lpstr>
      <vt:lpstr>System Server进程启动过程分析(续)</vt:lpstr>
      <vt:lpstr>System Server进程启动过程分析(续)</vt:lpstr>
      <vt:lpstr>System Server进程启动过程分析(续)</vt:lpstr>
      <vt:lpstr>System Server进程启动过程分析(续)</vt:lpstr>
      <vt:lpstr>System Server进程启动过程分析(续)</vt:lpstr>
      <vt:lpstr>System Server进程启动过程分析(续)</vt:lpstr>
      <vt:lpstr>System Server进程启动过程分析(续)</vt:lpstr>
      <vt:lpstr>System Server进程启动过程分析(续)</vt:lpstr>
      <vt:lpstr>Android应用程序进程启动过程分析</vt:lpstr>
      <vt:lpstr>Android应用程序进程启动过程分析(续)</vt:lpstr>
      <vt:lpstr>Android应用程序进程启动过程分析(续)</vt:lpstr>
      <vt:lpstr>Android应用程序进程启动过程分析(续)</vt:lpstr>
      <vt:lpstr>Android应用程序进程启动过程分析(续)</vt:lpstr>
      <vt:lpstr>Android应用程序进程启动过程分析(续)</vt:lpstr>
      <vt:lpstr>Android应用程序进程启动过程分析(续)</vt:lpstr>
      <vt:lpstr>Android应用程序进程启动过程分析(续)</vt:lpstr>
      <vt:lpstr>Android应用程序进程回收机制</vt:lpstr>
      <vt:lpstr>Android应用程序进程回收机制(续)</vt:lpstr>
      <vt:lpstr>Android应用程序进程回收机制(续)</vt:lpstr>
      <vt:lpstr>Android应用程序进程回收机制(续)</vt:lpstr>
      <vt:lpstr>Android应用程序进程回收机制(续)</vt:lpstr>
      <vt:lpstr>Q&amp;A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Android应用程序进程管理</dc:title>
  <dc:creator>Luo</dc:creator>
  <cp:lastModifiedBy>Luo</cp:lastModifiedBy>
  <cp:revision>104</cp:revision>
  <dcterms:created xsi:type="dcterms:W3CDTF">2013-09-15T17:15:03Z</dcterms:created>
  <dcterms:modified xsi:type="dcterms:W3CDTF">2013-09-23T09:10:41Z</dcterms:modified>
</cp:coreProperties>
</file>