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3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4" r:id="rId35"/>
    <p:sldId id="290" r:id="rId36"/>
    <p:sldId id="291" r:id="rId37"/>
    <p:sldId id="292" r:id="rId38"/>
    <p:sldId id="293" r:id="rId39"/>
    <p:sldId id="295" r:id="rId40"/>
    <p:sldId id="296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410" autoAdjust="0"/>
  </p:normalViewPr>
  <p:slideViewPr>
    <p:cSldViewPr>
      <p:cViewPr varScale="1">
        <p:scale>
          <a:sx n="60" d="100"/>
          <a:sy n="60" d="100"/>
        </p:scale>
        <p:origin x="-14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0D2F0-B837-4248-8F88-5E47FC420BFE}" type="datetimeFigureOut">
              <a:rPr lang="zh-CN" altLang="en-US" smtClean="0"/>
              <a:pPr/>
              <a:t>2013/9/10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6EB27-280F-40D5-8F84-625B07BEB0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6EB27-280F-40D5-8F84-625B07BEB0B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6EB27-280F-40D5-8F84-625B07BEB0BF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6EB27-280F-40D5-8F84-625B07BEB0BF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6EB27-280F-40D5-8F84-625B07BEB0BF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HoneyComb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之前，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Bitmap Memory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Native Heap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中分配的，但是这部分内存同样计入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Object Heap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中，也就是说，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Bitmap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占用的内存和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Object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占用的内存加起来不能超过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Object Heap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的最大值。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HoneyComb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以及更高的版本中，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Bitmap Memory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就直接是在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Object Heap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中分配了，这样就可以直接接受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GC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的管理。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6EB27-280F-40D5-8F84-625B07BEB0BF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Dalvik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虚拟机在运行过程中要维护一些状态信息，这些信息包括：每个线程所保存的寄存器，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类中的静态字段，局部和全局的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JNI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引用，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JVM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中的所有函数调用会对应一个相应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的栈帧。每一个栈帧里可能包含对对象的引用，比如包含对象引用的局部变量和参数。所有这些引用信息被加入到一个集合中，叫根集合。然后从根集合开始，递归的查找可以从根集合出发访问的对象。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6EB27-280F-40D5-8F84-625B07BEB0BF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6EB27-280F-40D5-8F84-625B07BEB0BF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Firefox</a:t>
            </a:r>
            <a:r>
              <a:rPr lang="en-US" altLang="zh-CN" baseline="0" dirty="0" smtClean="0"/>
              <a:t> OS</a:t>
            </a:r>
            <a:r>
              <a:rPr lang="zh-CN" altLang="en-US" baseline="0" dirty="0" smtClean="0"/>
              <a:t>和</a:t>
            </a:r>
            <a:r>
              <a:rPr lang="en-US" altLang="zh-CN" baseline="0" dirty="0" err="1" smtClean="0"/>
              <a:t>Ubuntu</a:t>
            </a:r>
            <a:r>
              <a:rPr lang="en-US" altLang="zh-CN" baseline="0" dirty="0" smtClean="0"/>
              <a:t> Mobile OS</a:t>
            </a:r>
            <a:r>
              <a:rPr lang="zh-CN" altLang="en-US" baseline="0" dirty="0" smtClean="0"/>
              <a:t>采用了</a:t>
            </a:r>
            <a:r>
              <a:rPr lang="en-US" altLang="zh-CN" baseline="0" dirty="0" smtClean="0"/>
              <a:t>Android OS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HAL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6EB27-280F-40D5-8F84-625B07BEB0B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6EB27-280F-40D5-8F84-625B07BEB0B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对于无序广播，先转发给动态注册的</a:t>
            </a:r>
            <a:r>
              <a:rPr lang="en-US" altLang="zh-CN" dirty="0" smtClean="0"/>
              <a:t>Broadcast</a:t>
            </a:r>
            <a:r>
              <a:rPr lang="en-US" altLang="zh-CN" baseline="0" dirty="0" smtClean="0"/>
              <a:t> Receiver</a:t>
            </a:r>
            <a:r>
              <a:rPr lang="zh-CN" altLang="en-US" baseline="0" dirty="0" smtClean="0"/>
              <a:t>，再转发给静态注册的</a:t>
            </a:r>
            <a:r>
              <a:rPr lang="en-US" altLang="zh-CN" baseline="0" dirty="0" smtClean="0"/>
              <a:t>Broadcast Receiver</a:t>
            </a:r>
          </a:p>
          <a:p>
            <a:r>
              <a:rPr lang="zh-CN" altLang="en-US" baseline="0" dirty="0" smtClean="0"/>
              <a:t>对于有序广播，按照优先级从高到底的顺序转发，但是对于优先级相等的广播，动态注册的</a:t>
            </a:r>
            <a:r>
              <a:rPr lang="en-US" altLang="zh-CN" dirty="0" smtClean="0"/>
              <a:t>Broadcast</a:t>
            </a:r>
            <a:r>
              <a:rPr lang="en-US" altLang="zh-CN" baseline="0" dirty="0" smtClean="0"/>
              <a:t> Receiver</a:t>
            </a:r>
            <a:r>
              <a:rPr lang="zh-CN" altLang="en-US" baseline="0" dirty="0" smtClean="0"/>
              <a:t>优先于静态注册的</a:t>
            </a:r>
            <a:r>
              <a:rPr lang="en-US" altLang="zh-CN" baseline="0" dirty="0" smtClean="0"/>
              <a:t>Broadcast Receiver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6EB27-280F-40D5-8F84-625B07BEB0B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6EB27-280F-40D5-8F84-625B07BEB0B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6EB27-280F-40D5-8F84-625B07BEB0B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6EB27-280F-40D5-8F84-625B07BEB0B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6EB27-280F-40D5-8F84-625B07BEB0BF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6EB27-280F-40D5-8F84-625B07BEB0BF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7EFE-FE79-4E56-B496-3D426E1C3B60}" type="datetimeFigureOut">
              <a:rPr lang="zh-CN" altLang="en-US" smtClean="0"/>
              <a:pPr/>
              <a:t>2013/9/10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D5D5-73C0-43E4-928C-FD9FB3D915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7EFE-FE79-4E56-B496-3D426E1C3B60}" type="datetimeFigureOut">
              <a:rPr lang="zh-CN" altLang="en-US" smtClean="0"/>
              <a:pPr/>
              <a:t>2013/9/10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D5D5-73C0-43E4-928C-FD9FB3D915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7EFE-FE79-4E56-B496-3D426E1C3B60}" type="datetimeFigureOut">
              <a:rPr lang="zh-CN" altLang="en-US" smtClean="0"/>
              <a:pPr/>
              <a:t>2013/9/10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D5D5-73C0-43E4-928C-FD9FB3D915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7EFE-FE79-4E56-B496-3D426E1C3B60}" type="datetimeFigureOut">
              <a:rPr lang="zh-CN" altLang="en-US" smtClean="0"/>
              <a:pPr/>
              <a:t>2013/9/10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D5D5-73C0-43E4-928C-FD9FB3D915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7EFE-FE79-4E56-B496-3D426E1C3B60}" type="datetimeFigureOut">
              <a:rPr lang="zh-CN" altLang="en-US" smtClean="0"/>
              <a:pPr/>
              <a:t>2013/9/10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D5D5-73C0-43E4-928C-FD9FB3D915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7EFE-FE79-4E56-B496-3D426E1C3B60}" type="datetimeFigureOut">
              <a:rPr lang="zh-CN" altLang="en-US" smtClean="0"/>
              <a:pPr/>
              <a:t>2013/9/10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D5D5-73C0-43E4-928C-FD9FB3D915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7EFE-FE79-4E56-B496-3D426E1C3B60}" type="datetimeFigureOut">
              <a:rPr lang="zh-CN" altLang="en-US" smtClean="0"/>
              <a:pPr/>
              <a:t>2013/9/10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D5D5-73C0-43E4-928C-FD9FB3D915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7EFE-FE79-4E56-B496-3D426E1C3B60}" type="datetimeFigureOut">
              <a:rPr lang="zh-CN" altLang="en-US" smtClean="0"/>
              <a:pPr/>
              <a:t>2013/9/10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D5D5-73C0-43E4-928C-FD9FB3D915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7EFE-FE79-4E56-B496-3D426E1C3B60}" type="datetimeFigureOut">
              <a:rPr lang="zh-CN" altLang="en-US" smtClean="0"/>
              <a:pPr/>
              <a:t>2013/9/10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D5D5-73C0-43E4-928C-FD9FB3D915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7EFE-FE79-4E56-B496-3D426E1C3B60}" type="datetimeFigureOut">
              <a:rPr lang="zh-CN" altLang="en-US" smtClean="0"/>
              <a:pPr/>
              <a:t>2013/9/10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D5D5-73C0-43E4-928C-FD9FB3D915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7EFE-FE79-4E56-B496-3D426E1C3B60}" type="datetimeFigureOut">
              <a:rPr lang="zh-CN" altLang="en-US" smtClean="0"/>
              <a:pPr/>
              <a:t>2013/9/10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D5D5-73C0-43E4-928C-FD9FB3D915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77EFE-FE79-4E56-B496-3D426E1C3B60}" type="datetimeFigureOut">
              <a:rPr lang="zh-CN" altLang="en-US" smtClean="0"/>
              <a:pPr/>
              <a:t>2013/9/10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7D5D5-73C0-43E4-928C-FD9FB3D915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luoshengyang" TargetMode="External"/><Relationship Id="rId2" Type="http://schemas.openxmlformats.org/officeDocument/2006/relationships/hyperlink" Target="http://weibo.com/shengyanglu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developer.android.com/guide/components/tasks-and-back-stack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shengyangluo" TargetMode="External"/><Relationship Id="rId2" Type="http://schemas.openxmlformats.org/officeDocument/2006/relationships/hyperlink" Target="http://blog.csdn.net/Luoshengya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reverberate.org/2012/12/hello-jit-world-joy-of-simple-jit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340768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系统架构概述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3645024"/>
            <a:ext cx="4680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罗升阳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>
                <a:hlinkClick r:id="rId2"/>
              </a:rPr>
              <a:t>http://weibo.com/shengyangluo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>
                <a:hlinkClick r:id="rId3"/>
              </a:rPr>
              <a:t>http://blog.csdn.net/luoshengyang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应用程序组件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应用程序的一般架构</a:t>
            </a:r>
            <a:endParaRPr lang="zh-CN" altLang="en-US" dirty="0"/>
          </a:p>
        </p:txBody>
      </p:sp>
      <p:pic>
        <p:nvPicPr>
          <p:cNvPr id="4" name="图片 3" descr="Compone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7082" y="2132856"/>
            <a:ext cx="7753350" cy="44644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591729">
            <a:off x="994609" y="3583828"/>
            <a:ext cx="5755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Every thing is component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应用程序组件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四大组件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砖头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sz="1800" dirty="0" smtClean="0"/>
              <a:t>Activity -- UI</a:t>
            </a:r>
            <a:r>
              <a:rPr lang="zh-CN" altLang="en-US" sz="1800" dirty="0" smtClean="0"/>
              <a:t>、交互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Service -- </a:t>
            </a:r>
            <a:r>
              <a:rPr lang="zh-CN" altLang="en-US" sz="1800" dirty="0" smtClean="0"/>
              <a:t>后台计算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Broadcast Receiver  -- </a:t>
            </a:r>
            <a:r>
              <a:rPr lang="zh-CN" altLang="en-US" sz="1800" dirty="0" smtClean="0"/>
              <a:t>广播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Content Provider -- </a:t>
            </a:r>
            <a:r>
              <a:rPr lang="zh-CN" altLang="en-US" sz="1800" dirty="0" smtClean="0"/>
              <a:t>数据</a:t>
            </a:r>
            <a:endParaRPr lang="en-US" altLang="zh-CN" sz="1800" dirty="0" smtClean="0"/>
          </a:p>
        </p:txBody>
      </p:sp>
      <p:grpSp>
        <p:nvGrpSpPr>
          <p:cNvPr id="8" name="组合 7"/>
          <p:cNvGrpSpPr/>
          <p:nvPr/>
        </p:nvGrpSpPr>
        <p:grpSpPr>
          <a:xfrm>
            <a:off x="1546820" y="4148286"/>
            <a:ext cx="5905500" cy="2305050"/>
            <a:chOff x="1546820" y="3068166"/>
            <a:chExt cx="5905500" cy="2305050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1834157" y="3068166"/>
              <a:ext cx="2016125" cy="792163"/>
            </a:xfrm>
            <a:prstGeom prst="rect">
              <a:avLst/>
            </a:prstGeom>
            <a:solidFill>
              <a:srgbClr val="99FF66"/>
            </a:solidFill>
            <a:ln w="9525">
              <a:miter lim="800000"/>
              <a:headEnd/>
              <a:tailEnd/>
            </a:ln>
            <a:scene3d>
              <a:camera prst="legacyPerspectiveFront">
                <a:rot lat="1500000" lon="1500000" rev="0"/>
              </a:camera>
              <a:lightRig rig="legacyFlat2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FF66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zh-CN" dirty="0"/>
                <a:t>Activity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858345" y="3141191"/>
              <a:ext cx="2305050" cy="792163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PerspectiveFront">
                <a:rot lat="1500000" lon="20099988" rev="0"/>
              </a:camera>
              <a:lightRig rig="legacyFlat4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66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zh-CN"/>
                <a:t>Service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931370" y="4581054"/>
              <a:ext cx="2520950" cy="792162"/>
            </a:xfrm>
            <a:prstGeom prst="rect">
              <a:avLst/>
            </a:prstGeom>
            <a:solidFill>
              <a:srgbClr val="FF6600"/>
            </a:solidFill>
            <a:ln w="9525">
              <a:miter lim="800000"/>
              <a:headEnd/>
              <a:tailEnd/>
            </a:ln>
            <a:scene3d>
              <a:camera prst="legacyPerspectiveFront">
                <a:rot lat="1500000" lon="20099988" rev="0"/>
              </a:camera>
              <a:lightRig rig="legacyFlat4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zh-CN"/>
                <a:t>Broadcast Receiver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546820" y="4509616"/>
              <a:ext cx="2305050" cy="790575"/>
            </a:xfrm>
            <a:prstGeom prst="rect">
              <a:avLst/>
            </a:prstGeom>
            <a:solidFill>
              <a:srgbClr val="66FF99"/>
            </a:solidFill>
            <a:ln w="9525">
              <a:miter lim="800000"/>
              <a:headEnd/>
              <a:tailEnd/>
            </a:ln>
            <a:scene3d>
              <a:camera prst="legacyPerspectiveFront">
                <a:rot lat="1500000" lon="1500000" rev="0"/>
              </a:camera>
              <a:lightRig rig="legacyFlat2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zh-CN"/>
                <a:t>Content Provider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应用程序组件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Activity</a:t>
            </a:r>
            <a:r>
              <a:rPr lang="zh-CN" altLang="en-US" dirty="0" smtClean="0"/>
              <a:t>生命周期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由</a:t>
            </a:r>
            <a:r>
              <a:rPr lang="en-US" altLang="zh-CN" sz="2000" dirty="0" err="1" smtClean="0"/>
              <a:t>ActivityManagerService</a:t>
            </a:r>
            <a:r>
              <a:rPr lang="zh-CN" altLang="en-US" sz="2000" dirty="0" smtClean="0"/>
              <a:t>管理</a:t>
            </a:r>
            <a:endParaRPr lang="zh-CN" altLang="en-US" sz="2000" dirty="0"/>
          </a:p>
        </p:txBody>
      </p:sp>
      <p:pic>
        <p:nvPicPr>
          <p:cNvPr id="4" name="Picture 3" descr="LifeTim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691680" y="2204864"/>
            <a:ext cx="5505251" cy="4653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应用程序组件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Activity</a:t>
            </a:r>
            <a:r>
              <a:rPr lang="zh-CN" altLang="en-US" dirty="0" smtClean="0"/>
              <a:t>堆栈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由</a:t>
            </a:r>
            <a:r>
              <a:rPr lang="en-US" altLang="zh-CN" sz="1800" dirty="0" err="1" smtClean="0"/>
              <a:t>ActivityManagerService</a:t>
            </a:r>
            <a:r>
              <a:rPr lang="zh-CN" altLang="en-US" sz="1800" dirty="0" smtClean="0"/>
              <a:t>维护</a:t>
            </a:r>
            <a:endParaRPr lang="zh-CN" altLang="en-US" sz="1800" dirty="0"/>
          </a:p>
        </p:txBody>
      </p:sp>
      <p:pic>
        <p:nvPicPr>
          <p:cNvPr id="4" name="Picture 3" descr="Sta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187624" y="3068960"/>
            <a:ext cx="7079523" cy="2304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应用程序组件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Activity</a:t>
            </a:r>
            <a:r>
              <a:rPr lang="zh-CN" altLang="en-US" dirty="0" smtClean="0"/>
              <a:t>在堆栈中以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的形式聚集在一起</a:t>
            </a:r>
            <a:endParaRPr lang="en-US" altLang="zh-CN" dirty="0" smtClean="0"/>
          </a:p>
          <a:p>
            <a:pPr lvl="1"/>
            <a:r>
              <a:rPr lang="en-US" altLang="zh-CN" sz="1800" dirty="0" smtClean="0"/>
              <a:t>Task</a:t>
            </a:r>
            <a:r>
              <a:rPr lang="zh-CN" altLang="en-US" sz="1800" dirty="0" smtClean="0"/>
              <a:t>由一系列相关的</a:t>
            </a:r>
            <a:r>
              <a:rPr lang="en-US" altLang="zh-CN" sz="1800" dirty="0" smtClean="0"/>
              <a:t>Activity</a:t>
            </a:r>
            <a:r>
              <a:rPr lang="zh-CN" altLang="en-US" sz="1800" dirty="0" smtClean="0"/>
              <a:t>组成，描述用户完成某一个操作所需要的</a:t>
            </a:r>
            <a:r>
              <a:rPr lang="en-US" altLang="zh-CN" sz="1800" dirty="0" smtClean="0"/>
              <a:t>Activity</a:t>
            </a:r>
          </a:p>
          <a:p>
            <a:pPr lvl="1"/>
            <a:r>
              <a:rPr lang="zh-CN" altLang="en-US" sz="1800" dirty="0" smtClean="0"/>
              <a:t>当我们从</a:t>
            </a:r>
            <a:r>
              <a:rPr lang="en-US" altLang="zh-CN" sz="1800" dirty="0" smtClean="0"/>
              <a:t>Launcher</a:t>
            </a:r>
            <a:r>
              <a:rPr lang="zh-CN" altLang="en-US" sz="1800" dirty="0" smtClean="0"/>
              <a:t>上点击一个应用图标的时候，就启动一个</a:t>
            </a:r>
            <a:r>
              <a:rPr lang="en-US" altLang="zh-CN" sz="1800" dirty="0" smtClean="0"/>
              <a:t>Task</a:t>
            </a:r>
          </a:p>
          <a:p>
            <a:pPr lvl="1"/>
            <a:r>
              <a:rPr lang="en-US" altLang="zh-CN" sz="1800" dirty="0" smtClean="0"/>
              <a:t>Task</a:t>
            </a:r>
            <a:r>
              <a:rPr lang="zh-CN" altLang="en-US" sz="1800" dirty="0" smtClean="0"/>
              <a:t>是用</a:t>
            </a:r>
            <a:r>
              <a:rPr lang="en-US" altLang="zh-CN" sz="1800" dirty="0" smtClean="0"/>
              <a:t>Android</a:t>
            </a:r>
            <a:r>
              <a:rPr lang="zh-CN" altLang="en-US" sz="1800" dirty="0" smtClean="0"/>
              <a:t>多任务的一种体现</a:t>
            </a:r>
            <a:endParaRPr lang="en-US" altLang="zh-CN" sz="1800" dirty="0" smtClean="0"/>
          </a:p>
          <a:p>
            <a:pPr lvl="1"/>
            <a:r>
              <a:rPr lang="en-US" altLang="zh-CN" sz="1800" dirty="0" smtClean="0">
                <a:hlinkClick r:id="rId2"/>
              </a:rPr>
              <a:t>http://developer.android.com/guide/components/tasks-and-back-stack.html</a:t>
            </a:r>
            <a:endParaRPr lang="en-US" altLang="zh-CN" sz="1800" dirty="0" smtClean="0"/>
          </a:p>
        </p:txBody>
      </p:sp>
      <p:pic>
        <p:nvPicPr>
          <p:cNvPr id="4" name="Picture 3" descr="Tas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915816" y="3933056"/>
            <a:ext cx="3312368" cy="162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应用程序组件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Service</a:t>
            </a:r>
          </a:p>
          <a:p>
            <a:pPr lvl="1"/>
            <a:r>
              <a:rPr lang="en-US" altLang="zh-CN" sz="1800" dirty="0" smtClean="0"/>
              <a:t>Unbounded service</a:t>
            </a:r>
          </a:p>
          <a:p>
            <a:pPr lvl="1"/>
            <a:r>
              <a:rPr lang="en-US" altLang="zh-CN" sz="1800" dirty="0" smtClean="0"/>
              <a:t>Bounded service</a:t>
            </a:r>
            <a:endParaRPr lang="zh-CN" altLang="en-US" sz="1800" dirty="0"/>
          </a:p>
        </p:txBody>
      </p:sp>
      <p:pic>
        <p:nvPicPr>
          <p:cNvPr id="4" name="Picture 3" descr="Servi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195736" y="2420888"/>
            <a:ext cx="4216524" cy="44644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应用程序组件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Broadcast Receiver</a:t>
            </a:r>
          </a:p>
          <a:p>
            <a:pPr lvl="1"/>
            <a:r>
              <a:rPr lang="zh-CN" altLang="en-US" dirty="0" smtClean="0"/>
              <a:t>注册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静态 </a:t>
            </a:r>
            <a:r>
              <a:rPr lang="en-US" altLang="zh-CN" dirty="0" smtClean="0"/>
              <a:t>-- AndroidManifest.xml</a:t>
            </a:r>
          </a:p>
          <a:p>
            <a:pPr lvl="2"/>
            <a:r>
              <a:rPr lang="zh-CN" altLang="en-US" dirty="0" smtClean="0"/>
              <a:t>动态 </a:t>
            </a:r>
            <a:r>
              <a:rPr lang="en-US" altLang="zh-CN" dirty="0" smtClean="0"/>
              <a:t>-- </a:t>
            </a:r>
            <a:r>
              <a:rPr lang="en-US" altLang="zh-CN" dirty="0" err="1" smtClean="0"/>
              <a:t>Context.registerReceiver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广播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无序 </a:t>
            </a:r>
            <a:r>
              <a:rPr lang="en-US" altLang="zh-CN" dirty="0" smtClean="0"/>
              <a:t>-- </a:t>
            </a:r>
            <a:r>
              <a:rPr lang="en-US" altLang="zh-CN" dirty="0" err="1" smtClean="0"/>
              <a:t>Context.sendBroadcast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有序 </a:t>
            </a:r>
            <a:r>
              <a:rPr lang="en-US" altLang="zh-CN" dirty="0" smtClean="0"/>
              <a:t>-- </a:t>
            </a:r>
            <a:r>
              <a:rPr lang="en-US" altLang="zh-CN" dirty="0" err="1" smtClean="0"/>
              <a:t>Context.sendOrderedBroadcast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应用程序组件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注册广播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636912"/>
            <a:ext cx="7171513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应用程序组件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发送广播</a:t>
            </a:r>
            <a:endParaRPr lang="zh-CN" altLang="en-US" dirty="0"/>
          </a:p>
        </p:txBody>
      </p:sp>
      <p:grpSp>
        <p:nvGrpSpPr>
          <p:cNvPr id="2065" name="Group 17"/>
          <p:cNvGrpSpPr>
            <a:grpSpLocks/>
          </p:cNvGrpSpPr>
          <p:nvPr/>
        </p:nvGrpSpPr>
        <p:grpSpPr bwMode="auto">
          <a:xfrm>
            <a:off x="1331640" y="3232125"/>
            <a:ext cx="5976664" cy="1997075"/>
            <a:chOff x="1298" y="5770"/>
            <a:chExt cx="8674" cy="3145"/>
          </a:xfrm>
        </p:grpSpPr>
        <p:sp>
          <p:nvSpPr>
            <p:cNvPr id="2066" name="AutoShape 18"/>
            <p:cNvSpPr>
              <a:spLocks noChangeArrowheads="1"/>
            </p:cNvSpPr>
            <p:nvPr/>
          </p:nvSpPr>
          <p:spPr bwMode="auto">
            <a:xfrm>
              <a:off x="7947" y="5770"/>
              <a:ext cx="1970" cy="55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D6E3BC"/>
                </a:gs>
              </a:gsLst>
              <a:lin ang="5400000" scaled="1"/>
            </a:gradFill>
            <a:ln w="12700">
              <a:solidFill>
                <a:srgbClr val="C2D69B"/>
              </a:solidFill>
              <a:round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Broadcast Receiver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67" name="Oval 19"/>
            <p:cNvSpPr>
              <a:spLocks noChangeArrowheads="1"/>
            </p:cNvSpPr>
            <p:nvPr/>
          </p:nvSpPr>
          <p:spPr bwMode="auto">
            <a:xfrm>
              <a:off x="3787" y="6532"/>
              <a:ext cx="3042" cy="14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8CCE4"/>
                </a:gs>
              </a:gsLst>
              <a:lin ang="5400000" scaled="1"/>
            </a:gradFill>
            <a:ln w="12700">
              <a:solidFill>
                <a:srgbClr val="95B3D7"/>
              </a:solidFill>
              <a:round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ActivityManagerService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68" name="AutoShape 20"/>
            <p:cNvSpPr>
              <a:spLocks noChangeArrowheads="1"/>
            </p:cNvSpPr>
            <p:nvPr/>
          </p:nvSpPr>
          <p:spPr bwMode="auto">
            <a:xfrm>
              <a:off x="1298" y="6667"/>
              <a:ext cx="1167" cy="114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D6E3BC"/>
                </a:gs>
              </a:gsLst>
              <a:lin ang="5400000" scaled="1"/>
            </a:gradFill>
            <a:ln w="12700">
              <a:solidFill>
                <a:srgbClr val="C2D69B"/>
              </a:solidFill>
              <a:round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Activity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Service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……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69" name="AutoShape 21"/>
            <p:cNvSpPr>
              <a:spLocks noChangeArrowheads="1"/>
            </p:cNvSpPr>
            <p:nvPr/>
          </p:nvSpPr>
          <p:spPr bwMode="auto">
            <a:xfrm>
              <a:off x="7966" y="6959"/>
              <a:ext cx="1970" cy="55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D6E3BC"/>
                </a:gs>
              </a:gsLst>
              <a:lin ang="5400000" scaled="1"/>
            </a:gradFill>
            <a:ln w="12700">
              <a:solidFill>
                <a:srgbClr val="C2D69B"/>
              </a:solidFill>
              <a:round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Broadcast Receiver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70" name="AutoShape 22"/>
            <p:cNvSpPr>
              <a:spLocks noChangeArrowheads="1"/>
            </p:cNvSpPr>
            <p:nvPr/>
          </p:nvSpPr>
          <p:spPr bwMode="auto">
            <a:xfrm>
              <a:off x="8002" y="8362"/>
              <a:ext cx="1970" cy="55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D6E3BC"/>
                </a:gs>
              </a:gsLst>
              <a:lin ang="5400000" scaled="1"/>
            </a:gradFill>
            <a:ln w="12700">
              <a:solidFill>
                <a:srgbClr val="C2D69B"/>
              </a:solidFill>
              <a:round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Broadcast Receiver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2071" name="AutoShape 23"/>
            <p:cNvCxnSpPr>
              <a:cxnSpLocks noChangeShapeType="1"/>
            </p:cNvCxnSpPr>
            <p:nvPr/>
          </p:nvCxnSpPr>
          <p:spPr bwMode="auto">
            <a:xfrm>
              <a:off x="2465" y="7246"/>
              <a:ext cx="1322" cy="0"/>
            </a:xfrm>
            <a:prstGeom prst="straightConnector1">
              <a:avLst/>
            </a:prstGeom>
            <a:noFill/>
            <a:ln w="12700">
              <a:solidFill>
                <a:srgbClr val="4BACC6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2" name="AutoShape 24"/>
            <p:cNvCxnSpPr>
              <a:cxnSpLocks noChangeShapeType="1"/>
            </p:cNvCxnSpPr>
            <p:nvPr/>
          </p:nvCxnSpPr>
          <p:spPr bwMode="auto">
            <a:xfrm flipV="1">
              <a:off x="6278" y="6071"/>
              <a:ext cx="1669" cy="622"/>
            </a:xfrm>
            <a:prstGeom prst="straightConnector1">
              <a:avLst/>
            </a:prstGeom>
            <a:noFill/>
            <a:ln w="12700">
              <a:solidFill>
                <a:srgbClr val="4BACC6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3" name="AutoShape 25"/>
            <p:cNvCxnSpPr>
              <a:cxnSpLocks noChangeShapeType="1"/>
            </p:cNvCxnSpPr>
            <p:nvPr/>
          </p:nvCxnSpPr>
          <p:spPr bwMode="auto">
            <a:xfrm>
              <a:off x="6829" y="7246"/>
              <a:ext cx="1118" cy="0"/>
            </a:xfrm>
            <a:prstGeom prst="straightConnector1">
              <a:avLst/>
            </a:prstGeom>
            <a:noFill/>
            <a:ln w="12700">
              <a:solidFill>
                <a:srgbClr val="4BACC6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4" name="AutoShape 26"/>
            <p:cNvCxnSpPr>
              <a:cxnSpLocks noChangeShapeType="1"/>
            </p:cNvCxnSpPr>
            <p:nvPr/>
          </p:nvCxnSpPr>
          <p:spPr bwMode="auto">
            <a:xfrm>
              <a:off x="6520" y="7753"/>
              <a:ext cx="1482" cy="933"/>
            </a:xfrm>
            <a:prstGeom prst="straightConnector1">
              <a:avLst/>
            </a:prstGeom>
            <a:noFill/>
            <a:ln w="12700">
              <a:solidFill>
                <a:srgbClr val="4BACC6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5" name="AutoShape 27"/>
            <p:cNvCxnSpPr>
              <a:cxnSpLocks noChangeShapeType="1"/>
            </p:cNvCxnSpPr>
            <p:nvPr/>
          </p:nvCxnSpPr>
          <p:spPr bwMode="auto">
            <a:xfrm>
              <a:off x="8916" y="7753"/>
              <a:ext cx="0" cy="426"/>
            </a:xfrm>
            <a:prstGeom prst="straightConnector1">
              <a:avLst/>
            </a:prstGeom>
            <a:noFill/>
            <a:ln w="25400">
              <a:solidFill>
                <a:srgbClr val="9BBB59"/>
              </a:solidFill>
              <a:prstDash val="sysDot"/>
              <a:round/>
              <a:headEnd/>
              <a:tailEnd/>
            </a:ln>
            <a:effectLst/>
          </p:spPr>
        </p:cxnSp>
        <p:sp>
          <p:nvSpPr>
            <p:cNvPr id="2076" name="Text Box 28"/>
            <p:cNvSpPr txBox="1">
              <a:spLocks noChangeArrowheads="1"/>
            </p:cNvSpPr>
            <p:nvPr/>
          </p:nvSpPr>
          <p:spPr bwMode="auto">
            <a:xfrm>
              <a:off x="6578" y="5950"/>
              <a:ext cx="864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Intent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77" name="Text Box 29"/>
            <p:cNvSpPr txBox="1">
              <a:spLocks noChangeArrowheads="1"/>
            </p:cNvSpPr>
            <p:nvPr/>
          </p:nvSpPr>
          <p:spPr bwMode="auto">
            <a:xfrm>
              <a:off x="6914" y="6838"/>
              <a:ext cx="864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Intent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78" name="Text Box 30"/>
            <p:cNvSpPr txBox="1">
              <a:spLocks noChangeArrowheads="1"/>
            </p:cNvSpPr>
            <p:nvPr/>
          </p:nvSpPr>
          <p:spPr bwMode="auto">
            <a:xfrm>
              <a:off x="6547" y="8091"/>
              <a:ext cx="864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Intent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2646" y="6782"/>
              <a:ext cx="864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Intent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应用程序组件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Content Provider</a:t>
            </a:r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URI</a:t>
            </a:r>
            <a:r>
              <a:rPr lang="zh-CN" altLang="en-US" dirty="0" smtClean="0"/>
              <a:t>来描述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数据访问接口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数据更新机制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About Me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老罗的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之旅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博客作者</a:t>
            </a:r>
            <a:endParaRPr lang="en-US" altLang="zh-CN" dirty="0" smtClean="0"/>
          </a:p>
          <a:p>
            <a:r>
              <a:rPr lang="en-US" altLang="zh-CN" dirty="0" smtClean="0"/>
              <a:t>《Android</a:t>
            </a:r>
            <a:r>
              <a:rPr lang="zh-CN" altLang="en-US" dirty="0" smtClean="0"/>
              <a:t>系统源代码情景分析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书籍作者</a:t>
            </a:r>
            <a:endParaRPr lang="en-US" altLang="zh-CN" dirty="0" smtClean="0"/>
          </a:p>
          <a:p>
            <a:r>
              <a:rPr lang="zh-CN" altLang="en-US" dirty="0"/>
              <a:t>博</a:t>
            </a:r>
            <a:r>
              <a:rPr lang="zh-CN" altLang="en-US" dirty="0" smtClean="0"/>
              <a:t>客：</a:t>
            </a:r>
            <a:r>
              <a:rPr lang="en-US" altLang="zh-CN" dirty="0" smtClean="0">
                <a:hlinkClick r:id="rId2"/>
              </a:rPr>
              <a:t>http://blog.csdn.net/Luoshengyang</a:t>
            </a:r>
            <a:endParaRPr lang="en-US" altLang="zh-CN" dirty="0" smtClean="0"/>
          </a:p>
          <a:p>
            <a:r>
              <a:rPr lang="zh-CN" altLang="en-US" dirty="0" smtClean="0"/>
              <a:t>微博：</a:t>
            </a:r>
            <a:r>
              <a:rPr lang="en-US" altLang="zh-CN" dirty="0" smtClean="0">
                <a:hlinkClick r:id="rId3"/>
              </a:rPr>
              <a:t>http://weibo.com/shengyangluo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应用程序组件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smtClean="0"/>
              <a:t>Content Provider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URI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 -- Scheme</a:t>
            </a:r>
          </a:p>
          <a:p>
            <a:pPr lvl="1"/>
            <a:r>
              <a:rPr lang="en-US" altLang="zh-CN" dirty="0" smtClean="0"/>
              <a:t>B -- Authority</a:t>
            </a:r>
          </a:p>
          <a:p>
            <a:pPr lvl="1"/>
            <a:r>
              <a:rPr lang="en-US" altLang="zh-CN" dirty="0" smtClean="0"/>
              <a:t>C -- Resource Path</a:t>
            </a:r>
          </a:p>
          <a:p>
            <a:pPr lvl="1"/>
            <a:r>
              <a:rPr lang="en-US" altLang="zh-CN" dirty="0" smtClean="0"/>
              <a:t>D -- Resource ID</a:t>
            </a: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571806"/>
            <a:ext cx="7920880" cy="1233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应用程序组件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Content Provider</a:t>
            </a:r>
            <a:r>
              <a:rPr lang="zh-CN" altLang="en-US" dirty="0" smtClean="0"/>
              <a:t>数据访问接口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Insert</a:t>
            </a:r>
          </a:p>
          <a:p>
            <a:pPr lvl="1"/>
            <a:r>
              <a:rPr lang="en-US" altLang="zh-CN" dirty="0" smtClean="0"/>
              <a:t>Update</a:t>
            </a:r>
          </a:p>
          <a:p>
            <a:pPr lvl="1"/>
            <a:r>
              <a:rPr lang="en-US" altLang="zh-CN" dirty="0" smtClean="0"/>
              <a:t>Delete</a:t>
            </a:r>
          </a:p>
          <a:p>
            <a:pPr lvl="1"/>
            <a:r>
              <a:rPr lang="en-US" altLang="zh-CN" dirty="0" smtClean="0"/>
              <a:t>Query</a:t>
            </a:r>
          </a:p>
          <a:p>
            <a:pPr lvl="1"/>
            <a:r>
              <a:rPr lang="en-US" altLang="zh-CN" dirty="0" smtClean="0"/>
              <a:t>Call -- Hidden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应用程序组件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Content Provider</a:t>
            </a:r>
            <a:r>
              <a:rPr lang="zh-CN" altLang="en-US" dirty="0" smtClean="0"/>
              <a:t>数据更新机制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注册内容观察者 </a:t>
            </a:r>
            <a:r>
              <a:rPr lang="en-US" altLang="zh-CN" sz="2400" dirty="0" smtClean="0"/>
              <a:t>-- </a:t>
            </a:r>
            <a:r>
              <a:rPr lang="en-US" altLang="zh-CN" sz="2400" dirty="0" err="1" smtClean="0"/>
              <a:t>ContentResolver.ContentObserver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发送数据更新通知 </a:t>
            </a:r>
            <a:r>
              <a:rPr lang="en-US" altLang="zh-CN" sz="2400" dirty="0" smtClean="0"/>
              <a:t>-- </a:t>
            </a:r>
            <a:r>
              <a:rPr lang="en-US" altLang="zh-CN" sz="2400" dirty="0" err="1" smtClean="0"/>
              <a:t>ContentResolver.notifyChange</a:t>
            </a:r>
            <a:endParaRPr lang="en-US" altLang="zh-CN" sz="2400" dirty="0" smtClean="0"/>
          </a:p>
          <a:p>
            <a:pPr lvl="1"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应用程序组件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注册</a:t>
            </a:r>
            <a:r>
              <a:rPr lang="en-US" altLang="zh-CN" dirty="0" smtClean="0"/>
              <a:t>Content Provider</a:t>
            </a:r>
            <a:r>
              <a:rPr lang="zh-CN" altLang="en-US" dirty="0" smtClean="0"/>
              <a:t>的内容观察者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1675" y="2852936"/>
            <a:ext cx="7088717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应用程序组件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发送</a:t>
            </a:r>
            <a:r>
              <a:rPr lang="en-US" altLang="zh-CN" dirty="0" smtClean="0"/>
              <a:t>Content Provider</a:t>
            </a:r>
            <a:r>
              <a:rPr lang="zh-CN" altLang="en-US" dirty="0" smtClean="0"/>
              <a:t>数据更新通知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732509"/>
            <a:ext cx="763905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应用程序框架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管理硬件</a:t>
            </a:r>
            <a:endParaRPr lang="en-US" altLang="zh-CN" dirty="0" smtClean="0"/>
          </a:p>
          <a:p>
            <a:r>
              <a:rPr lang="zh-CN" altLang="en-US" dirty="0" smtClean="0"/>
              <a:t>提供服务</a:t>
            </a:r>
            <a:endParaRPr lang="en-US" altLang="zh-CN" dirty="0" smtClean="0"/>
          </a:p>
          <a:p>
            <a:r>
              <a:rPr lang="zh-CN" altLang="en-US" dirty="0" smtClean="0"/>
              <a:t>组件管理</a:t>
            </a:r>
            <a:endParaRPr lang="en-US" altLang="zh-CN" dirty="0" smtClean="0"/>
          </a:p>
          <a:p>
            <a:r>
              <a:rPr lang="zh-CN" altLang="en-US" dirty="0" smtClean="0"/>
              <a:t>进程管理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应用程序框架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按服务类型划分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Hardware Service</a:t>
            </a:r>
          </a:p>
          <a:p>
            <a:pPr lvl="2"/>
            <a:r>
              <a:rPr lang="en-US" altLang="zh-CN" dirty="0" err="1" smtClean="0"/>
              <a:t>CameraService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LocationManagerService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LightsService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……</a:t>
            </a:r>
          </a:p>
          <a:p>
            <a:pPr lvl="1"/>
            <a:r>
              <a:rPr lang="en-US" altLang="zh-CN" dirty="0" smtClean="0"/>
              <a:t>Software Service</a:t>
            </a:r>
          </a:p>
          <a:p>
            <a:pPr lvl="2"/>
            <a:r>
              <a:rPr lang="en-US" altLang="zh-CN" dirty="0" err="1" smtClean="0"/>
              <a:t>PackageManagerService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ActivityManagerService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WindowManagerService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……</a:t>
            </a:r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应用程序框架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按开发语言划分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 </a:t>
            </a:r>
            <a:r>
              <a:rPr lang="en-US" altLang="zh-CN" dirty="0" smtClean="0"/>
              <a:t>Runtime Framework</a:t>
            </a:r>
          </a:p>
          <a:p>
            <a:pPr lvl="2"/>
            <a:r>
              <a:rPr lang="en-US" altLang="zh-CN" dirty="0" err="1" smtClean="0"/>
              <a:t>PackageManagerService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ActivityManagerService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WindowManagerService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……</a:t>
            </a:r>
          </a:p>
          <a:p>
            <a:pPr lvl="1"/>
            <a:r>
              <a:rPr lang="en-US" altLang="zh-CN" dirty="0" smtClean="0"/>
              <a:t>Native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Runtime Framework</a:t>
            </a:r>
          </a:p>
          <a:p>
            <a:pPr lvl="2"/>
            <a:r>
              <a:rPr lang="en-US" altLang="zh-CN" dirty="0" err="1" smtClean="0"/>
              <a:t>MediaPlayerService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SurfaceFlinger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AudioFlinger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应用程序框架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按进程划分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System Server Process</a:t>
            </a:r>
          </a:p>
          <a:p>
            <a:pPr lvl="2"/>
            <a:r>
              <a:rPr lang="en-US" altLang="zh-CN" dirty="0" err="1" smtClean="0"/>
              <a:t>PackageManagerService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ActivityManagerService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WindowManagerService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......</a:t>
            </a:r>
          </a:p>
          <a:p>
            <a:pPr lvl="1"/>
            <a:r>
              <a:rPr lang="en-US" altLang="zh-CN" dirty="0" smtClean="0"/>
              <a:t>Independent Process</a:t>
            </a:r>
          </a:p>
          <a:p>
            <a:pPr lvl="2"/>
            <a:r>
              <a:rPr lang="en-US" altLang="zh-CN" dirty="0" err="1" smtClean="0"/>
              <a:t>SurfaceFlinger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MediaPlayerService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……</a:t>
            </a:r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应用程序框架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服务注册、获取和访问过程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708920"/>
            <a:ext cx="71056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zh-CN" dirty="0" smtClean="0"/>
              <a:t>系统</a:t>
            </a:r>
            <a:r>
              <a:rPr lang="zh-CN" altLang="en-US" dirty="0" smtClean="0"/>
              <a:t>整体架构</a:t>
            </a:r>
            <a:endParaRPr lang="en-US" altLang="zh-CN" dirty="0"/>
          </a:p>
          <a:p>
            <a:r>
              <a:rPr lang="en-US" altLang="zh-CN" dirty="0" smtClean="0"/>
              <a:t>Android</a:t>
            </a:r>
            <a:r>
              <a:rPr lang="zh-CN" altLang="en-US" dirty="0" smtClean="0"/>
              <a:t>专用驱动</a:t>
            </a:r>
            <a:endParaRPr lang="en-US" altLang="zh-CN" dirty="0" smtClean="0"/>
          </a:p>
          <a:p>
            <a:r>
              <a:rPr lang="en-US" altLang="zh-CN" dirty="0" smtClean="0"/>
              <a:t>Android</a:t>
            </a:r>
            <a:r>
              <a:rPr lang="zh-CN" altLang="en-US" dirty="0" smtClean="0"/>
              <a:t>硬件抽象层</a:t>
            </a:r>
            <a:endParaRPr lang="en-US" altLang="zh-CN" dirty="0" smtClean="0"/>
          </a:p>
          <a:p>
            <a:r>
              <a:rPr lang="en-US" altLang="zh-CN" dirty="0" smtClean="0"/>
              <a:t>Android</a:t>
            </a:r>
            <a:r>
              <a:rPr lang="zh-CN" altLang="en-US" dirty="0" smtClean="0"/>
              <a:t>应用程序组件</a:t>
            </a:r>
            <a:endParaRPr lang="en-US" altLang="zh-CN" dirty="0" smtClean="0"/>
          </a:p>
          <a:p>
            <a:r>
              <a:rPr lang="en-US" altLang="zh-CN" dirty="0" smtClean="0"/>
              <a:t>Android</a:t>
            </a:r>
            <a:r>
              <a:rPr lang="zh-CN" altLang="en-US" dirty="0" smtClean="0"/>
              <a:t>应用程序框架</a:t>
            </a:r>
            <a:endParaRPr lang="en-US" altLang="zh-CN" dirty="0" smtClean="0"/>
          </a:p>
          <a:p>
            <a:r>
              <a:rPr lang="en-US" altLang="zh-CN" dirty="0" smtClean="0"/>
              <a:t>Android</a:t>
            </a:r>
            <a:r>
              <a:rPr lang="zh-CN" altLang="en-US" dirty="0" smtClean="0"/>
              <a:t>用户界面架构</a:t>
            </a:r>
            <a:endParaRPr lang="en-US" altLang="zh-CN" dirty="0" smtClean="0"/>
          </a:p>
          <a:p>
            <a:r>
              <a:rPr lang="en-US" altLang="zh-CN" dirty="0" err="1" smtClean="0"/>
              <a:t>Dalvik</a:t>
            </a:r>
            <a:r>
              <a:rPr lang="zh-CN" altLang="en-US" dirty="0" smtClean="0"/>
              <a:t>虚拟机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用户界面架构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窗口管理框架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</a:t>
            </a:r>
          </a:p>
          <a:p>
            <a:pPr lvl="1"/>
            <a:r>
              <a:rPr lang="en-US" altLang="zh-CN" dirty="0" err="1" smtClean="0"/>
              <a:t>WindowManagerService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SurfaceFlinger</a:t>
            </a:r>
            <a:endParaRPr lang="en-US" altLang="zh-CN" dirty="0" smtClean="0"/>
          </a:p>
          <a:p>
            <a:r>
              <a:rPr lang="zh-CN" altLang="en-US" dirty="0" smtClean="0"/>
              <a:t>资源管理框架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AssetManager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Resources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用户界面</a:t>
            </a:r>
            <a:r>
              <a:rPr lang="zh-CN" altLang="en-US" dirty="0" smtClean="0"/>
              <a:t>架构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窗口管理</a:t>
            </a:r>
            <a:r>
              <a:rPr lang="zh-CN" altLang="en-US" dirty="0" smtClean="0"/>
              <a:t>框架</a:t>
            </a:r>
            <a:endParaRPr lang="en-US" altLang="zh-CN" dirty="0" smtClean="0"/>
          </a:p>
        </p:txBody>
      </p:sp>
      <p:pic>
        <p:nvPicPr>
          <p:cNvPr id="5" name="图片 4" descr="u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2074" y="1772816"/>
            <a:ext cx="6639852" cy="5013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用户界面架构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7293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资源管理</a:t>
            </a:r>
            <a:r>
              <a:rPr lang="zh-CN" altLang="en-US" dirty="0" smtClean="0"/>
              <a:t>框架</a:t>
            </a:r>
            <a:endParaRPr lang="en-US" altLang="zh-CN" dirty="0" smtClean="0"/>
          </a:p>
        </p:txBody>
      </p:sp>
      <p:pic>
        <p:nvPicPr>
          <p:cNvPr id="4" name="图片 3" descr="asset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1748358"/>
            <a:ext cx="5524500" cy="50650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err="1" smtClean="0"/>
              <a:t>Dalvik</a:t>
            </a:r>
            <a:r>
              <a:rPr lang="zh-CN" altLang="en-US" dirty="0" smtClean="0"/>
              <a:t>虚拟机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虚拟机与</a:t>
            </a:r>
            <a:r>
              <a:rPr lang="en-US" altLang="zh-CN" dirty="0" err="1" smtClean="0"/>
              <a:t>Dalvik</a:t>
            </a:r>
            <a:r>
              <a:rPr lang="zh-CN" altLang="en-US" dirty="0" smtClean="0"/>
              <a:t>虚拟机区别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99592" y="2859727"/>
          <a:ext cx="6984776" cy="2081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2390666"/>
                <a:gridCol w="2793910"/>
              </a:tblGrid>
              <a:tr h="42796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Java Virtual Machine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Dalvik</a:t>
                      </a:r>
                      <a:r>
                        <a:rPr lang="en-US" altLang="zh-CN" dirty="0" smtClean="0"/>
                        <a:t> Virtual</a:t>
                      </a:r>
                      <a:r>
                        <a:rPr lang="en-US" altLang="zh-CN" baseline="0" dirty="0" smtClean="0"/>
                        <a:t> Machine</a:t>
                      </a:r>
                      <a:endParaRPr lang="zh-CN" altLang="en-US" dirty="0"/>
                    </a:p>
                  </a:txBody>
                  <a:tcPr/>
                </a:tc>
              </a:tr>
              <a:tr h="94018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Instruction</a:t>
                      </a:r>
                      <a:r>
                        <a:rPr lang="en-US" altLang="zh-CN" baseline="0" dirty="0" smtClean="0"/>
                        <a:t> Set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Java </a:t>
                      </a:r>
                      <a:r>
                        <a:rPr lang="en-US" altLang="zh-CN" dirty="0" err="1" smtClean="0"/>
                        <a:t>Bytecode</a:t>
                      </a:r>
                      <a:endParaRPr lang="en-US" altLang="zh-CN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(Stack</a:t>
                      </a:r>
                      <a:r>
                        <a:rPr lang="en-US" altLang="zh-CN" baseline="0" dirty="0" smtClean="0"/>
                        <a:t> Based)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Dalvik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Bytecode</a:t>
                      </a:r>
                      <a:endParaRPr lang="en-US" altLang="zh-CN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(Register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smtClean="0"/>
                        <a:t>Based)</a:t>
                      </a:r>
                      <a:endParaRPr lang="zh-CN" altLang="en-US" dirty="0" smtClean="0"/>
                    </a:p>
                  </a:txBody>
                  <a:tcPr anchor="ctr"/>
                </a:tc>
              </a:tr>
              <a:tr h="7132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File Format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.class file</a:t>
                      </a:r>
                    </a:p>
                    <a:p>
                      <a:pPr algn="ctr"/>
                      <a:r>
                        <a:rPr lang="en-US" altLang="zh-CN" dirty="0" smtClean="0"/>
                        <a:t>(one file,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one</a:t>
                      </a:r>
                      <a:r>
                        <a:rPr lang="en-US" altLang="zh-CN" baseline="0" dirty="0" smtClean="0"/>
                        <a:t> class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</a:t>
                      </a:r>
                      <a:r>
                        <a:rPr lang="en-US" altLang="zh-CN" dirty="0" err="1" smtClean="0"/>
                        <a:t>dex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baseline="0" dirty="0" smtClean="0"/>
                        <a:t> file</a:t>
                      </a:r>
                    </a:p>
                    <a:p>
                      <a:pPr algn="ctr"/>
                      <a:r>
                        <a:rPr lang="en-US" altLang="zh-CN" baseline="0" dirty="0" smtClean="0"/>
                        <a:t>(one file, many classes)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Dalvik</a:t>
            </a:r>
            <a:r>
              <a:rPr lang="zh-CN" altLang="en-US" dirty="0" smtClean="0"/>
              <a:t>虚拟机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Dex</a:t>
            </a:r>
            <a:r>
              <a:rPr lang="zh-CN" altLang="en-US" dirty="0" smtClean="0"/>
              <a:t>文件编译和优化</a:t>
            </a:r>
            <a:endParaRPr lang="zh-CN" altLang="en-US" dirty="0"/>
          </a:p>
        </p:txBody>
      </p:sp>
      <p:pic>
        <p:nvPicPr>
          <p:cNvPr id="4" name="图片 3" descr="dalvi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2780928"/>
            <a:ext cx="4533597" cy="2808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Dalvik</a:t>
            </a:r>
            <a:r>
              <a:rPr lang="zh-CN" altLang="en-US" dirty="0" smtClean="0"/>
              <a:t>虚拟机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内存管理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 Object </a:t>
            </a:r>
            <a:r>
              <a:rPr lang="en-US" altLang="zh-CN" dirty="0" smtClean="0"/>
              <a:t>Heap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大小受限，</a:t>
            </a:r>
            <a:r>
              <a:rPr lang="en-US" altLang="zh-CN" dirty="0" smtClean="0"/>
              <a:t>16M/24M/32M/48M</a:t>
            </a:r>
          </a:p>
          <a:p>
            <a:pPr lvl="1"/>
            <a:r>
              <a:rPr lang="en-US" altLang="zh-CN" dirty="0" smtClean="0"/>
              <a:t>Bitmap Memory(External </a:t>
            </a:r>
            <a:r>
              <a:rPr lang="en-US" altLang="zh-CN" dirty="0" err="1" smtClean="0"/>
              <a:t>Memroy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大小计入</a:t>
            </a:r>
            <a:r>
              <a:rPr lang="en-US" altLang="zh-CN" dirty="0" smtClean="0"/>
              <a:t>Java Object Heap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Native Heap</a:t>
            </a:r>
          </a:p>
          <a:p>
            <a:pPr lvl="2"/>
            <a:r>
              <a:rPr lang="zh-CN" altLang="en-US" dirty="0" smtClean="0"/>
              <a:t>大小不受限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Dalvik</a:t>
            </a:r>
            <a:r>
              <a:rPr lang="zh-CN" altLang="en-US" dirty="0" smtClean="0"/>
              <a:t>虚拟机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垃圾收集</a:t>
            </a:r>
            <a:r>
              <a:rPr lang="en-US" altLang="zh-CN" dirty="0" smtClean="0"/>
              <a:t>(GC)</a:t>
            </a:r>
          </a:p>
          <a:p>
            <a:pPr lvl="1"/>
            <a:r>
              <a:rPr lang="en-US" altLang="zh-CN" dirty="0" smtClean="0"/>
              <a:t>Mark</a:t>
            </a:r>
            <a:r>
              <a:rPr lang="zh-CN" altLang="en-US" dirty="0" smtClean="0"/>
              <a:t>，使用</a:t>
            </a:r>
            <a:r>
              <a:rPr lang="en-US" altLang="zh-CN" dirty="0" err="1" smtClean="0"/>
              <a:t>RootSet</a:t>
            </a:r>
            <a:r>
              <a:rPr lang="zh-CN" altLang="en-US" dirty="0" smtClean="0"/>
              <a:t>标记对象引用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Sweep</a:t>
            </a:r>
            <a:r>
              <a:rPr lang="zh-CN" altLang="en-US" dirty="0" smtClean="0"/>
              <a:t>，回收没有被引用的对象</a:t>
            </a:r>
            <a:endParaRPr lang="en-US" altLang="zh-CN" dirty="0" smtClean="0"/>
          </a:p>
          <a:p>
            <a:r>
              <a:rPr lang="en-US" altLang="zh-CN" dirty="0" err="1" smtClean="0"/>
              <a:t>GingerBread</a:t>
            </a:r>
            <a:r>
              <a:rPr lang="zh-CN" altLang="en-US" dirty="0" smtClean="0"/>
              <a:t>之前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Stop-the-word</a:t>
            </a:r>
            <a:r>
              <a:rPr lang="zh-CN" altLang="en-US" dirty="0" smtClean="0"/>
              <a:t>，也就是</a:t>
            </a:r>
            <a:r>
              <a:rPr lang="zh-CN" altLang="en-US" dirty="0" smtClean="0"/>
              <a:t>垃圾收集线程在执行的时候，其它的线程都</a:t>
            </a:r>
            <a:r>
              <a:rPr lang="zh-CN" altLang="en-US" dirty="0" smtClean="0"/>
              <a:t>停止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 Full heap collection</a:t>
            </a:r>
            <a:r>
              <a:rPr lang="zh-CN" altLang="en-US" dirty="0" smtClean="0"/>
              <a:t>，也就是一次收集完全部的</a:t>
            </a:r>
            <a:r>
              <a:rPr lang="zh-CN" altLang="en-US" dirty="0" smtClean="0"/>
              <a:t>垃圾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一次垃圾收集造成的程序中止时间通常都大于</a:t>
            </a:r>
            <a:r>
              <a:rPr lang="en-US" altLang="zh-CN" dirty="0" smtClean="0"/>
              <a:t>100ms</a:t>
            </a:r>
          </a:p>
          <a:p>
            <a:r>
              <a:rPr lang="en-US" altLang="zh-CN" dirty="0" err="1" smtClean="0"/>
              <a:t>GingerBread</a:t>
            </a:r>
            <a:r>
              <a:rPr lang="zh-CN" altLang="en-US" dirty="0" smtClean="0"/>
              <a:t>之后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Cocurrent</a:t>
            </a:r>
            <a:r>
              <a:rPr lang="zh-CN" altLang="en-US" dirty="0" smtClean="0"/>
              <a:t>，也就是大多数情况下，垃圾收集线程与其它线程是并发执行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 Partial collection</a:t>
            </a:r>
            <a:r>
              <a:rPr lang="zh-CN" altLang="en-US" dirty="0" smtClean="0"/>
              <a:t>，也就是一次可能只收集一部分</a:t>
            </a:r>
            <a:r>
              <a:rPr lang="zh-CN" altLang="en-US" dirty="0" smtClean="0"/>
              <a:t>垃圾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一次垃圾收集造成的程序中止时间通常都小于</a:t>
            </a:r>
            <a:r>
              <a:rPr lang="en-US" altLang="zh-CN" dirty="0" smtClean="0"/>
              <a:t>5ms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Dalvik</a:t>
            </a:r>
            <a:r>
              <a:rPr lang="zh-CN" altLang="en-US" dirty="0" smtClean="0"/>
              <a:t>虚拟机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即时编译</a:t>
            </a:r>
            <a:r>
              <a:rPr lang="en-US" altLang="zh-CN" dirty="0" smtClean="0"/>
              <a:t>(JIT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smtClean="0"/>
              <a:t>2.2</a:t>
            </a:r>
            <a:r>
              <a:rPr lang="zh-CN" altLang="en-US" dirty="0" smtClean="0"/>
              <a:t>开始支持</a:t>
            </a:r>
            <a:r>
              <a:rPr lang="en-US" altLang="zh-CN" dirty="0" smtClean="0"/>
              <a:t>JIT</a:t>
            </a:r>
            <a:r>
              <a:rPr lang="zh-CN" altLang="en-US" dirty="0" smtClean="0"/>
              <a:t>，并且是可选的，编译时通过</a:t>
            </a:r>
            <a:r>
              <a:rPr lang="en-US" altLang="zh-CN" dirty="0" smtClean="0"/>
              <a:t>WITH_JIT</a:t>
            </a:r>
            <a:r>
              <a:rPr lang="zh-CN" altLang="en-US" dirty="0" smtClean="0"/>
              <a:t>宏进行控制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基于执行路径</a:t>
            </a:r>
            <a:r>
              <a:rPr lang="en-US" altLang="zh-CN" dirty="0" smtClean="0"/>
              <a:t>(Executing Path)</a:t>
            </a:r>
            <a:r>
              <a:rPr lang="zh-CN" altLang="en-US" dirty="0" smtClean="0"/>
              <a:t>对热门的代码片断进行优化</a:t>
            </a:r>
            <a:r>
              <a:rPr lang="en-US" altLang="zh-CN" dirty="0" smtClean="0"/>
              <a:t>(Trace JIT)</a:t>
            </a:r>
            <a:r>
              <a:rPr lang="zh-CN" altLang="en-US" dirty="0" smtClean="0"/>
              <a:t>，传统的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虚拟机以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为单位进行优化</a:t>
            </a:r>
            <a:r>
              <a:rPr lang="en-US" altLang="zh-CN" dirty="0" smtClean="0"/>
              <a:t>(Method JIT)</a:t>
            </a:r>
          </a:p>
          <a:p>
            <a:pPr lvl="1"/>
            <a:r>
              <a:rPr lang="zh-CN" altLang="en-US" dirty="0" smtClean="0"/>
              <a:t>可以利用运行时信息进行激进优化，获得比静态编译语言更高的性能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实现原理：</a:t>
            </a:r>
            <a:r>
              <a:rPr lang="en-US" altLang="zh-CN" dirty="0" smtClean="0">
                <a:hlinkClick r:id="rId3"/>
              </a:rPr>
              <a:t>http://blog.reverberate.org/2012/12/hello-jit-world-joy-of-simple-jits.html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Dalvik</a:t>
            </a:r>
            <a:r>
              <a:rPr lang="zh-CN" altLang="en-US" dirty="0" smtClean="0"/>
              <a:t>虚拟机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本地调用</a:t>
            </a:r>
            <a:r>
              <a:rPr lang="en-US" altLang="zh-CN" dirty="0" smtClean="0"/>
              <a:t>(JNI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实现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代码互调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大部分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接口的都是通过</a:t>
            </a:r>
            <a:r>
              <a:rPr lang="en-US" altLang="zh-CN" dirty="0" smtClean="0"/>
              <a:t>JNI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C/C</a:t>
            </a:r>
            <a:r>
              <a:rPr lang="en-US" altLang="zh-CN" dirty="0" smtClean="0"/>
              <a:t>++</a:t>
            </a:r>
            <a:r>
              <a:rPr lang="zh-CN" altLang="en-US" dirty="0" smtClean="0"/>
              <a:t>接口实现的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提供有</a:t>
            </a:r>
            <a:r>
              <a:rPr lang="en-US" altLang="zh-CN" dirty="0" smtClean="0"/>
              <a:t>NDK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JNI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r>
              <a:rPr lang="zh-CN" altLang="en-US" dirty="0" smtClean="0"/>
              <a:t>进程和线程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进程和线程一一对应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系统调用创建进程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err="1" smtClean="0"/>
              <a:t>pthread</a:t>
            </a:r>
            <a:r>
              <a:rPr lang="zh-CN" altLang="en-US" dirty="0" smtClean="0"/>
              <a:t>库接口创建线程</a:t>
            </a:r>
            <a:endParaRPr lang="zh-CN" altLang="en-US" dirty="0" smtClean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2790056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9600" dirty="0" smtClean="0"/>
              <a:t>Q&amp;A</a:t>
            </a:r>
            <a:endParaRPr lang="zh-CN" alt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zh-CN" dirty="0" smtClean="0"/>
              <a:t>系统</a:t>
            </a:r>
            <a:r>
              <a:rPr lang="zh-CN" altLang="en-US" dirty="0" smtClean="0"/>
              <a:t>整体架构</a:t>
            </a:r>
            <a:endParaRPr lang="zh-CN" altLang="en-US" dirty="0"/>
          </a:p>
        </p:txBody>
      </p:sp>
      <p:pic>
        <p:nvPicPr>
          <p:cNvPr id="5" name="图片 4" descr="Android_Archite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340768"/>
            <a:ext cx="6954221" cy="49917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495371">
            <a:off x="552883" y="3869638"/>
            <a:ext cx="7907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Android OS = Android Runtime + Linux Kernel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64604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9600" dirty="0" smtClean="0"/>
              <a:t>Thank You</a:t>
            </a:r>
            <a:endParaRPr lang="zh-CN" alt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专用驱动</a:t>
            </a:r>
            <a:endParaRPr lang="zh-CN" altLang="en-US" dirty="0"/>
          </a:p>
        </p:txBody>
      </p:sp>
      <p:pic>
        <p:nvPicPr>
          <p:cNvPr id="5" name="图片 4" descr="4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3858" y="2492896"/>
            <a:ext cx="7276534" cy="4104456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5030019"/>
          </a:xfrm>
        </p:spPr>
        <p:txBody>
          <a:bodyPr/>
          <a:lstStyle/>
          <a:p>
            <a:r>
              <a:rPr lang="en-US" altLang="zh-CN" dirty="0" smtClean="0"/>
              <a:t>Logger</a:t>
            </a:r>
          </a:p>
          <a:p>
            <a:pPr lvl="1"/>
            <a:r>
              <a:rPr lang="zh-CN" altLang="en-US" sz="1800" dirty="0" smtClean="0"/>
              <a:t>完全内存操作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适合频繁读写</a:t>
            </a:r>
            <a:endParaRPr lang="en-US" altLang="zh-CN" sz="18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专用驱动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图片 3" descr="5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2996952"/>
            <a:ext cx="6768752" cy="3456384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Binder</a:t>
            </a:r>
          </a:p>
          <a:p>
            <a:pPr lvl="1"/>
            <a:r>
              <a:rPr lang="en-US" altLang="zh-CN" sz="1800" dirty="0" smtClean="0"/>
              <a:t>Client/Server</a:t>
            </a:r>
            <a:r>
              <a:rPr lang="zh-CN" altLang="en-US" sz="1800" dirty="0" smtClean="0"/>
              <a:t>模型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进程间一次数据拷贝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进程内直接调用</a:t>
            </a:r>
            <a:endParaRPr lang="en-US" altLang="zh-C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专用驱动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图片 3" descr="6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5" y="2636912"/>
            <a:ext cx="6912768" cy="3816424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Ashmem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使用文件描述符描述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通过</a:t>
            </a:r>
            <a:r>
              <a:rPr lang="en-US" altLang="zh-CN" sz="1800" dirty="0" smtClean="0"/>
              <a:t>Binder</a:t>
            </a:r>
            <a:r>
              <a:rPr lang="zh-CN" altLang="en-US" sz="1800" dirty="0" smtClean="0"/>
              <a:t>在进程间传递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硬件抽象层</a:t>
            </a:r>
            <a:r>
              <a:rPr lang="en-US" altLang="zh-CN" dirty="0" smtClean="0"/>
              <a:t>HAL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设备驱动分为内核空间和用户空间两部分</a:t>
            </a:r>
            <a:endParaRPr lang="en-US" altLang="zh-CN" sz="2800" dirty="0" smtClean="0"/>
          </a:p>
          <a:p>
            <a:pPr lvl="1"/>
            <a:r>
              <a:rPr lang="zh-CN" altLang="en-US" sz="2000" dirty="0" smtClean="0"/>
              <a:t>保护厂商利益（出发点）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内核空间主要负责硬件访问逻辑（</a:t>
            </a:r>
            <a:r>
              <a:rPr lang="en-US" altLang="zh-CN" sz="2000" dirty="0" smtClean="0"/>
              <a:t>GPL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用户空间主要负责参数和访问流程控制（</a:t>
            </a:r>
            <a:r>
              <a:rPr lang="en-US" altLang="zh-CN" sz="2000" dirty="0" smtClean="0"/>
              <a:t>Apache License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zh-CN" altLang="en-US" sz="2800" dirty="0" smtClean="0"/>
              <a:t>用户空间部分设备驱动即为</a:t>
            </a:r>
            <a:r>
              <a:rPr lang="en-US" altLang="zh-CN" sz="2800" dirty="0" smtClean="0"/>
              <a:t>HAL Module</a:t>
            </a:r>
          </a:p>
          <a:p>
            <a:pPr lvl="1"/>
            <a:r>
              <a:rPr lang="en-US" altLang="zh-CN" sz="2000" dirty="0" smtClean="0"/>
              <a:t>HAL Module</a:t>
            </a:r>
            <a:r>
              <a:rPr lang="zh-CN" altLang="en-US" sz="2000" dirty="0" smtClean="0"/>
              <a:t>通过设备文件访问内核空间部分设备驱动</a:t>
            </a:r>
            <a:endParaRPr lang="en-US" altLang="zh-CN" sz="2000" dirty="0" smtClean="0"/>
          </a:p>
          <a:p>
            <a:r>
              <a:rPr lang="zh-CN" altLang="en-US" sz="2800" dirty="0" smtClean="0"/>
              <a:t>系统服务通过</a:t>
            </a:r>
            <a:r>
              <a:rPr lang="en-US" altLang="zh-CN" sz="2800" dirty="0" smtClean="0"/>
              <a:t>HAL Module</a:t>
            </a:r>
            <a:r>
              <a:rPr lang="zh-CN" altLang="en-US" sz="2800" dirty="0" smtClean="0"/>
              <a:t>对硬件进行管理</a:t>
            </a:r>
            <a:endParaRPr lang="en-US" altLang="zh-CN" sz="2800" dirty="0" smtClean="0"/>
          </a:p>
          <a:p>
            <a:pPr lvl="1"/>
            <a:r>
              <a:rPr lang="zh-CN" altLang="en-US" sz="2000" dirty="0" smtClean="0"/>
              <a:t>系统服务通过</a:t>
            </a:r>
            <a:r>
              <a:rPr lang="en-US" altLang="zh-CN" sz="2000" dirty="0" smtClean="0"/>
              <a:t>JNI</a:t>
            </a:r>
            <a:r>
              <a:rPr lang="zh-CN" altLang="en-US" sz="2000" dirty="0" smtClean="0"/>
              <a:t>访问</a:t>
            </a:r>
            <a:r>
              <a:rPr lang="en-US" altLang="zh-CN" sz="2000" dirty="0" smtClean="0"/>
              <a:t>HAL Module</a:t>
            </a:r>
          </a:p>
          <a:p>
            <a:r>
              <a:rPr lang="zh-CN" altLang="en-US" dirty="0" smtClean="0"/>
              <a:t>应用程序通过系统服务对硬件进行访问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应用程序通过</a:t>
            </a:r>
            <a:r>
              <a:rPr lang="en-US" altLang="zh-CN" sz="2000" dirty="0" smtClean="0"/>
              <a:t>Binder IPC</a:t>
            </a:r>
            <a:r>
              <a:rPr lang="zh-CN" altLang="en-US" sz="2000" dirty="0" smtClean="0"/>
              <a:t>访问系统服务</a:t>
            </a:r>
            <a:endParaRPr lang="en-US" altLang="zh-CN" sz="2000" dirty="0" smtClean="0"/>
          </a:p>
          <a:p>
            <a:endParaRPr lang="en-US" altLang="zh-CN" sz="2800" dirty="0" smtClean="0"/>
          </a:p>
          <a:p>
            <a:endParaRPr lang="en-US" altLang="zh-CN" sz="2000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硬件抽象层</a:t>
            </a:r>
            <a:r>
              <a:rPr lang="en-US" altLang="zh-CN" dirty="0" smtClean="0"/>
              <a:t>HAL(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图片 3" descr="H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5310" y="1700808"/>
            <a:ext cx="6877050" cy="4324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1208</Words>
  <Application>Microsoft Office PowerPoint</Application>
  <PresentationFormat>全屏显示(4:3)</PresentationFormat>
  <Paragraphs>258</Paragraphs>
  <Slides>40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Office 主题</vt:lpstr>
      <vt:lpstr>Android系统架构概述</vt:lpstr>
      <vt:lpstr>About Me</vt:lpstr>
      <vt:lpstr>Agenda</vt:lpstr>
      <vt:lpstr>Android系统整体架构</vt:lpstr>
      <vt:lpstr>Android专用驱动</vt:lpstr>
      <vt:lpstr>Android专用驱动(续)</vt:lpstr>
      <vt:lpstr>Android专用驱动(续)</vt:lpstr>
      <vt:lpstr>Android硬件抽象层HAL</vt:lpstr>
      <vt:lpstr>Android硬件抽象层HAL(续)</vt:lpstr>
      <vt:lpstr>Android应用程序组件</vt:lpstr>
      <vt:lpstr>Android应用程序组件(续)</vt:lpstr>
      <vt:lpstr>Android应用程序组件(续)</vt:lpstr>
      <vt:lpstr>Android应用程序组件(续)</vt:lpstr>
      <vt:lpstr>Android应用程序组件(续)</vt:lpstr>
      <vt:lpstr>Android应用程序组件(续)</vt:lpstr>
      <vt:lpstr>Android应用程序组件(续)</vt:lpstr>
      <vt:lpstr>Android应用程序组件(续)</vt:lpstr>
      <vt:lpstr>Android应用程序组件(续)</vt:lpstr>
      <vt:lpstr>Android应用程序组件(续)</vt:lpstr>
      <vt:lpstr>Android应用程序组件(续)</vt:lpstr>
      <vt:lpstr>Android应用程序组件(续)</vt:lpstr>
      <vt:lpstr>Android应用程序组件(续)</vt:lpstr>
      <vt:lpstr>Android应用程序组件(续)</vt:lpstr>
      <vt:lpstr>Android应用程序组件(续)</vt:lpstr>
      <vt:lpstr>Android应用程序框架</vt:lpstr>
      <vt:lpstr>Android应用程序框架(续)</vt:lpstr>
      <vt:lpstr>Android应用程序框架(续)</vt:lpstr>
      <vt:lpstr>Android应用程序框架(续)</vt:lpstr>
      <vt:lpstr>Android应用程序框架(续)</vt:lpstr>
      <vt:lpstr>Android用户界面架构</vt:lpstr>
      <vt:lpstr>Android用户界面架构(续)</vt:lpstr>
      <vt:lpstr>Android用户界面架构(续)</vt:lpstr>
      <vt:lpstr>Dalvik虚拟机</vt:lpstr>
      <vt:lpstr>Dalvik虚拟机(续)</vt:lpstr>
      <vt:lpstr>Dalvik虚拟机(续)</vt:lpstr>
      <vt:lpstr>Dalvik虚拟机(续)</vt:lpstr>
      <vt:lpstr>Dalvik虚拟机(续)</vt:lpstr>
      <vt:lpstr>Dalvik虚拟机(续)</vt:lpstr>
      <vt:lpstr>Q&amp;A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Luo</dc:creator>
  <cp:lastModifiedBy>Luo</cp:lastModifiedBy>
  <cp:revision>93</cp:revision>
  <dcterms:created xsi:type="dcterms:W3CDTF">2013-09-05T16:17:57Z</dcterms:created>
  <dcterms:modified xsi:type="dcterms:W3CDTF">2013-09-10T04:36:23Z</dcterms:modified>
</cp:coreProperties>
</file>