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2" r:id="rId13"/>
    <p:sldId id="268" r:id="rId14"/>
    <p:sldId id="269" r:id="rId15"/>
    <p:sldId id="270"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64" d="100"/>
          <a:sy n="64" d="100"/>
        </p:scale>
        <p:origin x="20"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4BD11A-B2D2-4AEA-97C7-D204740FD09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5AE1420-D1D2-4F6B-BF1B-48963D7EF7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06DF1ED-87C5-45D3-ACF5-9DFFB52E9EC8}"/>
              </a:ext>
            </a:extLst>
          </p:cNvPr>
          <p:cNvSpPr>
            <a:spLocks noGrp="1"/>
          </p:cNvSpPr>
          <p:nvPr>
            <p:ph type="dt" sz="half" idx="10"/>
          </p:nvPr>
        </p:nvSpPr>
        <p:spPr/>
        <p:txBody>
          <a:bodyPr/>
          <a:lstStyle/>
          <a:p>
            <a:fld id="{C6D919AD-9525-4107-80F0-1D12CC34E0F1}" type="datetimeFigureOut">
              <a:rPr lang="zh-CN" altLang="en-US" smtClean="0"/>
              <a:t>2020/9/10</a:t>
            </a:fld>
            <a:endParaRPr lang="zh-CN" altLang="en-US"/>
          </a:p>
        </p:txBody>
      </p:sp>
      <p:sp>
        <p:nvSpPr>
          <p:cNvPr id="5" name="页脚占位符 4">
            <a:extLst>
              <a:ext uri="{FF2B5EF4-FFF2-40B4-BE49-F238E27FC236}">
                <a16:creationId xmlns:a16="http://schemas.microsoft.com/office/drawing/2014/main" id="{800F041C-1D04-4ECF-A544-38EE4D3FED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55EEC0-A739-45F6-A3E4-1CFE2301EF91}"/>
              </a:ext>
            </a:extLst>
          </p:cNvPr>
          <p:cNvSpPr>
            <a:spLocks noGrp="1"/>
          </p:cNvSpPr>
          <p:nvPr>
            <p:ph type="sldNum" sz="quarter" idx="12"/>
          </p:nvPr>
        </p:nvSpPr>
        <p:spPr/>
        <p:txBody>
          <a:bodyPr/>
          <a:lstStyle/>
          <a:p>
            <a:fld id="{C1ED1E3A-1983-40A2-8DEE-EB45C4EE207F}" type="slidenum">
              <a:rPr lang="zh-CN" altLang="en-US" smtClean="0"/>
              <a:t>‹#›</a:t>
            </a:fld>
            <a:endParaRPr lang="zh-CN" altLang="en-US"/>
          </a:p>
        </p:txBody>
      </p:sp>
    </p:spTree>
    <p:extLst>
      <p:ext uri="{BB962C8B-B14F-4D97-AF65-F5344CB8AC3E}">
        <p14:creationId xmlns:p14="http://schemas.microsoft.com/office/powerpoint/2010/main" val="175188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CC4584-9A74-4243-BA38-565C8CA6EB7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C0ECA95-A812-4FBC-AFD0-8E5E608D742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9E82D32-6205-4423-A62D-0B4143EE12F6}"/>
              </a:ext>
            </a:extLst>
          </p:cNvPr>
          <p:cNvSpPr>
            <a:spLocks noGrp="1"/>
          </p:cNvSpPr>
          <p:nvPr>
            <p:ph type="dt" sz="half" idx="10"/>
          </p:nvPr>
        </p:nvSpPr>
        <p:spPr/>
        <p:txBody>
          <a:bodyPr/>
          <a:lstStyle/>
          <a:p>
            <a:fld id="{C6D919AD-9525-4107-80F0-1D12CC34E0F1}" type="datetimeFigureOut">
              <a:rPr lang="zh-CN" altLang="en-US" smtClean="0"/>
              <a:t>2020/9/10</a:t>
            </a:fld>
            <a:endParaRPr lang="zh-CN" altLang="en-US"/>
          </a:p>
        </p:txBody>
      </p:sp>
      <p:sp>
        <p:nvSpPr>
          <p:cNvPr id="5" name="页脚占位符 4">
            <a:extLst>
              <a:ext uri="{FF2B5EF4-FFF2-40B4-BE49-F238E27FC236}">
                <a16:creationId xmlns:a16="http://schemas.microsoft.com/office/drawing/2014/main" id="{A5540EB7-25B6-4C85-BB7D-DAFCB18A8A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1BE369-55A8-4EED-AACA-0C788DCAB8FB}"/>
              </a:ext>
            </a:extLst>
          </p:cNvPr>
          <p:cNvSpPr>
            <a:spLocks noGrp="1"/>
          </p:cNvSpPr>
          <p:nvPr>
            <p:ph type="sldNum" sz="quarter" idx="12"/>
          </p:nvPr>
        </p:nvSpPr>
        <p:spPr/>
        <p:txBody>
          <a:bodyPr/>
          <a:lstStyle/>
          <a:p>
            <a:fld id="{C1ED1E3A-1983-40A2-8DEE-EB45C4EE207F}" type="slidenum">
              <a:rPr lang="zh-CN" altLang="en-US" smtClean="0"/>
              <a:t>‹#›</a:t>
            </a:fld>
            <a:endParaRPr lang="zh-CN" altLang="en-US"/>
          </a:p>
        </p:txBody>
      </p:sp>
    </p:spTree>
    <p:extLst>
      <p:ext uri="{BB962C8B-B14F-4D97-AF65-F5344CB8AC3E}">
        <p14:creationId xmlns:p14="http://schemas.microsoft.com/office/powerpoint/2010/main" val="582205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7F28220-43A9-4186-902E-E6009E3AA88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5CA59F7-C65E-4ED6-8085-EFFB6BD8DB3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B0BB446-DD5C-422E-9ACF-F201BF695A7C}"/>
              </a:ext>
            </a:extLst>
          </p:cNvPr>
          <p:cNvSpPr>
            <a:spLocks noGrp="1"/>
          </p:cNvSpPr>
          <p:nvPr>
            <p:ph type="dt" sz="half" idx="10"/>
          </p:nvPr>
        </p:nvSpPr>
        <p:spPr/>
        <p:txBody>
          <a:bodyPr/>
          <a:lstStyle/>
          <a:p>
            <a:fld id="{C6D919AD-9525-4107-80F0-1D12CC34E0F1}" type="datetimeFigureOut">
              <a:rPr lang="zh-CN" altLang="en-US" smtClean="0"/>
              <a:t>2020/9/10</a:t>
            </a:fld>
            <a:endParaRPr lang="zh-CN" altLang="en-US"/>
          </a:p>
        </p:txBody>
      </p:sp>
      <p:sp>
        <p:nvSpPr>
          <p:cNvPr id="5" name="页脚占位符 4">
            <a:extLst>
              <a:ext uri="{FF2B5EF4-FFF2-40B4-BE49-F238E27FC236}">
                <a16:creationId xmlns:a16="http://schemas.microsoft.com/office/drawing/2014/main" id="{65CFA4B9-2DDA-4913-BB66-4CCAE04CF1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663DDD-CB6D-44B5-AB37-DEB6F3E9AC6D}"/>
              </a:ext>
            </a:extLst>
          </p:cNvPr>
          <p:cNvSpPr>
            <a:spLocks noGrp="1"/>
          </p:cNvSpPr>
          <p:nvPr>
            <p:ph type="sldNum" sz="quarter" idx="12"/>
          </p:nvPr>
        </p:nvSpPr>
        <p:spPr/>
        <p:txBody>
          <a:bodyPr/>
          <a:lstStyle/>
          <a:p>
            <a:fld id="{C1ED1E3A-1983-40A2-8DEE-EB45C4EE207F}" type="slidenum">
              <a:rPr lang="zh-CN" altLang="en-US" smtClean="0"/>
              <a:t>‹#›</a:t>
            </a:fld>
            <a:endParaRPr lang="zh-CN" altLang="en-US"/>
          </a:p>
        </p:txBody>
      </p:sp>
    </p:spTree>
    <p:extLst>
      <p:ext uri="{BB962C8B-B14F-4D97-AF65-F5344CB8AC3E}">
        <p14:creationId xmlns:p14="http://schemas.microsoft.com/office/powerpoint/2010/main" val="4032212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F79F4E-C342-4323-B177-7432542FB20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BAD845F-0CDD-4247-A5CD-D5F9D5012CE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F06F04E-93D8-443F-9BEA-C59503655B1B}"/>
              </a:ext>
            </a:extLst>
          </p:cNvPr>
          <p:cNvSpPr>
            <a:spLocks noGrp="1"/>
          </p:cNvSpPr>
          <p:nvPr>
            <p:ph type="dt" sz="half" idx="10"/>
          </p:nvPr>
        </p:nvSpPr>
        <p:spPr/>
        <p:txBody>
          <a:bodyPr/>
          <a:lstStyle/>
          <a:p>
            <a:fld id="{C6D919AD-9525-4107-80F0-1D12CC34E0F1}" type="datetimeFigureOut">
              <a:rPr lang="zh-CN" altLang="en-US" smtClean="0"/>
              <a:t>2020/9/10</a:t>
            </a:fld>
            <a:endParaRPr lang="zh-CN" altLang="en-US"/>
          </a:p>
        </p:txBody>
      </p:sp>
      <p:sp>
        <p:nvSpPr>
          <p:cNvPr id="5" name="页脚占位符 4">
            <a:extLst>
              <a:ext uri="{FF2B5EF4-FFF2-40B4-BE49-F238E27FC236}">
                <a16:creationId xmlns:a16="http://schemas.microsoft.com/office/drawing/2014/main" id="{31892EB4-219B-4798-9313-9DC51C0587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1FDABE-5307-4EB2-8B9B-F4871A41E333}"/>
              </a:ext>
            </a:extLst>
          </p:cNvPr>
          <p:cNvSpPr>
            <a:spLocks noGrp="1"/>
          </p:cNvSpPr>
          <p:nvPr>
            <p:ph type="sldNum" sz="quarter" idx="12"/>
          </p:nvPr>
        </p:nvSpPr>
        <p:spPr/>
        <p:txBody>
          <a:bodyPr/>
          <a:lstStyle/>
          <a:p>
            <a:fld id="{C1ED1E3A-1983-40A2-8DEE-EB45C4EE207F}" type="slidenum">
              <a:rPr lang="zh-CN" altLang="en-US" smtClean="0"/>
              <a:t>‹#›</a:t>
            </a:fld>
            <a:endParaRPr lang="zh-CN" altLang="en-US"/>
          </a:p>
        </p:txBody>
      </p:sp>
    </p:spTree>
    <p:extLst>
      <p:ext uri="{BB962C8B-B14F-4D97-AF65-F5344CB8AC3E}">
        <p14:creationId xmlns:p14="http://schemas.microsoft.com/office/powerpoint/2010/main" val="102465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8DA92-262F-4331-96D5-05D64091CA0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A6FEF14-4DB7-4FD5-BD9B-4E046093DF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A30C596-2FD4-4115-86A1-D3DAA807D061}"/>
              </a:ext>
            </a:extLst>
          </p:cNvPr>
          <p:cNvSpPr>
            <a:spLocks noGrp="1"/>
          </p:cNvSpPr>
          <p:nvPr>
            <p:ph type="dt" sz="half" idx="10"/>
          </p:nvPr>
        </p:nvSpPr>
        <p:spPr/>
        <p:txBody>
          <a:bodyPr/>
          <a:lstStyle/>
          <a:p>
            <a:fld id="{C6D919AD-9525-4107-80F0-1D12CC34E0F1}" type="datetimeFigureOut">
              <a:rPr lang="zh-CN" altLang="en-US" smtClean="0"/>
              <a:t>2020/9/10</a:t>
            </a:fld>
            <a:endParaRPr lang="zh-CN" altLang="en-US"/>
          </a:p>
        </p:txBody>
      </p:sp>
      <p:sp>
        <p:nvSpPr>
          <p:cNvPr id="5" name="页脚占位符 4">
            <a:extLst>
              <a:ext uri="{FF2B5EF4-FFF2-40B4-BE49-F238E27FC236}">
                <a16:creationId xmlns:a16="http://schemas.microsoft.com/office/drawing/2014/main" id="{34485CDF-74DE-4D87-BC3B-75814BD077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BE8340-3A70-4B2C-BA39-460260A6142D}"/>
              </a:ext>
            </a:extLst>
          </p:cNvPr>
          <p:cNvSpPr>
            <a:spLocks noGrp="1"/>
          </p:cNvSpPr>
          <p:nvPr>
            <p:ph type="sldNum" sz="quarter" idx="12"/>
          </p:nvPr>
        </p:nvSpPr>
        <p:spPr/>
        <p:txBody>
          <a:bodyPr/>
          <a:lstStyle/>
          <a:p>
            <a:fld id="{C1ED1E3A-1983-40A2-8DEE-EB45C4EE207F}" type="slidenum">
              <a:rPr lang="zh-CN" altLang="en-US" smtClean="0"/>
              <a:t>‹#›</a:t>
            </a:fld>
            <a:endParaRPr lang="zh-CN" altLang="en-US"/>
          </a:p>
        </p:txBody>
      </p:sp>
    </p:spTree>
    <p:extLst>
      <p:ext uri="{BB962C8B-B14F-4D97-AF65-F5344CB8AC3E}">
        <p14:creationId xmlns:p14="http://schemas.microsoft.com/office/powerpoint/2010/main" val="929258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62509-D4A2-4AAA-9643-5D1A8FC8B97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0F2B5AB-8684-4FA8-94C1-F134FFE1C7E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7D56434-7BDF-42A0-B273-1B55BD3F0F4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DDAE371-0927-4202-9A41-30193AB61D0B}"/>
              </a:ext>
            </a:extLst>
          </p:cNvPr>
          <p:cNvSpPr>
            <a:spLocks noGrp="1"/>
          </p:cNvSpPr>
          <p:nvPr>
            <p:ph type="dt" sz="half" idx="10"/>
          </p:nvPr>
        </p:nvSpPr>
        <p:spPr/>
        <p:txBody>
          <a:bodyPr/>
          <a:lstStyle/>
          <a:p>
            <a:fld id="{C6D919AD-9525-4107-80F0-1D12CC34E0F1}" type="datetimeFigureOut">
              <a:rPr lang="zh-CN" altLang="en-US" smtClean="0"/>
              <a:t>2020/9/10</a:t>
            </a:fld>
            <a:endParaRPr lang="zh-CN" altLang="en-US"/>
          </a:p>
        </p:txBody>
      </p:sp>
      <p:sp>
        <p:nvSpPr>
          <p:cNvPr id="6" name="页脚占位符 5">
            <a:extLst>
              <a:ext uri="{FF2B5EF4-FFF2-40B4-BE49-F238E27FC236}">
                <a16:creationId xmlns:a16="http://schemas.microsoft.com/office/drawing/2014/main" id="{B474B270-8045-40CE-9783-ED2C2DDEAE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C09142-EFA1-4E05-9A4F-102BC1A439D8}"/>
              </a:ext>
            </a:extLst>
          </p:cNvPr>
          <p:cNvSpPr>
            <a:spLocks noGrp="1"/>
          </p:cNvSpPr>
          <p:nvPr>
            <p:ph type="sldNum" sz="quarter" idx="12"/>
          </p:nvPr>
        </p:nvSpPr>
        <p:spPr/>
        <p:txBody>
          <a:bodyPr/>
          <a:lstStyle/>
          <a:p>
            <a:fld id="{C1ED1E3A-1983-40A2-8DEE-EB45C4EE207F}" type="slidenum">
              <a:rPr lang="zh-CN" altLang="en-US" smtClean="0"/>
              <a:t>‹#›</a:t>
            </a:fld>
            <a:endParaRPr lang="zh-CN" altLang="en-US"/>
          </a:p>
        </p:txBody>
      </p:sp>
    </p:spTree>
    <p:extLst>
      <p:ext uri="{BB962C8B-B14F-4D97-AF65-F5344CB8AC3E}">
        <p14:creationId xmlns:p14="http://schemas.microsoft.com/office/powerpoint/2010/main" val="2190706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835DE-F810-4559-8A54-2053708A92D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5EAE33E-90A3-41C6-9219-17F5777DE8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E9FE229-E963-4C76-B29F-66ED0658EBC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2486878-BF6C-4B79-83C3-D65FA40689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F2A73A7-C58B-472A-9BC2-71F4BCF67D1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6AD673A-A378-474D-9A01-5EA465DB9A4C}"/>
              </a:ext>
            </a:extLst>
          </p:cNvPr>
          <p:cNvSpPr>
            <a:spLocks noGrp="1"/>
          </p:cNvSpPr>
          <p:nvPr>
            <p:ph type="dt" sz="half" idx="10"/>
          </p:nvPr>
        </p:nvSpPr>
        <p:spPr/>
        <p:txBody>
          <a:bodyPr/>
          <a:lstStyle/>
          <a:p>
            <a:fld id="{C6D919AD-9525-4107-80F0-1D12CC34E0F1}" type="datetimeFigureOut">
              <a:rPr lang="zh-CN" altLang="en-US" smtClean="0"/>
              <a:t>2020/9/10</a:t>
            </a:fld>
            <a:endParaRPr lang="zh-CN" altLang="en-US"/>
          </a:p>
        </p:txBody>
      </p:sp>
      <p:sp>
        <p:nvSpPr>
          <p:cNvPr id="8" name="页脚占位符 7">
            <a:extLst>
              <a:ext uri="{FF2B5EF4-FFF2-40B4-BE49-F238E27FC236}">
                <a16:creationId xmlns:a16="http://schemas.microsoft.com/office/drawing/2014/main" id="{7B78B2B3-87CB-4636-A149-55F1ADB6409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7DAC90D-D3A6-42EA-8931-4983E416D90B}"/>
              </a:ext>
            </a:extLst>
          </p:cNvPr>
          <p:cNvSpPr>
            <a:spLocks noGrp="1"/>
          </p:cNvSpPr>
          <p:nvPr>
            <p:ph type="sldNum" sz="quarter" idx="12"/>
          </p:nvPr>
        </p:nvSpPr>
        <p:spPr/>
        <p:txBody>
          <a:bodyPr/>
          <a:lstStyle/>
          <a:p>
            <a:fld id="{C1ED1E3A-1983-40A2-8DEE-EB45C4EE207F}" type="slidenum">
              <a:rPr lang="zh-CN" altLang="en-US" smtClean="0"/>
              <a:t>‹#›</a:t>
            </a:fld>
            <a:endParaRPr lang="zh-CN" altLang="en-US"/>
          </a:p>
        </p:txBody>
      </p:sp>
    </p:spTree>
    <p:extLst>
      <p:ext uri="{BB962C8B-B14F-4D97-AF65-F5344CB8AC3E}">
        <p14:creationId xmlns:p14="http://schemas.microsoft.com/office/powerpoint/2010/main" val="3630732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CD2317-A142-4FCF-A2B2-C5FBDDDEEC7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56BE055-46D3-47D2-BAF8-5A479FD4B399}"/>
              </a:ext>
            </a:extLst>
          </p:cNvPr>
          <p:cNvSpPr>
            <a:spLocks noGrp="1"/>
          </p:cNvSpPr>
          <p:nvPr>
            <p:ph type="dt" sz="half" idx="10"/>
          </p:nvPr>
        </p:nvSpPr>
        <p:spPr/>
        <p:txBody>
          <a:bodyPr/>
          <a:lstStyle/>
          <a:p>
            <a:fld id="{C6D919AD-9525-4107-80F0-1D12CC34E0F1}" type="datetimeFigureOut">
              <a:rPr lang="zh-CN" altLang="en-US" smtClean="0"/>
              <a:t>2020/9/10</a:t>
            </a:fld>
            <a:endParaRPr lang="zh-CN" altLang="en-US"/>
          </a:p>
        </p:txBody>
      </p:sp>
      <p:sp>
        <p:nvSpPr>
          <p:cNvPr id="4" name="页脚占位符 3">
            <a:extLst>
              <a:ext uri="{FF2B5EF4-FFF2-40B4-BE49-F238E27FC236}">
                <a16:creationId xmlns:a16="http://schemas.microsoft.com/office/drawing/2014/main" id="{745347AF-C461-46FC-A331-76CBF9F67FB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52CAB8D-29E8-4338-AE61-94F5300B044A}"/>
              </a:ext>
            </a:extLst>
          </p:cNvPr>
          <p:cNvSpPr>
            <a:spLocks noGrp="1"/>
          </p:cNvSpPr>
          <p:nvPr>
            <p:ph type="sldNum" sz="quarter" idx="12"/>
          </p:nvPr>
        </p:nvSpPr>
        <p:spPr/>
        <p:txBody>
          <a:bodyPr/>
          <a:lstStyle/>
          <a:p>
            <a:fld id="{C1ED1E3A-1983-40A2-8DEE-EB45C4EE207F}" type="slidenum">
              <a:rPr lang="zh-CN" altLang="en-US" smtClean="0"/>
              <a:t>‹#›</a:t>
            </a:fld>
            <a:endParaRPr lang="zh-CN" altLang="en-US"/>
          </a:p>
        </p:txBody>
      </p:sp>
    </p:spTree>
    <p:extLst>
      <p:ext uri="{BB962C8B-B14F-4D97-AF65-F5344CB8AC3E}">
        <p14:creationId xmlns:p14="http://schemas.microsoft.com/office/powerpoint/2010/main" val="1204616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BBA9348-AE37-4658-8939-CC87091ECF63}"/>
              </a:ext>
            </a:extLst>
          </p:cNvPr>
          <p:cNvSpPr>
            <a:spLocks noGrp="1"/>
          </p:cNvSpPr>
          <p:nvPr>
            <p:ph type="dt" sz="half" idx="10"/>
          </p:nvPr>
        </p:nvSpPr>
        <p:spPr/>
        <p:txBody>
          <a:bodyPr/>
          <a:lstStyle/>
          <a:p>
            <a:fld id="{C6D919AD-9525-4107-80F0-1D12CC34E0F1}" type="datetimeFigureOut">
              <a:rPr lang="zh-CN" altLang="en-US" smtClean="0"/>
              <a:t>2020/9/10</a:t>
            </a:fld>
            <a:endParaRPr lang="zh-CN" altLang="en-US"/>
          </a:p>
        </p:txBody>
      </p:sp>
      <p:sp>
        <p:nvSpPr>
          <p:cNvPr id="3" name="页脚占位符 2">
            <a:extLst>
              <a:ext uri="{FF2B5EF4-FFF2-40B4-BE49-F238E27FC236}">
                <a16:creationId xmlns:a16="http://schemas.microsoft.com/office/drawing/2014/main" id="{5257E861-D2BF-412F-A241-2F7EBF30192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42E48EE-4FA1-42FA-89E3-FB7F7C1A1BF4}"/>
              </a:ext>
            </a:extLst>
          </p:cNvPr>
          <p:cNvSpPr>
            <a:spLocks noGrp="1"/>
          </p:cNvSpPr>
          <p:nvPr>
            <p:ph type="sldNum" sz="quarter" idx="12"/>
          </p:nvPr>
        </p:nvSpPr>
        <p:spPr/>
        <p:txBody>
          <a:bodyPr/>
          <a:lstStyle/>
          <a:p>
            <a:fld id="{C1ED1E3A-1983-40A2-8DEE-EB45C4EE207F}" type="slidenum">
              <a:rPr lang="zh-CN" altLang="en-US" smtClean="0"/>
              <a:t>‹#›</a:t>
            </a:fld>
            <a:endParaRPr lang="zh-CN" altLang="en-US"/>
          </a:p>
        </p:txBody>
      </p:sp>
    </p:spTree>
    <p:extLst>
      <p:ext uri="{BB962C8B-B14F-4D97-AF65-F5344CB8AC3E}">
        <p14:creationId xmlns:p14="http://schemas.microsoft.com/office/powerpoint/2010/main" val="1858510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C0B570-DC65-43EA-BB0A-050EF17A095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DE7B00E-3ED6-4E93-982C-FDCE6CB7AC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D2CC827-1FDC-4EB9-8250-297652D6D3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6C98774-E322-4180-B20D-CB71B8511079}"/>
              </a:ext>
            </a:extLst>
          </p:cNvPr>
          <p:cNvSpPr>
            <a:spLocks noGrp="1"/>
          </p:cNvSpPr>
          <p:nvPr>
            <p:ph type="dt" sz="half" idx="10"/>
          </p:nvPr>
        </p:nvSpPr>
        <p:spPr/>
        <p:txBody>
          <a:bodyPr/>
          <a:lstStyle/>
          <a:p>
            <a:fld id="{C6D919AD-9525-4107-80F0-1D12CC34E0F1}" type="datetimeFigureOut">
              <a:rPr lang="zh-CN" altLang="en-US" smtClean="0"/>
              <a:t>2020/9/10</a:t>
            </a:fld>
            <a:endParaRPr lang="zh-CN" altLang="en-US"/>
          </a:p>
        </p:txBody>
      </p:sp>
      <p:sp>
        <p:nvSpPr>
          <p:cNvPr id="6" name="页脚占位符 5">
            <a:extLst>
              <a:ext uri="{FF2B5EF4-FFF2-40B4-BE49-F238E27FC236}">
                <a16:creationId xmlns:a16="http://schemas.microsoft.com/office/drawing/2014/main" id="{EEABB893-297C-443E-ABEA-D8904823B31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A81255F-32BB-4651-AC91-688C9C819881}"/>
              </a:ext>
            </a:extLst>
          </p:cNvPr>
          <p:cNvSpPr>
            <a:spLocks noGrp="1"/>
          </p:cNvSpPr>
          <p:nvPr>
            <p:ph type="sldNum" sz="quarter" idx="12"/>
          </p:nvPr>
        </p:nvSpPr>
        <p:spPr/>
        <p:txBody>
          <a:bodyPr/>
          <a:lstStyle/>
          <a:p>
            <a:fld id="{C1ED1E3A-1983-40A2-8DEE-EB45C4EE207F}" type="slidenum">
              <a:rPr lang="zh-CN" altLang="en-US" smtClean="0"/>
              <a:t>‹#›</a:t>
            </a:fld>
            <a:endParaRPr lang="zh-CN" altLang="en-US"/>
          </a:p>
        </p:txBody>
      </p:sp>
    </p:spTree>
    <p:extLst>
      <p:ext uri="{BB962C8B-B14F-4D97-AF65-F5344CB8AC3E}">
        <p14:creationId xmlns:p14="http://schemas.microsoft.com/office/powerpoint/2010/main" val="172735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412D79-12A8-473F-951B-14B9152CFD9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71D3F86-DE45-4624-ACA4-21FBFE793E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FB706E2-AA23-431F-9147-9B739E42A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CDABB07-DCB0-47BC-BF83-67914A35D5CE}"/>
              </a:ext>
            </a:extLst>
          </p:cNvPr>
          <p:cNvSpPr>
            <a:spLocks noGrp="1"/>
          </p:cNvSpPr>
          <p:nvPr>
            <p:ph type="dt" sz="half" idx="10"/>
          </p:nvPr>
        </p:nvSpPr>
        <p:spPr/>
        <p:txBody>
          <a:bodyPr/>
          <a:lstStyle/>
          <a:p>
            <a:fld id="{C6D919AD-9525-4107-80F0-1D12CC34E0F1}" type="datetimeFigureOut">
              <a:rPr lang="zh-CN" altLang="en-US" smtClean="0"/>
              <a:t>2020/9/10</a:t>
            </a:fld>
            <a:endParaRPr lang="zh-CN" altLang="en-US"/>
          </a:p>
        </p:txBody>
      </p:sp>
      <p:sp>
        <p:nvSpPr>
          <p:cNvPr id="6" name="页脚占位符 5">
            <a:extLst>
              <a:ext uri="{FF2B5EF4-FFF2-40B4-BE49-F238E27FC236}">
                <a16:creationId xmlns:a16="http://schemas.microsoft.com/office/drawing/2014/main" id="{AF374B56-6AC8-4715-8EAA-8433C04253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5E7673-85F2-468F-8AF0-E5DC3425FE1D}"/>
              </a:ext>
            </a:extLst>
          </p:cNvPr>
          <p:cNvSpPr>
            <a:spLocks noGrp="1"/>
          </p:cNvSpPr>
          <p:nvPr>
            <p:ph type="sldNum" sz="quarter" idx="12"/>
          </p:nvPr>
        </p:nvSpPr>
        <p:spPr/>
        <p:txBody>
          <a:bodyPr/>
          <a:lstStyle/>
          <a:p>
            <a:fld id="{C1ED1E3A-1983-40A2-8DEE-EB45C4EE207F}" type="slidenum">
              <a:rPr lang="zh-CN" altLang="en-US" smtClean="0"/>
              <a:t>‹#›</a:t>
            </a:fld>
            <a:endParaRPr lang="zh-CN" altLang="en-US"/>
          </a:p>
        </p:txBody>
      </p:sp>
    </p:spTree>
    <p:extLst>
      <p:ext uri="{BB962C8B-B14F-4D97-AF65-F5344CB8AC3E}">
        <p14:creationId xmlns:p14="http://schemas.microsoft.com/office/powerpoint/2010/main" val="135820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3DE5C1A-014A-4D0F-9E97-7AF02ACEEF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0FE121C-7EE2-4077-A52A-681859B7FD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560F80E-8CE4-41F8-B407-D892C35074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D919AD-9525-4107-80F0-1D12CC34E0F1}" type="datetimeFigureOut">
              <a:rPr lang="zh-CN" altLang="en-US" smtClean="0"/>
              <a:t>2020/9/10</a:t>
            </a:fld>
            <a:endParaRPr lang="zh-CN" altLang="en-US"/>
          </a:p>
        </p:txBody>
      </p:sp>
      <p:sp>
        <p:nvSpPr>
          <p:cNvPr id="5" name="页脚占位符 4">
            <a:extLst>
              <a:ext uri="{FF2B5EF4-FFF2-40B4-BE49-F238E27FC236}">
                <a16:creationId xmlns:a16="http://schemas.microsoft.com/office/drawing/2014/main" id="{F3252A97-4AB7-4B9B-9640-48095481FB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3C41302-2883-47F1-B1DC-784203C816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ED1E3A-1983-40A2-8DEE-EB45C4EE207F}" type="slidenum">
              <a:rPr lang="zh-CN" altLang="en-US" smtClean="0"/>
              <a:t>‹#›</a:t>
            </a:fld>
            <a:endParaRPr lang="zh-CN" altLang="en-US"/>
          </a:p>
        </p:txBody>
      </p:sp>
    </p:spTree>
    <p:extLst>
      <p:ext uri="{BB962C8B-B14F-4D97-AF65-F5344CB8AC3E}">
        <p14:creationId xmlns:p14="http://schemas.microsoft.com/office/powerpoint/2010/main" val="2625979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E65360-D868-474F-BF15-D63F4E0ABB20}"/>
              </a:ext>
            </a:extLst>
          </p:cNvPr>
          <p:cNvSpPr>
            <a:spLocks noGrp="1"/>
          </p:cNvSpPr>
          <p:nvPr>
            <p:ph type="ctrTitle"/>
          </p:nvPr>
        </p:nvSpPr>
        <p:spPr/>
        <p:txBody>
          <a:bodyPr/>
          <a:lstStyle/>
          <a:p>
            <a:r>
              <a:rPr lang="en-US" altLang="zh-CN" b="1" dirty="0"/>
              <a:t>Final Capstone Project</a:t>
            </a:r>
            <a:br>
              <a:rPr lang="zh-CN" altLang="zh-CN" dirty="0"/>
            </a:br>
            <a:endParaRPr lang="zh-CN" altLang="en-US" dirty="0"/>
          </a:p>
        </p:txBody>
      </p:sp>
      <p:sp>
        <p:nvSpPr>
          <p:cNvPr id="3" name="副标题 2">
            <a:extLst>
              <a:ext uri="{FF2B5EF4-FFF2-40B4-BE49-F238E27FC236}">
                <a16:creationId xmlns:a16="http://schemas.microsoft.com/office/drawing/2014/main" id="{0E8A7766-318C-4EF7-8C42-5EF9CAF2B361}"/>
              </a:ext>
            </a:extLst>
          </p:cNvPr>
          <p:cNvSpPr>
            <a:spLocks noGrp="1"/>
          </p:cNvSpPr>
          <p:nvPr>
            <p:ph type="subTitle" idx="1"/>
          </p:nvPr>
        </p:nvSpPr>
        <p:spPr/>
        <p:txBody>
          <a:bodyPr/>
          <a:lstStyle/>
          <a:p>
            <a:r>
              <a:rPr lang="en-US" altLang="zh-CN" dirty="0"/>
              <a:t>IBM</a:t>
            </a:r>
            <a:endParaRPr lang="zh-CN" altLang="en-US" dirty="0"/>
          </a:p>
        </p:txBody>
      </p:sp>
    </p:spTree>
    <p:extLst>
      <p:ext uri="{BB962C8B-B14F-4D97-AF65-F5344CB8AC3E}">
        <p14:creationId xmlns:p14="http://schemas.microsoft.com/office/powerpoint/2010/main" val="395370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F03E02B8-B2DF-4AB0-9465-0E11A0E7CE60}"/>
              </a:ext>
            </a:extLst>
          </p:cNvPr>
          <p:cNvPicPr>
            <a:picLocks noGrp="1"/>
          </p:cNvPicPr>
          <p:nvPr>
            <p:ph idx="1"/>
          </p:nvPr>
        </p:nvPicPr>
        <p:blipFill>
          <a:blip r:embed="rId2"/>
          <a:stretch>
            <a:fillRect/>
          </a:stretch>
        </p:blipFill>
        <p:spPr>
          <a:xfrm>
            <a:off x="591377" y="805068"/>
            <a:ext cx="5406887" cy="4770784"/>
          </a:xfrm>
          <a:prstGeom prst="rect">
            <a:avLst/>
          </a:prstGeom>
        </p:spPr>
      </p:pic>
      <p:pic>
        <p:nvPicPr>
          <p:cNvPr id="5" name="图片 4">
            <a:extLst>
              <a:ext uri="{FF2B5EF4-FFF2-40B4-BE49-F238E27FC236}">
                <a16:creationId xmlns:a16="http://schemas.microsoft.com/office/drawing/2014/main" id="{7C4E3E70-CCD4-43AB-ADB6-E868D15A212B}"/>
              </a:ext>
            </a:extLst>
          </p:cNvPr>
          <p:cNvPicPr/>
          <p:nvPr/>
        </p:nvPicPr>
        <p:blipFill>
          <a:blip r:embed="rId3"/>
          <a:stretch>
            <a:fillRect/>
          </a:stretch>
        </p:blipFill>
        <p:spPr>
          <a:xfrm>
            <a:off x="6193738" y="725555"/>
            <a:ext cx="5900531" cy="4929809"/>
          </a:xfrm>
          <a:prstGeom prst="rect">
            <a:avLst/>
          </a:prstGeom>
        </p:spPr>
      </p:pic>
    </p:spTree>
    <p:extLst>
      <p:ext uri="{BB962C8B-B14F-4D97-AF65-F5344CB8AC3E}">
        <p14:creationId xmlns:p14="http://schemas.microsoft.com/office/powerpoint/2010/main" val="331599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55B6839D-9551-48F7-9C24-AF2C4E3A3382}"/>
              </a:ext>
            </a:extLst>
          </p:cNvPr>
          <p:cNvPicPr>
            <a:picLocks noGrp="1"/>
          </p:cNvPicPr>
          <p:nvPr>
            <p:ph idx="1"/>
          </p:nvPr>
        </p:nvPicPr>
        <p:blipFill>
          <a:blip r:embed="rId2"/>
          <a:stretch>
            <a:fillRect/>
          </a:stretch>
        </p:blipFill>
        <p:spPr>
          <a:xfrm>
            <a:off x="851040" y="1210987"/>
            <a:ext cx="5813745" cy="4436026"/>
          </a:xfrm>
          <a:prstGeom prst="rect">
            <a:avLst/>
          </a:prstGeom>
        </p:spPr>
      </p:pic>
      <p:pic>
        <p:nvPicPr>
          <p:cNvPr id="5" name="图片 4">
            <a:extLst>
              <a:ext uri="{FF2B5EF4-FFF2-40B4-BE49-F238E27FC236}">
                <a16:creationId xmlns:a16="http://schemas.microsoft.com/office/drawing/2014/main" id="{06BB37F0-D8A9-4E78-ACFD-61827F80E79E}"/>
              </a:ext>
            </a:extLst>
          </p:cNvPr>
          <p:cNvPicPr/>
          <p:nvPr/>
        </p:nvPicPr>
        <p:blipFill>
          <a:blip r:embed="rId3"/>
          <a:stretch>
            <a:fillRect/>
          </a:stretch>
        </p:blipFill>
        <p:spPr>
          <a:xfrm>
            <a:off x="5883967" y="1210987"/>
            <a:ext cx="5767773" cy="4436027"/>
          </a:xfrm>
          <a:prstGeom prst="rect">
            <a:avLst/>
          </a:prstGeom>
        </p:spPr>
      </p:pic>
    </p:spTree>
    <p:extLst>
      <p:ext uri="{BB962C8B-B14F-4D97-AF65-F5344CB8AC3E}">
        <p14:creationId xmlns:p14="http://schemas.microsoft.com/office/powerpoint/2010/main" val="4194340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2F698-E661-413D-9D92-F79E8C14683F}"/>
              </a:ext>
            </a:extLst>
          </p:cNvPr>
          <p:cNvSpPr>
            <a:spLocks noGrp="1"/>
          </p:cNvSpPr>
          <p:nvPr>
            <p:ph type="title"/>
          </p:nvPr>
        </p:nvSpPr>
        <p:spPr/>
        <p:txBody>
          <a:bodyPr/>
          <a:lstStyle/>
          <a:p>
            <a:r>
              <a:rPr lang="en-US" altLang="zh-CN" dirty="0"/>
              <a:t>Model development</a:t>
            </a:r>
            <a:endParaRPr lang="zh-CN" altLang="en-US" dirty="0"/>
          </a:p>
        </p:txBody>
      </p:sp>
      <p:sp>
        <p:nvSpPr>
          <p:cNvPr id="3" name="内容占位符 2">
            <a:extLst>
              <a:ext uri="{FF2B5EF4-FFF2-40B4-BE49-F238E27FC236}">
                <a16:creationId xmlns:a16="http://schemas.microsoft.com/office/drawing/2014/main" id="{4460A6C3-E0A1-4C04-B238-BCEAED4BA863}"/>
              </a:ext>
            </a:extLst>
          </p:cNvPr>
          <p:cNvSpPr>
            <a:spLocks noGrp="1"/>
          </p:cNvSpPr>
          <p:nvPr>
            <p:ph idx="1"/>
          </p:nvPr>
        </p:nvSpPr>
        <p:spPr/>
        <p:txBody>
          <a:bodyPr/>
          <a:lstStyle/>
          <a:p>
            <a:r>
              <a:rPr lang="en-US" altLang="zh-CN" dirty="0"/>
              <a:t>KNN:</a:t>
            </a:r>
          </a:p>
          <a:p>
            <a:pPr marL="0" indent="0">
              <a:buNone/>
            </a:pPr>
            <a:r>
              <a:rPr lang="en-US" altLang="zh-CN" dirty="0"/>
              <a:t>k=1 was selected from</a:t>
            </a:r>
          </a:p>
          <a:p>
            <a:pPr marL="0" indent="0">
              <a:buNone/>
            </a:pPr>
            <a:r>
              <a:rPr lang="en-US" altLang="zh-CN" dirty="0"/>
              <a:t>the table</a:t>
            </a:r>
            <a:endParaRPr lang="zh-CN" altLang="en-US" dirty="0"/>
          </a:p>
        </p:txBody>
      </p:sp>
      <p:pic>
        <p:nvPicPr>
          <p:cNvPr id="5" name="图片 4">
            <a:extLst>
              <a:ext uri="{FF2B5EF4-FFF2-40B4-BE49-F238E27FC236}">
                <a16:creationId xmlns:a16="http://schemas.microsoft.com/office/drawing/2014/main" id="{EAB710A3-BD5E-451D-977C-2C66E1F1EC8E}"/>
              </a:ext>
            </a:extLst>
          </p:cNvPr>
          <p:cNvPicPr/>
          <p:nvPr/>
        </p:nvPicPr>
        <p:blipFill>
          <a:blip r:embed="rId2"/>
          <a:stretch>
            <a:fillRect/>
          </a:stretch>
        </p:blipFill>
        <p:spPr>
          <a:xfrm>
            <a:off x="4318579" y="1825625"/>
            <a:ext cx="6306351" cy="4327526"/>
          </a:xfrm>
          <a:prstGeom prst="rect">
            <a:avLst/>
          </a:prstGeom>
        </p:spPr>
      </p:pic>
    </p:spTree>
    <p:extLst>
      <p:ext uri="{BB962C8B-B14F-4D97-AF65-F5344CB8AC3E}">
        <p14:creationId xmlns:p14="http://schemas.microsoft.com/office/powerpoint/2010/main" val="235543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87195E7-0DFC-4DF2-BC4E-C26A9FBDB1EF}"/>
              </a:ext>
            </a:extLst>
          </p:cNvPr>
          <p:cNvSpPr>
            <a:spLocks noGrp="1"/>
          </p:cNvSpPr>
          <p:nvPr>
            <p:ph idx="1"/>
          </p:nvPr>
        </p:nvSpPr>
        <p:spPr>
          <a:xfrm>
            <a:off x="838200" y="596348"/>
            <a:ext cx="10515600" cy="2559326"/>
          </a:xfrm>
        </p:spPr>
        <p:txBody>
          <a:bodyPr>
            <a:normAutofit/>
          </a:bodyPr>
          <a:lstStyle/>
          <a:p>
            <a:r>
              <a:rPr lang="en-US" altLang="zh-CN" dirty="0"/>
              <a:t>Decision Tree</a:t>
            </a:r>
          </a:p>
          <a:p>
            <a:endParaRPr lang="en-US" altLang="zh-CN" dirty="0"/>
          </a:p>
          <a:p>
            <a:r>
              <a:rPr lang="en-US" altLang="zh-CN" dirty="0"/>
              <a:t>Logistic Regression</a:t>
            </a:r>
          </a:p>
          <a:p>
            <a:endParaRPr lang="en-US" altLang="zh-CN" dirty="0"/>
          </a:p>
          <a:p>
            <a:r>
              <a:rPr lang="en-US" altLang="zh-CN" dirty="0"/>
              <a:t>Decision Tree</a:t>
            </a:r>
            <a:endParaRPr lang="zh-CN" altLang="en-US" dirty="0"/>
          </a:p>
        </p:txBody>
      </p:sp>
    </p:spTree>
    <p:extLst>
      <p:ext uri="{BB962C8B-B14F-4D97-AF65-F5344CB8AC3E}">
        <p14:creationId xmlns:p14="http://schemas.microsoft.com/office/powerpoint/2010/main" val="1875854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8C45AF-7BF9-4590-B1A0-1867BD32C385}"/>
              </a:ext>
            </a:extLst>
          </p:cNvPr>
          <p:cNvSpPr>
            <a:spLocks noGrp="1"/>
          </p:cNvSpPr>
          <p:nvPr>
            <p:ph type="title"/>
          </p:nvPr>
        </p:nvSpPr>
        <p:spPr/>
        <p:txBody>
          <a:bodyPr/>
          <a:lstStyle/>
          <a:p>
            <a:r>
              <a:rPr lang="en-US" altLang="zh-CN" dirty="0"/>
              <a:t>Results</a:t>
            </a:r>
            <a:endParaRPr lang="zh-CN" altLang="en-US" dirty="0"/>
          </a:p>
        </p:txBody>
      </p:sp>
      <p:pic>
        <p:nvPicPr>
          <p:cNvPr id="4" name="内容占位符 3" descr="手机屏幕截图&#10;&#10;描述已自动生成">
            <a:extLst>
              <a:ext uri="{FF2B5EF4-FFF2-40B4-BE49-F238E27FC236}">
                <a16:creationId xmlns:a16="http://schemas.microsoft.com/office/drawing/2014/main" id="{DA4727D9-8D9A-474D-955D-E5F8F84CF059}"/>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48616" y="2162500"/>
            <a:ext cx="6549232" cy="3900370"/>
          </a:xfrm>
          <a:prstGeom prst="rect">
            <a:avLst/>
          </a:prstGeom>
        </p:spPr>
      </p:pic>
      <p:sp>
        <p:nvSpPr>
          <p:cNvPr id="5" name="内容占位符 2">
            <a:extLst>
              <a:ext uri="{FF2B5EF4-FFF2-40B4-BE49-F238E27FC236}">
                <a16:creationId xmlns:a16="http://schemas.microsoft.com/office/drawing/2014/main" id="{664FAEEB-A44B-4B93-B9D9-0724B2C82DC0}"/>
              </a:ext>
            </a:extLst>
          </p:cNvPr>
          <p:cNvSpPr txBox="1">
            <a:spLocks/>
          </p:cNvSpPr>
          <p:nvPr/>
        </p:nvSpPr>
        <p:spPr>
          <a:xfrm>
            <a:off x="604630" y="2149336"/>
            <a:ext cx="5244548" cy="36749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Decision tree won the highest accuracy score with 0.74l among all model been tested in the prediction of car accident severity, followed by the K-NN (0.73), random forest (0.71) and logistic regression (0.7)</a:t>
            </a:r>
            <a:endParaRPr lang="zh-CN" altLang="en-US" dirty="0"/>
          </a:p>
        </p:txBody>
      </p:sp>
    </p:spTree>
    <p:extLst>
      <p:ext uri="{BB962C8B-B14F-4D97-AF65-F5344CB8AC3E}">
        <p14:creationId xmlns:p14="http://schemas.microsoft.com/office/powerpoint/2010/main" val="2029931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CE8E5A-81A9-474D-ACE0-42671C744C6C}"/>
              </a:ext>
            </a:extLst>
          </p:cNvPr>
          <p:cNvSpPr>
            <a:spLocks noGrp="1"/>
          </p:cNvSpPr>
          <p:nvPr>
            <p:ph type="title"/>
          </p:nvPr>
        </p:nvSpPr>
        <p:spPr/>
        <p:txBody>
          <a:bodyPr/>
          <a:lstStyle/>
          <a:p>
            <a:r>
              <a:rPr lang="en-US" altLang="zh-CN" dirty="0"/>
              <a:t>Recommendation</a:t>
            </a:r>
            <a:endParaRPr lang="zh-CN" altLang="en-US" dirty="0"/>
          </a:p>
        </p:txBody>
      </p:sp>
      <p:sp>
        <p:nvSpPr>
          <p:cNvPr id="3" name="内容占位符 2">
            <a:extLst>
              <a:ext uri="{FF2B5EF4-FFF2-40B4-BE49-F238E27FC236}">
                <a16:creationId xmlns:a16="http://schemas.microsoft.com/office/drawing/2014/main" id="{1BC9A917-CA4E-4201-B616-293CB5A2C51E}"/>
              </a:ext>
            </a:extLst>
          </p:cNvPr>
          <p:cNvSpPr>
            <a:spLocks noGrp="1"/>
          </p:cNvSpPr>
          <p:nvPr>
            <p:ph idx="1"/>
          </p:nvPr>
        </p:nvSpPr>
        <p:spPr/>
        <p:txBody>
          <a:bodyPr/>
          <a:lstStyle/>
          <a:p>
            <a:r>
              <a:rPr lang="en-US" altLang="zh-CN" dirty="0"/>
              <a:t>The accuracy scores of the four methods used in our test are very close. The score range [0.7, 0.74] indicates that our model neither did an excellent job nor a very bad job. In other words, we can even increase our prediction accuracy to over 80% by further amendment. In our case, missing values occupy a lot, so they might have affected our accuracy.</a:t>
            </a:r>
            <a:endParaRPr lang="zh-CN" altLang="zh-CN" dirty="0"/>
          </a:p>
          <a:p>
            <a:r>
              <a:rPr lang="en-US" altLang="zh-CN" dirty="0"/>
              <a:t>Future work will be feeding more data into the dataset to increase model accuracy. In our case, age was not considered but it could impact on driving and car accident.</a:t>
            </a:r>
            <a:endParaRPr lang="zh-CN" altLang="zh-CN" dirty="0"/>
          </a:p>
          <a:p>
            <a:endParaRPr lang="zh-CN" altLang="en-US" dirty="0"/>
          </a:p>
        </p:txBody>
      </p:sp>
    </p:spTree>
    <p:extLst>
      <p:ext uri="{BB962C8B-B14F-4D97-AF65-F5344CB8AC3E}">
        <p14:creationId xmlns:p14="http://schemas.microsoft.com/office/powerpoint/2010/main" val="3946742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DAA7C041-0E93-4217-AF11-DB38794BEB3F}"/>
              </a:ext>
            </a:extLst>
          </p:cNvPr>
          <p:cNvSpPr>
            <a:spLocks noGrp="1"/>
          </p:cNvSpPr>
          <p:nvPr>
            <p:ph type="subTitle" idx="1"/>
          </p:nvPr>
        </p:nvSpPr>
        <p:spPr/>
        <p:txBody>
          <a:bodyPr/>
          <a:lstStyle/>
          <a:p>
            <a:r>
              <a:rPr lang="en-US" altLang="zh-CN" dirty="0"/>
              <a:t>Thanks for watching</a:t>
            </a:r>
            <a:endParaRPr lang="zh-CN" altLang="en-US" dirty="0"/>
          </a:p>
        </p:txBody>
      </p:sp>
    </p:spTree>
    <p:extLst>
      <p:ext uri="{BB962C8B-B14F-4D97-AF65-F5344CB8AC3E}">
        <p14:creationId xmlns:p14="http://schemas.microsoft.com/office/powerpoint/2010/main" val="3180638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ADE61B-76D5-4882-8241-35DB7925D768}"/>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3B5CBDD4-E0A9-439A-95A8-E5D7F36B1553}"/>
              </a:ext>
            </a:extLst>
          </p:cNvPr>
          <p:cNvSpPr>
            <a:spLocks noGrp="1"/>
          </p:cNvSpPr>
          <p:nvPr>
            <p:ph idx="1"/>
          </p:nvPr>
        </p:nvSpPr>
        <p:spPr/>
        <p:txBody>
          <a:bodyPr/>
          <a:lstStyle/>
          <a:p>
            <a:r>
              <a:rPr lang="en-US" altLang="zh-CN" dirty="0"/>
              <a:t>Car accidents are </a:t>
            </a:r>
            <a:r>
              <a:rPr lang="en-US" altLang="zh-CN" dirty="0" err="1"/>
              <a:t>happending</a:t>
            </a:r>
            <a:r>
              <a:rPr lang="en-US" altLang="zh-CN" dirty="0"/>
              <a:t> all the time in the world. According to WSDOT's (2017) data, a car accident occurs every 4 minutes and a person dies in a car crash every 20 hours in the state of Washington, U.S.A. To help with reduction of car accident cases, this project </a:t>
            </a:r>
            <a:r>
              <a:rPr lang="en-US" altLang="zh-CN" dirty="0" err="1"/>
              <a:t>trys</a:t>
            </a:r>
            <a:r>
              <a:rPr lang="en-US" altLang="zh-CN" dirty="0"/>
              <a:t> </a:t>
            </a:r>
            <a:r>
              <a:rPr lang="en-US" altLang="zh-CN" dirty="0" err="1"/>
              <a:t>analysing</a:t>
            </a:r>
            <a:r>
              <a:rPr lang="en-US" altLang="zh-CN" dirty="0"/>
              <a:t> the determinants of an accident and sheds light on predicting the severity with those factors.</a:t>
            </a:r>
            <a:endParaRPr lang="zh-CN" altLang="zh-CN" dirty="0"/>
          </a:p>
          <a:p>
            <a:endParaRPr lang="zh-CN" altLang="en-US" dirty="0"/>
          </a:p>
        </p:txBody>
      </p:sp>
    </p:spTree>
    <p:extLst>
      <p:ext uri="{BB962C8B-B14F-4D97-AF65-F5344CB8AC3E}">
        <p14:creationId xmlns:p14="http://schemas.microsoft.com/office/powerpoint/2010/main" val="1742892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1A4D5-681C-4261-8A0E-ABE5DA29A644}"/>
              </a:ext>
            </a:extLst>
          </p:cNvPr>
          <p:cNvSpPr>
            <a:spLocks noGrp="1"/>
          </p:cNvSpPr>
          <p:nvPr>
            <p:ph type="title"/>
          </p:nvPr>
        </p:nvSpPr>
        <p:spPr/>
        <p:txBody>
          <a:bodyPr/>
          <a:lstStyle/>
          <a:p>
            <a:r>
              <a:rPr lang="en-US" altLang="zh-CN" dirty="0"/>
              <a:t>Data </a:t>
            </a:r>
            <a:r>
              <a:rPr lang="en-US" altLang="zh-CN" dirty="0" err="1"/>
              <a:t>Scource</a:t>
            </a:r>
            <a:endParaRPr lang="zh-CN" altLang="en-US" dirty="0"/>
          </a:p>
        </p:txBody>
      </p:sp>
      <p:sp>
        <p:nvSpPr>
          <p:cNvPr id="3" name="内容占位符 2">
            <a:extLst>
              <a:ext uri="{FF2B5EF4-FFF2-40B4-BE49-F238E27FC236}">
                <a16:creationId xmlns:a16="http://schemas.microsoft.com/office/drawing/2014/main" id="{FAE84782-93FE-46FF-8BFA-E21EF02504CF}"/>
              </a:ext>
            </a:extLst>
          </p:cNvPr>
          <p:cNvSpPr>
            <a:spLocks noGrp="1"/>
          </p:cNvSpPr>
          <p:nvPr>
            <p:ph idx="1"/>
          </p:nvPr>
        </p:nvSpPr>
        <p:spPr/>
        <p:txBody>
          <a:bodyPr>
            <a:normAutofit/>
          </a:bodyPr>
          <a:lstStyle/>
          <a:p>
            <a:r>
              <a:rPr lang="en-US" altLang="zh-CN" dirty="0"/>
              <a:t>The data of car accidents which have occurred within the city of Seattle, Washington from the year 2004 to 2020 was used. This data is regarding the severity of each car accidents along with the time and conditions under which each accident occurred. </a:t>
            </a:r>
            <a:endParaRPr lang="zh-CN" altLang="en-US" dirty="0"/>
          </a:p>
        </p:txBody>
      </p:sp>
    </p:spTree>
    <p:extLst>
      <p:ext uri="{BB962C8B-B14F-4D97-AF65-F5344CB8AC3E}">
        <p14:creationId xmlns:p14="http://schemas.microsoft.com/office/powerpoint/2010/main" val="1401844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FE14EE-B7AC-4284-8D65-AF70C0AD18B8}"/>
              </a:ext>
            </a:extLst>
          </p:cNvPr>
          <p:cNvSpPr>
            <a:spLocks noGrp="1"/>
          </p:cNvSpPr>
          <p:nvPr>
            <p:ph type="title"/>
          </p:nvPr>
        </p:nvSpPr>
        <p:spPr/>
        <p:txBody>
          <a:bodyPr/>
          <a:lstStyle/>
          <a:p>
            <a:r>
              <a:rPr lang="en-US" altLang="zh-CN" dirty="0" err="1"/>
              <a:t>Precedure</a:t>
            </a:r>
            <a:endParaRPr lang="zh-CN" altLang="en-US" dirty="0"/>
          </a:p>
        </p:txBody>
      </p:sp>
      <p:sp>
        <p:nvSpPr>
          <p:cNvPr id="3" name="内容占位符 2">
            <a:extLst>
              <a:ext uri="{FF2B5EF4-FFF2-40B4-BE49-F238E27FC236}">
                <a16:creationId xmlns:a16="http://schemas.microsoft.com/office/drawing/2014/main" id="{053D5923-8B05-4B4D-AC5E-B0513353B707}"/>
              </a:ext>
            </a:extLst>
          </p:cNvPr>
          <p:cNvSpPr>
            <a:spLocks noGrp="1"/>
          </p:cNvSpPr>
          <p:nvPr>
            <p:ph idx="1"/>
          </p:nvPr>
        </p:nvSpPr>
        <p:spPr/>
        <p:txBody>
          <a:bodyPr/>
          <a:lstStyle/>
          <a:p>
            <a:pPr marL="0" indent="0">
              <a:buNone/>
            </a:pPr>
            <a:endParaRPr lang="en-US" altLang="zh-CN" dirty="0"/>
          </a:p>
          <a:p>
            <a:r>
              <a:rPr lang="en-US" altLang="zh-CN" dirty="0"/>
              <a:t>All useful features were extracted and </a:t>
            </a:r>
            <a:r>
              <a:rPr lang="en-US" altLang="zh-CN" dirty="0" err="1"/>
              <a:t>and</a:t>
            </a:r>
            <a:r>
              <a:rPr lang="en-US" altLang="zh-CN" dirty="0"/>
              <a:t> the missing values were handled at first, followed by a creation of a balanced dataset with equal number of two severity type cases. Lately classification methods such as KNN, random forest and decision tree were used.</a:t>
            </a:r>
          </a:p>
          <a:p>
            <a:endParaRPr lang="en-US" altLang="zh-CN" dirty="0"/>
          </a:p>
          <a:p>
            <a:r>
              <a:rPr lang="en-US" altLang="zh-CN" dirty="0"/>
              <a:t>The model used aims to predict the severity of an accident with other information provided. At last models were evaluated by accuracy scores</a:t>
            </a:r>
          </a:p>
          <a:p>
            <a:endParaRPr lang="zh-CN" altLang="zh-CN" dirty="0"/>
          </a:p>
          <a:p>
            <a:endParaRPr lang="zh-CN" altLang="en-US" dirty="0"/>
          </a:p>
        </p:txBody>
      </p:sp>
    </p:spTree>
    <p:extLst>
      <p:ext uri="{BB962C8B-B14F-4D97-AF65-F5344CB8AC3E}">
        <p14:creationId xmlns:p14="http://schemas.microsoft.com/office/powerpoint/2010/main" val="2178374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FF25A2-227F-41B9-8ED1-74028F8BA6E8}"/>
              </a:ext>
            </a:extLst>
          </p:cNvPr>
          <p:cNvSpPr>
            <a:spLocks noGrp="1"/>
          </p:cNvSpPr>
          <p:nvPr>
            <p:ph type="title"/>
          </p:nvPr>
        </p:nvSpPr>
        <p:spPr/>
        <p:txBody>
          <a:bodyPr/>
          <a:lstStyle/>
          <a:p>
            <a:r>
              <a:rPr lang="en-US" altLang="zh-CN" dirty="0"/>
              <a:t>Data Processing</a:t>
            </a:r>
            <a:endParaRPr lang="zh-CN" altLang="en-US" dirty="0"/>
          </a:p>
        </p:txBody>
      </p:sp>
      <p:sp>
        <p:nvSpPr>
          <p:cNvPr id="3" name="内容占位符 2">
            <a:extLst>
              <a:ext uri="{FF2B5EF4-FFF2-40B4-BE49-F238E27FC236}">
                <a16:creationId xmlns:a16="http://schemas.microsoft.com/office/drawing/2014/main" id="{21822E1F-4747-4346-AE54-6E703D0C7FF3}"/>
              </a:ext>
            </a:extLst>
          </p:cNvPr>
          <p:cNvSpPr>
            <a:spLocks noGrp="1"/>
          </p:cNvSpPr>
          <p:nvPr>
            <p:ph idx="1"/>
          </p:nvPr>
        </p:nvSpPr>
        <p:spPr>
          <a:xfrm>
            <a:off x="838200" y="1641021"/>
            <a:ext cx="10515600" cy="4535942"/>
          </a:xfrm>
        </p:spPr>
        <p:txBody>
          <a:bodyPr>
            <a:normAutofit fontScale="92500" lnSpcReduction="10000"/>
          </a:bodyPr>
          <a:lstStyle/>
          <a:p>
            <a:r>
              <a:rPr lang="en-US" altLang="zh-CN" sz="3200" dirty="0"/>
              <a:t>Feature extraction</a:t>
            </a:r>
            <a:r>
              <a:rPr lang="en-US" altLang="zh-CN" dirty="0"/>
              <a:t>:</a:t>
            </a:r>
          </a:p>
          <a:p>
            <a:pPr marL="0" indent="0">
              <a:buNone/>
            </a:pPr>
            <a:r>
              <a:rPr lang="en-US" altLang="zh-CN" dirty="0"/>
              <a:t>X &amp; Y: variables were first renamed to LONGITUDE and LATITUDE for clarification. </a:t>
            </a:r>
          </a:p>
          <a:p>
            <a:pPr marL="0" indent="0">
              <a:buNone/>
            </a:pPr>
            <a:r>
              <a:rPr lang="en-US" altLang="zh-CN" dirty="0"/>
              <a:t>OBJECTID, INCKEY, COLDETKEY, REPORTNO, INTKEY, EXCEPTRSNCODE, SDOT_COLCODE, SDOTCOLNUM, ST_COLCODE, ST_COLDESC, SEGLANEKEY &amp; CROSSWALKKEY: were code-based were dropped as they are meaningless. </a:t>
            </a:r>
          </a:p>
          <a:p>
            <a:pPr marL="0" indent="0">
              <a:buNone/>
            </a:pPr>
            <a:r>
              <a:rPr lang="en-US" altLang="zh-CN" dirty="0"/>
              <a:t>STATUS, EXCEPTRSNDESC, INCDATE, INCDTTM, SDOT_COLDESC, PEDROWNOTGRNT, ST_COLDESC, UNDERINFL, PEDCYLCOUNT, HITPARKEDCAR, SEVERITYDESC &amp; ADDRTYPE: were dropped as they did not help for the analysis</a:t>
            </a:r>
          </a:p>
          <a:p>
            <a:pPr marL="0" indent="0">
              <a:buNone/>
            </a:pPr>
            <a:r>
              <a:rPr lang="en-US" altLang="zh-CN" dirty="0"/>
              <a:t>SEVERITYCODE.1: were dropped as it is a duplicate of SEVERITYCODE</a:t>
            </a:r>
            <a:endParaRPr lang="zh-CN" altLang="en-US" dirty="0"/>
          </a:p>
        </p:txBody>
      </p:sp>
    </p:spTree>
    <p:extLst>
      <p:ext uri="{BB962C8B-B14F-4D97-AF65-F5344CB8AC3E}">
        <p14:creationId xmlns:p14="http://schemas.microsoft.com/office/powerpoint/2010/main" val="3976955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1D88019-8A52-47E8-BE96-1E4C42D33256}"/>
              </a:ext>
            </a:extLst>
          </p:cNvPr>
          <p:cNvSpPr>
            <a:spLocks noGrp="1"/>
          </p:cNvSpPr>
          <p:nvPr>
            <p:ph idx="1"/>
          </p:nvPr>
        </p:nvSpPr>
        <p:spPr>
          <a:xfrm>
            <a:off x="909371" y="280604"/>
            <a:ext cx="10515600" cy="4609735"/>
          </a:xfrm>
        </p:spPr>
        <p:txBody>
          <a:bodyPr/>
          <a:lstStyle/>
          <a:p>
            <a:r>
              <a:rPr lang="en-US" altLang="zh-CN" sz="3000" dirty="0"/>
              <a:t>Dealing with missing values:</a:t>
            </a:r>
          </a:p>
          <a:p>
            <a:pPr marL="0" indent="0">
              <a:buNone/>
            </a:pPr>
            <a:r>
              <a:rPr lang="en-US" altLang="zh-CN" sz="2600" dirty="0"/>
              <a:t>WEATHER: rows were dropped as weather is an important factor in car accidents, so we can’t simply fill in randomly chosen value. For LONGITUDES and LATITUDES: were filled by mean values.</a:t>
            </a:r>
          </a:p>
          <a:p>
            <a:pPr marL="0" indent="0">
              <a:buNone/>
            </a:pPr>
            <a:r>
              <a:rPr lang="en-US" altLang="zh-CN" sz="2600" dirty="0"/>
              <a:t>SPEED &amp; INATTENTIONIND: “N” (negative) were filled in. </a:t>
            </a:r>
          </a:p>
          <a:p>
            <a:pPr marL="0" indent="0">
              <a:buNone/>
            </a:pPr>
            <a:r>
              <a:rPr lang="en-US" altLang="zh-CN" sz="2600" dirty="0"/>
              <a:t>Other factors such as LIGHT condition and ROAD condition, </a:t>
            </a:r>
            <a:r>
              <a:rPr lang="en-US" altLang="zh-CN" sz="2600" dirty="0" err="1"/>
              <a:t>etc</a:t>
            </a:r>
            <a:r>
              <a:rPr lang="en-US" altLang="zh-CN" sz="2600" dirty="0"/>
              <a:t>: “Unknown” were filled instead.</a:t>
            </a:r>
          </a:p>
          <a:p>
            <a:pPr marL="0" indent="0">
              <a:buNone/>
            </a:pPr>
            <a:endParaRPr lang="en-US" altLang="zh-CN" sz="2600" dirty="0"/>
          </a:p>
          <a:p>
            <a:r>
              <a:rPr lang="en-US" altLang="zh-CN" sz="3000" dirty="0"/>
              <a:t>Final step:</a:t>
            </a:r>
          </a:p>
          <a:p>
            <a:pPr marL="0" indent="0">
              <a:buNone/>
            </a:pPr>
            <a:r>
              <a:rPr lang="en-US" altLang="zh-CN" sz="2600" dirty="0"/>
              <a:t>Resampling and encoding categorical values</a:t>
            </a:r>
          </a:p>
          <a:p>
            <a:endParaRPr lang="en-US" altLang="zh-CN" sz="3000" dirty="0"/>
          </a:p>
          <a:p>
            <a:pPr marL="0" indent="0">
              <a:buNone/>
            </a:pPr>
            <a:endParaRPr lang="zh-CN" altLang="zh-CN" sz="2600" dirty="0"/>
          </a:p>
          <a:p>
            <a:endParaRPr lang="zh-CN" altLang="en-US" dirty="0"/>
          </a:p>
        </p:txBody>
      </p:sp>
      <p:pic>
        <p:nvPicPr>
          <p:cNvPr id="6" name="图片 5">
            <a:extLst>
              <a:ext uri="{FF2B5EF4-FFF2-40B4-BE49-F238E27FC236}">
                <a16:creationId xmlns:a16="http://schemas.microsoft.com/office/drawing/2014/main" id="{10552E78-6F7A-4DD0-B624-35FE615E3C08}"/>
              </a:ext>
            </a:extLst>
          </p:cNvPr>
          <p:cNvPicPr/>
          <p:nvPr/>
        </p:nvPicPr>
        <p:blipFill>
          <a:blip r:embed="rId2"/>
          <a:stretch>
            <a:fillRect/>
          </a:stretch>
        </p:blipFill>
        <p:spPr>
          <a:xfrm>
            <a:off x="1709531" y="4890339"/>
            <a:ext cx="7290352" cy="1868270"/>
          </a:xfrm>
          <a:prstGeom prst="rect">
            <a:avLst/>
          </a:prstGeom>
        </p:spPr>
      </p:pic>
    </p:spTree>
    <p:extLst>
      <p:ext uri="{BB962C8B-B14F-4D97-AF65-F5344CB8AC3E}">
        <p14:creationId xmlns:p14="http://schemas.microsoft.com/office/powerpoint/2010/main" val="3614877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0B1D4-3CA6-42C9-ADA0-6F504502A24F}"/>
              </a:ext>
            </a:extLst>
          </p:cNvPr>
          <p:cNvSpPr>
            <a:spLocks noGrp="1"/>
          </p:cNvSpPr>
          <p:nvPr>
            <p:ph type="title"/>
          </p:nvPr>
        </p:nvSpPr>
        <p:spPr/>
        <p:txBody>
          <a:bodyPr/>
          <a:lstStyle/>
          <a:p>
            <a:r>
              <a:rPr lang="en-US" altLang="zh-CN" dirty="0"/>
              <a:t>Exploratory data analysis</a:t>
            </a:r>
            <a:endParaRPr lang="zh-CN" altLang="en-US" dirty="0"/>
          </a:p>
        </p:txBody>
      </p:sp>
      <p:sp>
        <p:nvSpPr>
          <p:cNvPr id="3" name="内容占位符 2">
            <a:extLst>
              <a:ext uri="{FF2B5EF4-FFF2-40B4-BE49-F238E27FC236}">
                <a16:creationId xmlns:a16="http://schemas.microsoft.com/office/drawing/2014/main" id="{56F180C2-10B7-401F-A040-70620558B732}"/>
              </a:ext>
            </a:extLst>
          </p:cNvPr>
          <p:cNvSpPr>
            <a:spLocks noGrp="1"/>
          </p:cNvSpPr>
          <p:nvPr>
            <p:ph idx="1"/>
          </p:nvPr>
        </p:nvSpPr>
        <p:spPr/>
        <p:txBody>
          <a:bodyPr/>
          <a:lstStyle/>
          <a:p>
            <a:r>
              <a:rPr lang="en-US" altLang="zh-CN" dirty="0"/>
              <a:t>1. Mapping:</a:t>
            </a:r>
            <a:endParaRPr lang="zh-CN" altLang="en-US" dirty="0"/>
          </a:p>
        </p:txBody>
      </p:sp>
      <p:pic>
        <p:nvPicPr>
          <p:cNvPr id="4" name="图片 3">
            <a:extLst>
              <a:ext uri="{FF2B5EF4-FFF2-40B4-BE49-F238E27FC236}">
                <a16:creationId xmlns:a16="http://schemas.microsoft.com/office/drawing/2014/main" id="{7152B20A-7FFC-4336-B625-8B9F44A392AE}"/>
              </a:ext>
            </a:extLst>
          </p:cNvPr>
          <p:cNvPicPr/>
          <p:nvPr/>
        </p:nvPicPr>
        <p:blipFill>
          <a:blip r:embed="rId2"/>
          <a:stretch>
            <a:fillRect/>
          </a:stretch>
        </p:blipFill>
        <p:spPr>
          <a:xfrm>
            <a:off x="3458845" y="1926341"/>
            <a:ext cx="5274310" cy="4456430"/>
          </a:xfrm>
          <a:prstGeom prst="rect">
            <a:avLst/>
          </a:prstGeom>
        </p:spPr>
      </p:pic>
    </p:spTree>
    <p:extLst>
      <p:ext uri="{BB962C8B-B14F-4D97-AF65-F5344CB8AC3E}">
        <p14:creationId xmlns:p14="http://schemas.microsoft.com/office/powerpoint/2010/main" val="3259908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6F51658-EE9B-44D8-8D5B-35B8B882E71E}"/>
              </a:ext>
            </a:extLst>
          </p:cNvPr>
          <p:cNvSpPr>
            <a:spLocks noGrp="1"/>
          </p:cNvSpPr>
          <p:nvPr>
            <p:ph idx="1"/>
          </p:nvPr>
        </p:nvSpPr>
        <p:spPr>
          <a:xfrm>
            <a:off x="838200" y="198783"/>
            <a:ext cx="10515600" cy="5978180"/>
          </a:xfrm>
        </p:spPr>
        <p:txBody>
          <a:bodyPr/>
          <a:lstStyle/>
          <a:p>
            <a:r>
              <a:rPr lang="en-US" altLang="zh-CN" dirty="0"/>
              <a:t>2. Visualizing in-feature types:</a:t>
            </a:r>
          </a:p>
          <a:p>
            <a:endParaRPr lang="zh-CN" altLang="en-US" dirty="0"/>
          </a:p>
        </p:txBody>
      </p:sp>
      <p:pic>
        <p:nvPicPr>
          <p:cNvPr id="4" name="图片 3">
            <a:extLst>
              <a:ext uri="{FF2B5EF4-FFF2-40B4-BE49-F238E27FC236}">
                <a16:creationId xmlns:a16="http://schemas.microsoft.com/office/drawing/2014/main" id="{505E7CFF-3D7C-4616-9F3A-3B8052B09DB3}"/>
              </a:ext>
            </a:extLst>
          </p:cNvPr>
          <p:cNvPicPr/>
          <p:nvPr/>
        </p:nvPicPr>
        <p:blipFill>
          <a:blip r:embed="rId2"/>
          <a:stretch>
            <a:fillRect/>
          </a:stretch>
        </p:blipFill>
        <p:spPr>
          <a:xfrm>
            <a:off x="253476" y="1227455"/>
            <a:ext cx="5456554" cy="4695190"/>
          </a:xfrm>
          <a:prstGeom prst="rect">
            <a:avLst/>
          </a:prstGeom>
        </p:spPr>
      </p:pic>
      <p:pic>
        <p:nvPicPr>
          <p:cNvPr id="5" name="图片 4">
            <a:extLst>
              <a:ext uri="{FF2B5EF4-FFF2-40B4-BE49-F238E27FC236}">
                <a16:creationId xmlns:a16="http://schemas.microsoft.com/office/drawing/2014/main" id="{9ACAD541-9E53-4EEB-92D9-2DBE14567854}"/>
              </a:ext>
            </a:extLst>
          </p:cNvPr>
          <p:cNvPicPr/>
          <p:nvPr/>
        </p:nvPicPr>
        <p:blipFill>
          <a:blip r:embed="rId3"/>
          <a:stretch>
            <a:fillRect/>
          </a:stretch>
        </p:blipFill>
        <p:spPr>
          <a:xfrm>
            <a:off x="6162675" y="1374609"/>
            <a:ext cx="5191125" cy="4695190"/>
          </a:xfrm>
          <a:prstGeom prst="rect">
            <a:avLst/>
          </a:prstGeom>
        </p:spPr>
      </p:pic>
    </p:spTree>
    <p:extLst>
      <p:ext uri="{BB962C8B-B14F-4D97-AF65-F5344CB8AC3E}">
        <p14:creationId xmlns:p14="http://schemas.microsoft.com/office/powerpoint/2010/main" val="3140245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E815976C-AE29-4E89-84F7-780CCF72A0D6}"/>
              </a:ext>
            </a:extLst>
          </p:cNvPr>
          <p:cNvPicPr>
            <a:picLocks noGrp="1"/>
          </p:cNvPicPr>
          <p:nvPr>
            <p:ph idx="1"/>
          </p:nvPr>
        </p:nvPicPr>
        <p:blipFill>
          <a:blip r:embed="rId2"/>
          <a:stretch>
            <a:fillRect/>
          </a:stretch>
        </p:blipFill>
        <p:spPr>
          <a:xfrm>
            <a:off x="328452" y="970861"/>
            <a:ext cx="5182795" cy="4629838"/>
          </a:xfrm>
          <a:prstGeom prst="rect">
            <a:avLst/>
          </a:prstGeom>
        </p:spPr>
      </p:pic>
      <p:pic>
        <p:nvPicPr>
          <p:cNvPr id="5" name="图片 4">
            <a:extLst>
              <a:ext uri="{FF2B5EF4-FFF2-40B4-BE49-F238E27FC236}">
                <a16:creationId xmlns:a16="http://schemas.microsoft.com/office/drawing/2014/main" id="{3BF20071-7F3F-4C9C-A8C2-FE3D1565A4D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252831" y="896317"/>
            <a:ext cx="7489852" cy="4704382"/>
          </a:xfrm>
          <a:prstGeom prst="rect">
            <a:avLst/>
          </a:prstGeom>
        </p:spPr>
      </p:pic>
    </p:spTree>
    <p:extLst>
      <p:ext uri="{BB962C8B-B14F-4D97-AF65-F5344CB8AC3E}">
        <p14:creationId xmlns:p14="http://schemas.microsoft.com/office/powerpoint/2010/main" val="306075732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580</Words>
  <Application>Microsoft Office PowerPoint</Application>
  <PresentationFormat>宽屏</PresentationFormat>
  <Paragraphs>43</Paragraphs>
  <Slides>16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等线</vt:lpstr>
      <vt:lpstr>等线 Light</vt:lpstr>
      <vt:lpstr>Arial</vt:lpstr>
      <vt:lpstr>Office 主题​​</vt:lpstr>
      <vt:lpstr>Final Capstone Project </vt:lpstr>
      <vt:lpstr>Introduction</vt:lpstr>
      <vt:lpstr>Data Scource</vt:lpstr>
      <vt:lpstr>Precedure</vt:lpstr>
      <vt:lpstr>Data Processing</vt:lpstr>
      <vt:lpstr>PowerPoint 演示文稿</vt:lpstr>
      <vt:lpstr>Exploratory data analysis</vt:lpstr>
      <vt:lpstr>PowerPoint 演示文稿</vt:lpstr>
      <vt:lpstr>PowerPoint 演示文稿</vt:lpstr>
      <vt:lpstr>PowerPoint 演示文稿</vt:lpstr>
      <vt:lpstr>PowerPoint 演示文稿</vt:lpstr>
      <vt:lpstr>Model development</vt:lpstr>
      <vt:lpstr>PowerPoint 演示文稿</vt:lpstr>
      <vt:lpstr>Results</vt:lpstr>
      <vt:lpstr>Recommendation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Capstone Project</dc:title>
  <dc:creator>博儒 任</dc:creator>
  <cp:lastModifiedBy>博儒 任</cp:lastModifiedBy>
  <cp:revision>4</cp:revision>
  <dcterms:created xsi:type="dcterms:W3CDTF">2020-09-10T09:27:26Z</dcterms:created>
  <dcterms:modified xsi:type="dcterms:W3CDTF">2020-09-10T09:59:41Z</dcterms:modified>
</cp:coreProperties>
</file>