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3" r:id="rId2"/>
    <p:sldId id="282" r:id="rId3"/>
    <p:sldId id="266" r:id="rId4"/>
    <p:sldId id="274" r:id="rId5"/>
    <p:sldId id="278" r:id="rId6"/>
    <p:sldId id="275" r:id="rId7"/>
    <p:sldId id="277" r:id="rId8"/>
    <p:sldId id="280" r:id="rId9"/>
    <p:sldId id="283" r:id="rId10"/>
    <p:sldId id="273" r:id="rId11"/>
    <p:sldId id="272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6028F0-E88B-8FC8-D6F6-5CB616089CBE}" v="3" dt="2022-04-29T09:53:38.972"/>
    <p1510:client id="{276BB5CA-F51F-9ACA-6101-C6E022A10E65}" v="9" dt="2022-05-10T07:52:52.476"/>
    <p1510:client id="{3F8A7DF2-3FDD-492D-85F2-F2CAD03EA558}" v="11" dt="2022-04-29T09:51:55.784"/>
    <p1510:client id="{84F53612-E33B-4FFE-A0BF-A486E7E24179}" v="8" dt="2022-04-29T11:07:04.691"/>
    <p1510:client id="{8EA7207C-A63C-60CA-7C96-8184883B1C48}" v="1" dt="2022-06-02T11:59:02.016"/>
    <p1510:client id="{8F686E84-6E5C-9A5B-07D4-D038A97C9099}" v="4" dt="2022-05-02T06:40:35.894"/>
    <p1510:client id="{AFD1B7C5-1F2D-DA89-E3D7-171AD40069FB}" v="4" dt="2022-06-02T12:04:13.974"/>
    <p1510:client id="{B77CC142-7117-455E-09DC-05134E149AA8}" v="31" dt="2022-06-04T07:33:46.241"/>
    <p1510:client id="{D92FB33B-F200-7D55-A0E7-53ABDA7087D3}" v="25" dt="2022-05-10T07:49:54.4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739" autoAdjust="0"/>
  </p:normalViewPr>
  <p:slideViewPr>
    <p:cSldViewPr snapToGrid="0">
      <p:cViewPr varScale="1">
        <p:scale>
          <a:sx n="145" d="100"/>
          <a:sy n="145" d="100"/>
        </p:scale>
        <p:origin x="872" y="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33386D-D044-4CA4-BDFC-E7F39EF0D6ED}" type="datetimeFigureOut">
              <a:t>28/10/2022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40D21-FCAA-4F5E-B248-D596B0DB439A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1969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Le nostre soluzioni cloud sono composte da: codice ed infrastruttura. Già </a:t>
            </a:r>
            <a:r>
              <a:rPr lang="it-IT" dirty="0" err="1"/>
              <a:t>versioniamo</a:t>
            </a:r>
            <a:r>
              <a:rPr lang="it-IT" dirty="0"/>
              <a:t> il codice, quindi perché non </a:t>
            </a:r>
            <a:r>
              <a:rPr lang="it-IT" dirty="0" err="1"/>
              <a:t>versionare</a:t>
            </a:r>
            <a:r>
              <a:rPr lang="it-IT" dirty="0"/>
              <a:t> anche l’infrastruttura? </a:t>
            </a:r>
            <a:br>
              <a:rPr lang="it-IT" dirty="0"/>
            </a:br>
            <a:r>
              <a:rPr lang="it-IT"/>
              <a:t>È comunque un componente della nostra soluzione che possiamo e dobbiamo gestire nello stesso modo in cui gestiamo il componente codice</a:t>
            </a:r>
          </a:p>
        </p:txBody>
      </p:sp>
      <p:sp>
        <p:nvSpPr>
          <p:cNvPr id="27" name="Google Shape;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Le nostre soluzioni cloud sono composte da: codice ed infrastruttura. Già </a:t>
            </a:r>
            <a:r>
              <a:rPr lang="it-IT" dirty="0" err="1"/>
              <a:t>versioniamo</a:t>
            </a:r>
            <a:r>
              <a:rPr lang="it-IT" dirty="0"/>
              <a:t> il codice, quindi perché non </a:t>
            </a:r>
            <a:r>
              <a:rPr lang="it-IT" dirty="0" err="1"/>
              <a:t>versionare</a:t>
            </a:r>
            <a:r>
              <a:rPr lang="it-IT" dirty="0"/>
              <a:t> anche l’infrastruttura? </a:t>
            </a:r>
            <a:br>
              <a:rPr lang="it-IT" dirty="0"/>
            </a:br>
            <a:r>
              <a:rPr lang="it-IT" dirty="0"/>
              <a:t>È comunque un componente della nostra soluzione che possiamo e dobbiamo gestire nello stesso modo in cui gestiamo il componente codice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40D21-FCAA-4F5E-B248-D596B0DB439A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0204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ARM è un servizio di Azure che gestisce il deployment di tutte le risorse Azure.</a:t>
            </a:r>
            <a:br>
              <a:rPr lang="it-IT" dirty="0"/>
            </a:br>
            <a:r>
              <a:rPr lang="it-IT" dirty="0"/>
              <a:t>Permette di creare, modificare ed eliminare ogni risorsa presente su Azure. Inoltre gestisce tutta la parte di autenticazione ed autorizzazione degli utenti e delle risorse.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Per comunicare con ARM possiamo utilizzare i cosiddetti ARM template</a:t>
            </a:r>
            <a:endParaRPr dirty="0"/>
          </a:p>
        </p:txBody>
      </p:sp>
      <p:sp>
        <p:nvSpPr>
          <p:cNvPr id="31" name="Google Shape;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7317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Quali sono i benefici di avere un ARM template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Modularità: </a:t>
            </a:r>
            <a:r>
              <a:rPr lang="it-IT"/>
              <a:t>gestire risorse in più file</a:t>
            </a: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Orchestrazione delle risorse =&gt; ARM gestisce in automatico la sequenza della creazione delle risorse che possono essere presenti in più file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 (service plan + </a:t>
            </a:r>
            <a:r>
              <a:rPr lang="it-IT" dirty="0" err="1"/>
              <a:t>azure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Ha però dei limiti: come possiamo vedere l’ARM template è progettato per essere un file di configurazione non di facile lettura per uno sviluppatore</a:t>
            </a:r>
            <a:br>
              <a:rPr lang="it-IT" dirty="0"/>
            </a:br>
            <a:r>
              <a:rPr lang="it-IT" dirty="0"/>
              <a:t>Ma perché allora utilizzare </a:t>
            </a:r>
            <a:r>
              <a:rPr lang="it-IT" dirty="0" err="1"/>
              <a:t>bicep</a:t>
            </a:r>
            <a:r>
              <a:rPr lang="it-IT" dirty="0"/>
              <a:t> e non gli ARM template?</a:t>
            </a:r>
          </a:p>
        </p:txBody>
      </p:sp>
      <p:sp>
        <p:nvSpPr>
          <p:cNvPr id="31" name="Google Shape;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5426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Nasce quindi l’idea di creare un linguaggio che avesse lo stesso scopo degli ARM template ma che fosse di più semplice utilizzo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40D21-FCAA-4F5E-B248-D596B0DB439A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8167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Prima abbiamo detto che ARM accetta solo ARM template, quindi come possiamo passare </a:t>
            </a:r>
            <a:r>
              <a:rPr lang="it-IT" dirty="0" err="1"/>
              <a:t>bicep</a:t>
            </a:r>
            <a:r>
              <a:rPr lang="it-IT" dirty="0"/>
              <a:t> ad ARM?</a:t>
            </a:r>
          </a:p>
          <a:p>
            <a:endParaRPr lang="it-IT" dirty="0"/>
          </a:p>
          <a:p>
            <a:r>
              <a:rPr lang="it-IT" dirty="0" err="1"/>
              <a:t>Traspiller</a:t>
            </a:r>
            <a:r>
              <a:rPr lang="it-IT" dirty="0"/>
              <a:t>: converte linguaggi con la stessa espressività</a:t>
            </a:r>
          </a:p>
          <a:p>
            <a:r>
              <a:rPr lang="it-IT" dirty="0"/>
              <a:t>Compilatore: converte linguaggio in un linguaggio di più basso livello (con meno espressività)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40D21-FCAA-4F5E-B248-D596B0DB439A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37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40D21-FCAA-4F5E-B248-D596B0DB439A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7386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28.10.2022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19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28.10.2022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46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28.10.2022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842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PERTINA">
  <p:cSld name="COPERTINA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0758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O-1">
  <p:cSld name="INTERNO-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623392" y="836712"/>
            <a:ext cx="9025003" cy="1056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623392" y="2084851"/>
            <a:ext cx="9023349" cy="4224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609585" marR="0" lvl="0" indent="-45718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Arial"/>
              <a:buChar char="•"/>
              <a:defRPr sz="2400" b="1" i="0" u="none" strike="noStrike" cap="none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219170" marR="0" lvl="1" indent="-423323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Arial"/>
              <a:buChar char="–"/>
              <a:defRPr sz="1867" b="1" i="0" u="none" strike="noStrike" cap="none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marR="0" lvl="2" indent="-389457" algn="l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rgbClr val="292929"/>
              </a:buClr>
              <a:buSzPts val="1000"/>
              <a:buFont typeface="Arial"/>
              <a:buChar char="•"/>
              <a:defRPr sz="1333" b="1" i="0" u="none" strike="noStrike" cap="none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marR="0" lvl="3" indent="-38099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292929"/>
              </a:buClr>
              <a:buSzPts val="900"/>
              <a:buFont typeface="Arial"/>
              <a:buChar char="–"/>
              <a:defRPr sz="1200" b="1" i="0" u="none" strike="noStrike" cap="none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marR="0" lvl="4" indent="-372524" algn="l" rtl="0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rgbClr val="292929"/>
              </a:buClr>
              <a:buSzPts val="800"/>
              <a:buFont typeface="Arial"/>
              <a:buChar char="»"/>
              <a:defRPr sz="1067" b="1" i="0" u="none" strike="noStrike" cap="none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3221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YOFF">
  <p:cSld name="PAYOFF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8664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IUSURA">
  <p:cSld name="CHIUSURA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062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28.10.2022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28.10.2022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9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28.10.2022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8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28.10.2022</a:t>
            </a:fld>
            <a:endParaRPr lang="de-DE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98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28.10.2022</a:t>
            </a:fld>
            <a:endParaRPr lang="de-D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8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28.10.2022</a:t>
            </a:fld>
            <a:endParaRPr lang="de-DE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09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28.10.2022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81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28.10.2022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57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A8E5F-40E5-4553-9F3C-699F1A5B8145}" type="datetimeFigureOut">
              <a:rPr lang="de-DE" smtClean="0"/>
              <a:t>28.10.2022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93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azure-resource-manager/bicep/learn-bice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marketplace.visualstudio.com/items?itemName=ms-azuretools.vscode-bicep" TargetMode="External"/><Relationship Id="rId4" Type="http://schemas.openxmlformats.org/officeDocument/2006/relationships/hyperlink" Target="https://www.youtube.com/watch?v=_yvb6NVx61Y&amp;ab_channel=JohnSavill%27sTechnicalTrain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95A50B03-A5A5-E42D-D1F4-B0255CE149BE}"/>
              </a:ext>
            </a:extLst>
          </p:cNvPr>
          <p:cNvSpPr/>
          <p:nvPr/>
        </p:nvSpPr>
        <p:spPr>
          <a:xfrm>
            <a:off x="3906610" y="2771775"/>
            <a:ext cx="4135211" cy="11185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D9E43D5-5498-CB40-1797-A73B426E6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269" y="1648306"/>
            <a:ext cx="9071634" cy="146316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6B8642D-BBED-B130-A52F-1580075BE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528" y="3271157"/>
            <a:ext cx="1390650" cy="13906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E305DD5-947A-D703-1973-9E2F7B88FB9F}"/>
              </a:ext>
            </a:extLst>
          </p:cNvPr>
          <p:cNvSpPr txBox="1"/>
          <p:nvPr/>
        </p:nvSpPr>
        <p:spPr>
          <a:xfrm>
            <a:off x="3082017" y="3271157"/>
            <a:ext cx="1869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</a:rPr>
              <a:t>Gerardo Greco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17B1A93-4CC9-8455-4886-E61F36AC520E}"/>
              </a:ext>
            </a:extLst>
          </p:cNvPr>
          <p:cNvSpPr txBox="1"/>
          <p:nvPr/>
        </p:nvSpPr>
        <p:spPr>
          <a:xfrm>
            <a:off x="3082017" y="3566372"/>
            <a:ext cx="2041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>
                <a:solidFill>
                  <a:schemeClr val="bg1"/>
                </a:solidFill>
              </a:rPr>
              <a:t>Senior developer @blexin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B2FD0B6-D303-6A70-8D30-97C2646CCF12}"/>
              </a:ext>
            </a:extLst>
          </p:cNvPr>
          <p:cNvSpPr txBox="1"/>
          <p:nvPr/>
        </p:nvSpPr>
        <p:spPr>
          <a:xfrm>
            <a:off x="5802086" y="6256955"/>
            <a:ext cx="60966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2396" indent="0" algn="r">
              <a:spcBef>
                <a:spcPts val="0"/>
              </a:spcBef>
              <a:buNone/>
            </a:pPr>
            <a:r>
              <a:rPr lang="it-IT" sz="1600" dirty="0" err="1">
                <a:solidFill>
                  <a:schemeClr val="bg1"/>
                </a:solidFill>
              </a:rPr>
              <a:t>Bag</a:t>
            </a:r>
            <a:r>
              <a:rPr lang="it-IT" sz="1600" dirty="0">
                <a:solidFill>
                  <a:schemeClr val="bg1"/>
                </a:solidFill>
              </a:rPr>
              <a:t> Brown Session 28/10/2022  </a:t>
            </a:r>
          </a:p>
        </p:txBody>
      </p:sp>
    </p:spTree>
    <p:extLst>
      <p:ext uri="{BB962C8B-B14F-4D97-AF65-F5344CB8AC3E}">
        <p14:creationId xmlns:p14="http://schemas.microsoft.com/office/powerpoint/2010/main" val="3886473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DD3E01-DC21-5CD6-4563-2E77A16E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Q&amp;A</a:t>
            </a:r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9F5F1E8E-630C-9D22-1759-6DE07FF35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017" y="2198188"/>
            <a:ext cx="7534405" cy="424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575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564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D1C9EB-C29C-DFC3-D26F-91AF7BD8F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Infrastructure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Code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0A0D9EB-8FA5-240F-F84C-CEB1389CFD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it-IT" b="0" i="0" dirty="0">
                <a:solidFill>
                  <a:srgbClr val="151515"/>
                </a:solidFill>
                <a:effectLst/>
                <a:latin typeface="RedHatText"/>
              </a:rPr>
              <a:t>Approccio alla gestione e al provisioning dell'infrastruttura che avviene tramite codice anziché con </a:t>
            </a:r>
            <a:r>
              <a:rPr lang="it-IT" b="0" i="0">
                <a:solidFill>
                  <a:srgbClr val="151515"/>
                </a:solidFill>
                <a:effectLst/>
                <a:latin typeface="RedHatText"/>
              </a:rPr>
              <a:t>processi manuali</a:t>
            </a:r>
            <a:endParaRPr lang="it-IT" b="0" i="0" dirty="0">
              <a:solidFill>
                <a:srgbClr val="151515"/>
              </a:solidFill>
              <a:effectLst/>
              <a:latin typeface="RedHatText"/>
            </a:endParaRPr>
          </a:p>
          <a:p>
            <a:pPr marL="152396" indent="0">
              <a:buNone/>
            </a:pPr>
            <a:endParaRPr lang="it-IT" b="0" dirty="0">
              <a:solidFill>
                <a:srgbClr val="151515"/>
              </a:solidFill>
              <a:latin typeface="RedHatTex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151515"/>
                </a:solidFill>
                <a:effectLst/>
                <a:latin typeface="var(--pfe-theme--font-family,&quot;Red Hat Text&quot;,&quot;RedHatText&quot;,&quot;Overpass&quot;,Overpass,Arial,sans-serif)"/>
              </a:rPr>
              <a:t>Accelerazione dei deployment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0" dirty="0">
                <a:solidFill>
                  <a:srgbClr val="151515"/>
                </a:solidFill>
                <a:latin typeface="var(--pfe-theme--font-family,&quot;Red Hat Text&quot;,&quot;RedHatText&quot;,&quot;Overpass&quot;,Overpass,Arial,sans-serif)"/>
              </a:rPr>
              <a:t>Consistenza della infrastruttura</a:t>
            </a:r>
            <a:endParaRPr lang="it-IT" b="0" i="0" dirty="0">
              <a:solidFill>
                <a:srgbClr val="151515"/>
              </a:solidFill>
              <a:effectLst/>
              <a:latin typeface="var(--pfe-theme--font-family,&quot;Red Hat Text&quot;,&quot;RedHatText&quot;,&quot;Overpass&quot;,Overpass,Arial,sans-serif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151515"/>
                </a:solidFill>
                <a:effectLst/>
                <a:latin typeface="var(--pfe-theme--font-family,&quot;Red Hat Text&quot;,&quot;RedHatText&quot;,&quot;Overpass&quot;,Overpass,Arial,sans-serif)"/>
              </a:rPr>
              <a:t>Riduzione degli errori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0" dirty="0">
                <a:solidFill>
                  <a:srgbClr val="151515"/>
                </a:solidFill>
                <a:latin typeface="var(--pfe-theme--font-family,&quot;Red Hat Text&quot;,&quot;RedHatText&quot;,&quot;Overpass&quot;,Overpass,Arial,sans-serif)"/>
              </a:rPr>
              <a:t>Riduzione dei costi</a:t>
            </a:r>
            <a:endParaRPr lang="it-IT" b="0" i="0" dirty="0">
              <a:solidFill>
                <a:srgbClr val="151515"/>
              </a:solidFill>
              <a:effectLst/>
              <a:latin typeface="var(--pfe-theme--font-family,&quot;Red Hat Text&quot;,&quot;RedHatText&quot;,&quot;Overpass&quot;,Overpass,Arial,sans-serif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151515"/>
                </a:solidFill>
                <a:effectLst/>
                <a:latin typeface="var(--pfe-theme--font-family,&quot;Red Hat Text&quot;,&quot;RedHatText&quot;,&quot;Overpass&quot;,Overpass,Arial,sans-serif)"/>
              </a:rPr>
              <a:t>Eliminazione degli errori di configurazione</a:t>
            </a:r>
          </a:p>
        </p:txBody>
      </p:sp>
    </p:spTree>
    <p:extLst>
      <p:ext uri="{BB962C8B-B14F-4D97-AF65-F5344CB8AC3E}">
        <p14:creationId xmlns:p14="http://schemas.microsoft.com/office/powerpoint/2010/main" val="1997843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23392" y="836712"/>
            <a:ext cx="9025003" cy="1056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it-IT" dirty="0"/>
              <a:t>Azure Resource Manager</a:t>
            </a:r>
          </a:p>
        </p:txBody>
      </p:sp>
      <p:pic>
        <p:nvPicPr>
          <p:cNvPr id="2050" name="Picture 2" descr="Resource Manager request model">
            <a:extLst>
              <a:ext uri="{FF2B5EF4-FFF2-40B4-BE49-F238E27FC236}">
                <a16:creationId xmlns:a16="http://schemas.microsoft.com/office/drawing/2014/main" id="{73AAA91C-DA74-FD4F-4E56-BAA9BC86B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954" y="2498630"/>
            <a:ext cx="5932714" cy="3122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883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23392" y="836712"/>
            <a:ext cx="9025003" cy="1056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it-IT" dirty="0"/>
              <a:t>ARM template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CC6A40E-AECF-1069-BA82-DB9A3ED8B49F}"/>
              </a:ext>
            </a:extLst>
          </p:cNvPr>
          <p:cNvSpPr txBox="1"/>
          <p:nvPr/>
        </p:nvSpPr>
        <p:spPr>
          <a:xfrm>
            <a:off x="424543" y="2020661"/>
            <a:ext cx="11352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JavaScript Object </a:t>
            </a:r>
            <a:r>
              <a:rPr lang="it-IT" sz="2000" dirty="0" err="1"/>
              <a:t>Notation</a:t>
            </a:r>
            <a:r>
              <a:rPr lang="it-IT" sz="2000" dirty="0"/>
              <a:t> (JSON) che contiene la definizione di una o più risorse da distribuire in un Resource Group, Sottoscrizione, Gruppo di Gestione o </a:t>
            </a:r>
            <a:r>
              <a:rPr lang="it-IT" sz="2000" dirty="0" err="1"/>
              <a:t>Tenant</a:t>
            </a:r>
            <a:r>
              <a:rPr lang="it-IT" sz="2000" dirty="0"/>
              <a:t>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9EA98A7-973D-E55B-6E4B-58886813BB1E}"/>
              </a:ext>
            </a:extLst>
          </p:cNvPr>
          <p:cNvSpPr txBox="1"/>
          <p:nvPr/>
        </p:nvSpPr>
        <p:spPr>
          <a:xfrm>
            <a:off x="6383024" y="3191713"/>
            <a:ext cx="45062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Vantaggi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modello dichiarativo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idempotenza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modularità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orchestrazione delle risorse da creare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anteprima delle modifiche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err="1"/>
              <a:t>Infrastructure</a:t>
            </a:r>
            <a:r>
              <a:rPr lang="it-IT" sz="2000" dirty="0"/>
              <a:t> </a:t>
            </a:r>
            <a:r>
              <a:rPr lang="it-IT" sz="2000" dirty="0" err="1"/>
              <a:t>as</a:t>
            </a:r>
            <a:r>
              <a:rPr lang="it-IT" sz="2000" dirty="0"/>
              <a:t> Code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CF954010-9481-D7CA-C6B2-F57D3914E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71" y="2856379"/>
            <a:ext cx="4971294" cy="3758173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3362165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28BFAE-2F5C-142E-5A6B-727197956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ARM template vs </a:t>
            </a:r>
            <a:r>
              <a:rPr lang="it-IT" dirty="0" err="1"/>
              <a:t>Bicep</a:t>
            </a:r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BC98656-71B5-BE30-D2F6-691EB18B3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605" y="2544529"/>
            <a:ext cx="5875564" cy="2749463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83CFFE41-223E-9D76-7A1B-3B2947337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436" y="2544529"/>
            <a:ext cx="4971294" cy="3758173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  <p:pic>
        <p:nvPicPr>
          <p:cNvPr id="4102" name="Picture 6" descr="Config Mapping in Bicep - cool stuff! - Azure Greg">
            <a:extLst>
              <a:ext uri="{FF2B5EF4-FFF2-40B4-BE49-F238E27FC236}">
                <a16:creationId xmlns:a16="http://schemas.microsoft.com/office/drawing/2014/main" id="{F0959EF5-DB1C-72D1-EABB-056C239AC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9515" y="4840484"/>
            <a:ext cx="381049" cy="38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Azure Resource Manager | SUE Cloud &amp; IT | Download Price List Now">
            <a:extLst>
              <a:ext uri="{FF2B5EF4-FFF2-40B4-BE49-F238E27FC236}">
                <a16:creationId xmlns:a16="http://schemas.microsoft.com/office/drawing/2014/main" id="{48DEC13A-6205-AF42-00BE-95BBF528E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395" y="5723082"/>
            <a:ext cx="684335" cy="68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7376E74D-C93D-189E-8707-27501EC60214}"/>
              </a:ext>
            </a:extLst>
          </p:cNvPr>
          <p:cNvSpPr/>
          <p:nvPr/>
        </p:nvSpPr>
        <p:spPr>
          <a:xfrm>
            <a:off x="4745336" y="6211766"/>
            <a:ext cx="757394" cy="74232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6248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5A84AA-E33F-B41A-F9FF-45B477BBE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Project </a:t>
            </a:r>
            <a:r>
              <a:rPr lang="it-IT" dirty="0" err="1"/>
              <a:t>Bicep</a:t>
            </a:r>
            <a:r>
              <a:rPr lang="it-IT" dirty="0"/>
              <a:t> </a:t>
            </a:r>
            <a:r>
              <a:rPr lang="it-IT" b="0" i="0" dirty="0">
                <a:solidFill>
                  <a:srgbClr val="E0E0E0"/>
                </a:solidFill>
                <a:effectLst/>
                <a:latin typeface="Apple Color Emoji"/>
              </a:rPr>
              <a:t>💪</a:t>
            </a:r>
            <a:r>
              <a:rPr lang="it-IT" dirty="0"/>
              <a:t> </a:t>
            </a:r>
          </a:p>
        </p:txBody>
      </p:sp>
      <p:pic>
        <p:nvPicPr>
          <p:cNvPr id="3074" name="Picture 2" descr="Bicep deployment comparison">
            <a:extLst>
              <a:ext uri="{FF2B5EF4-FFF2-40B4-BE49-F238E27FC236}">
                <a16:creationId xmlns:a16="http://schemas.microsoft.com/office/drawing/2014/main" id="{1EBF1220-E1F7-DA5A-5A22-EA002F811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373" y="2722790"/>
            <a:ext cx="4333875" cy="2000250"/>
          </a:xfrm>
          <a:prstGeom prst="rect">
            <a:avLst/>
          </a:prstGeom>
          <a:noFill/>
          <a:ln w="3810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CCD9E2-8B22-AE98-2BAC-844BD35DDA03}"/>
              </a:ext>
            </a:extLst>
          </p:cNvPr>
          <p:cNvSpPr txBox="1"/>
          <p:nvPr/>
        </p:nvSpPr>
        <p:spPr>
          <a:xfrm>
            <a:off x="5568427" y="2634658"/>
            <a:ext cx="5760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linguaggio Domain </a:t>
            </a:r>
            <a:r>
              <a:rPr lang="it-IT" sz="2000" dirty="0" err="1"/>
              <a:t>Specific</a:t>
            </a:r>
            <a:r>
              <a:rPr lang="it-IT" sz="2000" dirty="0"/>
              <a:t> Language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complessità ridotta rispetto agli ARM template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err="1"/>
              <a:t>bicep</a:t>
            </a:r>
            <a:r>
              <a:rPr lang="it-IT" sz="2000" dirty="0"/>
              <a:t> cli: </a:t>
            </a:r>
            <a:r>
              <a:rPr lang="it-IT" sz="2000" dirty="0" err="1"/>
              <a:t>traspiller</a:t>
            </a:r>
            <a:r>
              <a:rPr lang="it-IT" sz="2000" dirty="0"/>
              <a:t> del codice </a:t>
            </a:r>
            <a:r>
              <a:rPr lang="it-IT" sz="2000" dirty="0" err="1"/>
              <a:t>bicep</a:t>
            </a:r>
            <a:r>
              <a:rPr lang="it-IT" sz="2000" dirty="0"/>
              <a:t> in ARM template e successiva distribuzione su Azure</a:t>
            </a:r>
          </a:p>
          <a:p>
            <a:endParaRPr lang="it-I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404812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6F1933-F304-77FF-D39E-3AA9A19FC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5CD95C1-2609-E6A7-1B79-487429A2F9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104" y="2337782"/>
            <a:ext cx="6815792" cy="3605817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573343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2C6B5D-71A2-D146-F0EF-7E70E2B6F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Quando utilizzare e quando non utilizzare </a:t>
            </a:r>
            <a:r>
              <a:rPr lang="it-IT" dirty="0" err="1"/>
              <a:t>Bicep</a:t>
            </a:r>
            <a:r>
              <a:rPr lang="it-IT" dirty="0"/>
              <a:t>?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1477A77-6DC2-2F79-750C-F9AFD17C9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393" y="2358358"/>
            <a:ext cx="4336412" cy="3524013"/>
          </a:xfrm>
        </p:spPr>
        <p:txBody>
          <a:bodyPr/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it-IT" b="0" dirty="0"/>
              <a:t>Se lavoro solo con Azure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it-IT" b="0" dirty="0"/>
              <a:t>Integrazione completa con i servizi Azure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it-IT" b="0" dirty="0"/>
              <a:t>È un prodotto Microsoft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it-IT" b="0" dirty="0">
                <a:solidFill>
                  <a:schemeClr val="tx1"/>
                </a:solidFill>
              </a:rPr>
              <a:t>Non è necessario mantenere lo stato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it-IT" b="0" dirty="0"/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60886A40-AAEF-15A5-4148-5D4F0CCAAFAD}"/>
              </a:ext>
            </a:extLst>
          </p:cNvPr>
          <p:cNvSpPr txBox="1">
            <a:spLocks/>
          </p:cNvSpPr>
          <p:nvPr/>
        </p:nvSpPr>
        <p:spPr>
          <a:xfrm>
            <a:off x="5392696" y="2358358"/>
            <a:ext cx="4336412" cy="352401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609585" marR="0" lvl="0" indent="-457189" algn="l" defTabSz="914400" rtl="0" eaLnBrk="1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Arial"/>
              <a:buChar char="•"/>
              <a:defRPr sz="2400" b="1" i="0" u="none" strike="noStrike" kern="1200" cap="none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219170" marR="0" lvl="1" indent="-423323" algn="l" defTabSz="914400" rtl="0" eaLnBrk="1" latinLnBrk="0" hangingPunct="1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Arial"/>
              <a:buChar char="–"/>
              <a:defRPr sz="1867" b="1" i="0" u="none" strike="noStrike" kern="1200" cap="none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marR="0" lvl="2" indent="-389457" algn="l" defTabSz="914400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rgbClr val="292929"/>
              </a:buClr>
              <a:buSzPts val="1000"/>
              <a:buFont typeface="Arial"/>
              <a:buChar char="•"/>
              <a:defRPr sz="1333" b="1" i="0" u="none" strike="noStrike" kern="1200" cap="none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marR="0" lvl="3" indent="-380990" algn="l" defTabSz="914400" rtl="0" eaLnBrk="1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292929"/>
              </a:buClr>
              <a:buSzPts val="900"/>
              <a:buFont typeface="Arial"/>
              <a:buChar char="–"/>
              <a:defRPr sz="1200" b="1" i="0" u="none" strike="noStrike" kern="1200" cap="none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marR="0" lvl="4" indent="-372524" algn="l" defTabSz="914400" rtl="0" eaLnBrk="1" latinLnBrk="0" hangingPunct="1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rgbClr val="292929"/>
              </a:buClr>
              <a:buSzPts val="800"/>
              <a:buFont typeface="Arial"/>
              <a:buChar char="»"/>
              <a:defRPr sz="1067" b="1" i="0" u="none" strike="noStrike" kern="1200" cap="none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marR="0" lvl="5" indent="-474121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74121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74121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74121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FF0000"/>
              </a:buClr>
              <a:buFont typeface="Roboto" panose="02000000000000000000" pitchFamily="2" charset="0"/>
              <a:buChar char="x"/>
            </a:pPr>
            <a:r>
              <a:rPr lang="it-IT" b="0" dirty="0" err="1"/>
              <a:t>Multicloud</a:t>
            </a:r>
            <a:endParaRPr lang="it-IT" b="0" dirty="0"/>
          </a:p>
          <a:p>
            <a:pPr>
              <a:buClr>
                <a:srgbClr val="FF0000"/>
              </a:buClr>
              <a:buFont typeface="Roboto" panose="02000000000000000000" pitchFamily="2" charset="0"/>
              <a:buChar char="x"/>
            </a:pPr>
            <a:r>
              <a:rPr lang="it-IT" b="0" dirty="0"/>
              <a:t>Differente tool già in corso di utilizzo (es. </a:t>
            </a:r>
            <a:r>
              <a:rPr lang="it-IT" b="0" dirty="0" err="1"/>
              <a:t>terraform</a:t>
            </a:r>
            <a:r>
              <a:rPr lang="it-IT" b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6312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ED631A-E832-A0EB-773D-A37B1D2C2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Link utili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90B4DE0-962A-CF2F-2650-B44470F4A2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>
                <a:hlinkClick r:id="rId3"/>
              </a:rPr>
              <a:t>https://learn.microsoft.com/en-us/azure/azure-resource-manager/bicep/learn-bicep</a:t>
            </a:r>
            <a:endParaRPr lang="it-IT" dirty="0">
              <a:hlinkClick r:id="rId3"/>
            </a:endParaRPr>
          </a:p>
          <a:p>
            <a:r>
              <a:rPr lang="it-IT" dirty="0">
                <a:hlinkClick r:id="rId3"/>
              </a:rPr>
              <a:t>https://learn.microsoft.com/en-us/azure/azure-resource-manager/bicep/</a:t>
            </a:r>
          </a:p>
          <a:p>
            <a:r>
              <a:rPr lang="it-IT" dirty="0">
                <a:hlinkClick r:id="rId4"/>
              </a:rPr>
              <a:t>https://www.youtube.com/watch?v=_yvb6NVx61Y&amp;ab_channel=JohnSavill%27sTechnicalTraining</a:t>
            </a:r>
            <a:endParaRPr lang="it-IT" dirty="0"/>
          </a:p>
          <a:p>
            <a:r>
              <a:rPr lang="it-IT" dirty="0">
                <a:hlinkClick r:id="rId5"/>
              </a:rPr>
              <a:t>https://marketplace.visualstudio.com/items?itemName=ms-azuretools.vscode-bicep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3677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542</Words>
  <Application>Microsoft Office PowerPoint</Application>
  <PresentationFormat>Widescreen</PresentationFormat>
  <Paragraphs>58</Paragraphs>
  <Slides>11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21" baseType="lpstr">
      <vt:lpstr>Apple Color Emoji</vt:lpstr>
      <vt:lpstr>Arial</vt:lpstr>
      <vt:lpstr>Calibri</vt:lpstr>
      <vt:lpstr>Calibri Light</vt:lpstr>
      <vt:lpstr>Montserrat</vt:lpstr>
      <vt:lpstr>RedHatText</vt:lpstr>
      <vt:lpstr>Roboto</vt:lpstr>
      <vt:lpstr>var(--pfe-theme--font-family,"Red Hat Text","RedHatText","Overpass",Overpass,Arial,sans-serif)</vt:lpstr>
      <vt:lpstr>Wingdings</vt:lpstr>
      <vt:lpstr>Tema di Office</vt:lpstr>
      <vt:lpstr>Presentazione standard di PowerPoint</vt:lpstr>
      <vt:lpstr>Infrastructure as Code</vt:lpstr>
      <vt:lpstr>Azure Resource Manager</vt:lpstr>
      <vt:lpstr>ARM template</vt:lpstr>
      <vt:lpstr>ARM template vs Bicep</vt:lpstr>
      <vt:lpstr>Project Bicep 💪 </vt:lpstr>
      <vt:lpstr>Demo</vt:lpstr>
      <vt:lpstr>Quando utilizzare e quando non utilizzare Bicep?</vt:lpstr>
      <vt:lpstr>Link utili</vt:lpstr>
      <vt:lpstr>Q&amp;A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lastModifiedBy>Gerardo Greco</cp:lastModifiedBy>
  <cp:revision>40</cp:revision>
  <dcterms:created xsi:type="dcterms:W3CDTF">2022-04-29T09:50:56Z</dcterms:created>
  <dcterms:modified xsi:type="dcterms:W3CDTF">2022-10-28T09:57:43Z</dcterms:modified>
</cp:coreProperties>
</file>