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8" r:id="rId4"/>
  </p:sldMasterIdLst>
  <p:sldIdLst>
    <p:sldId id="266" r:id="rId5"/>
    <p:sldId id="267" r:id="rId6"/>
    <p:sldId id="268" r:id="rId7"/>
    <p:sldId id="269" r:id="rId8"/>
    <p:sldId id="270" r:id="rId9"/>
    <p:sldId id="271" r:id="rId10"/>
    <p:sldId id="272" r:id="rId11"/>
    <p:sldId id="273"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681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65632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68872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5718272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39784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2/2/2023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807002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2/2/2023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34783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56371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328358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6937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2194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6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1299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2/2/2023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5085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2/2/2023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249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2/2/2023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76160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2/2/2023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7416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2/2/2023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58945491"/>
      </p:ext>
    </p:extLst>
  </p:cSld>
  <p:clrMap bg1="dk1" tx1="lt1" bg2="dk2"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1290921"/>
            <a:ext cx="4813072" cy="2348749"/>
          </a:xfrm>
        </p:spPr>
        <p:txBody>
          <a:bodyPr>
            <a:normAutofit/>
          </a:bodyPr>
          <a:lstStyle/>
          <a:p>
            <a:r>
              <a:rPr lang="en-US" dirty="0"/>
              <a:t>Currency Transfer</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0"/>
            <a:ext cx="4829101" cy="2940261"/>
          </a:xfrm>
        </p:spPr>
        <p:txBody>
          <a:bodyPr>
            <a:normAutofit/>
          </a:bodyPr>
          <a:lstStyle/>
          <a:p>
            <a:r>
              <a:rPr lang="en-US" b="1" dirty="0"/>
              <a:t>Created by</a:t>
            </a:r>
          </a:p>
          <a:p>
            <a:r>
              <a:rPr lang="en-US" dirty="0"/>
              <a:t>Sudhanshu Pathak</a:t>
            </a:r>
          </a:p>
          <a:p>
            <a:r>
              <a:rPr lang="en-US" dirty="0"/>
              <a:t>Manish rawat</a:t>
            </a:r>
          </a:p>
          <a:p>
            <a:r>
              <a:rPr lang="en-US" b="1" dirty="0"/>
              <a:t>Mentor</a:t>
            </a:r>
          </a:p>
          <a:p>
            <a:r>
              <a:rPr lang="en-US" dirty="0"/>
              <a:t>Annu sharma</a:t>
            </a:r>
          </a:p>
          <a:p>
            <a:endParaRPr lang="en-US" dirty="0"/>
          </a:p>
        </p:txBody>
      </p:sp>
      <p:pic>
        <p:nvPicPr>
          <p:cNvPr id="5" name="Picture 4">
            <a:extLst>
              <a:ext uri="{FF2B5EF4-FFF2-40B4-BE49-F238E27FC236}">
                <a16:creationId xmlns:a16="http://schemas.microsoft.com/office/drawing/2014/main" id="{AC72EDE5-01E4-53E6-51F0-379A17349175}"/>
              </a:ext>
            </a:extLst>
          </p:cNvPr>
          <p:cNvPicPr>
            <a:picLocks noChangeAspect="1"/>
          </p:cNvPicPr>
          <p:nvPr/>
        </p:nvPicPr>
        <p:blipFill>
          <a:blip r:embed="rId2"/>
          <a:stretch>
            <a:fillRect/>
          </a:stretch>
        </p:blipFill>
        <p:spPr>
          <a:xfrm>
            <a:off x="0" y="0"/>
            <a:ext cx="6167718" cy="6858000"/>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7D9C0-23A5-9698-6B20-2C7B1E233567}"/>
              </a:ext>
            </a:extLst>
          </p:cNvPr>
          <p:cNvSpPr>
            <a:spLocks noGrp="1"/>
          </p:cNvSpPr>
          <p:nvPr>
            <p:ph type="title"/>
          </p:nvPr>
        </p:nvSpPr>
        <p:spPr/>
        <p:txBody>
          <a:bodyPr/>
          <a:lstStyle/>
          <a:p>
            <a:r>
              <a:rPr lang="en-IN" b="1" u="sng" dirty="0"/>
              <a:t>Problem Statement</a:t>
            </a:r>
          </a:p>
        </p:txBody>
      </p:sp>
      <p:sp>
        <p:nvSpPr>
          <p:cNvPr id="3" name="Content Placeholder 2">
            <a:extLst>
              <a:ext uri="{FF2B5EF4-FFF2-40B4-BE49-F238E27FC236}">
                <a16:creationId xmlns:a16="http://schemas.microsoft.com/office/drawing/2014/main" id="{1562E541-628B-662A-871F-AB99AA8A4D48}"/>
              </a:ext>
            </a:extLst>
          </p:cNvPr>
          <p:cNvSpPr>
            <a:spLocks noGrp="1"/>
          </p:cNvSpPr>
          <p:nvPr>
            <p:ph idx="1"/>
          </p:nvPr>
        </p:nvSpPr>
        <p:spPr/>
        <p:txBody>
          <a:bodyPr>
            <a:normAutofit/>
          </a:bodyPr>
          <a:lstStyle/>
          <a:p>
            <a:pPr lvl="1"/>
            <a:endParaRPr lang="en-IN" sz="2200" dirty="0">
              <a:latin typeface="Arial" panose="020B0604020202020204" pitchFamily="34" charset="0"/>
              <a:cs typeface="Arial" panose="020B0604020202020204" pitchFamily="34" charset="0"/>
            </a:endParaRPr>
          </a:p>
          <a:p>
            <a:pPr lvl="1"/>
            <a:r>
              <a:rPr lang="en-IN" sz="2200" dirty="0">
                <a:latin typeface="Arial" panose="020B0604020202020204" pitchFamily="34" charset="0"/>
                <a:cs typeface="Arial" panose="020B0604020202020204" pitchFamily="34" charset="0"/>
              </a:rPr>
              <a:t>We have number of payment apps that allows fund transfer across different bank accounts. These applications primarily allow users to transfer the funds in one currency.</a:t>
            </a:r>
          </a:p>
          <a:p>
            <a:pPr lvl="1"/>
            <a:endParaRPr lang="en-IN" sz="2200" dirty="0">
              <a:latin typeface="Arial" panose="020B0604020202020204" pitchFamily="34" charset="0"/>
              <a:cs typeface="Arial" panose="020B0604020202020204" pitchFamily="34" charset="0"/>
            </a:endParaRPr>
          </a:p>
          <a:p>
            <a:pPr lvl="1"/>
            <a:r>
              <a:rPr lang="en-IN" sz="2200" dirty="0">
                <a:latin typeface="Arial" panose="020B0604020202020204" pitchFamily="34" charset="0"/>
                <a:cs typeface="Arial" panose="020B0604020202020204" pitchFamily="34" charset="0"/>
              </a:rPr>
              <a:t>Our main aim is to create an application which allows it’s users to transfer funds across different banks and countries. Using this application funds can be transferred in multiple currencies.</a:t>
            </a:r>
          </a:p>
        </p:txBody>
      </p:sp>
    </p:spTree>
    <p:extLst>
      <p:ext uri="{BB962C8B-B14F-4D97-AF65-F5344CB8AC3E}">
        <p14:creationId xmlns:p14="http://schemas.microsoft.com/office/powerpoint/2010/main" val="2205632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05DFA-B0B2-3B8B-CC37-D7DF1D675B50}"/>
              </a:ext>
            </a:extLst>
          </p:cNvPr>
          <p:cNvSpPr>
            <a:spLocks noGrp="1"/>
          </p:cNvSpPr>
          <p:nvPr>
            <p:ph type="title"/>
          </p:nvPr>
        </p:nvSpPr>
        <p:spPr/>
        <p:txBody>
          <a:bodyPr/>
          <a:lstStyle/>
          <a:p>
            <a:r>
              <a:rPr lang="en-IN" b="1" u="sng" dirty="0"/>
              <a:t>Objective / Vision</a:t>
            </a:r>
          </a:p>
        </p:txBody>
      </p:sp>
      <p:sp>
        <p:nvSpPr>
          <p:cNvPr id="3" name="Content Placeholder 2">
            <a:extLst>
              <a:ext uri="{FF2B5EF4-FFF2-40B4-BE49-F238E27FC236}">
                <a16:creationId xmlns:a16="http://schemas.microsoft.com/office/drawing/2014/main" id="{37D21EA3-ECC2-609B-1B79-E1B791255324}"/>
              </a:ext>
            </a:extLst>
          </p:cNvPr>
          <p:cNvSpPr>
            <a:spLocks noGrp="1"/>
          </p:cNvSpPr>
          <p:nvPr>
            <p:ph idx="1"/>
          </p:nvPr>
        </p:nvSpPr>
        <p:spPr/>
        <p:txBody>
          <a:bodyPr>
            <a:normAutofit/>
          </a:bodyPr>
          <a:lstStyle/>
          <a:p>
            <a:r>
              <a:rPr lang="en-IN" sz="2400" dirty="0">
                <a:latin typeface="Arial" panose="020B0604020202020204" pitchFamily="34" charset="0"/>
                <a:cs typeface="Arial" panose="020B0604020202020204" pitchFamily="34" charset="0"/>
              </a:rPr>
              <a:t>Design a platform for currency transfer between and within bank accounts. This provides option to transfer between same and multiple currency based on the customers requirement and provides information about the bank account and about previous transaction in the account.</a:t>
            </a:r>
          </a:p>
        </p:txBody>
      </p:sp>
    </p:spTree>
    <p:extLst>
      <p:ext uri="{BB962C8B-B14F-4D97-AF65-F5344CB8AC3E}">
        <p14:creationId xmlns:p14="http://schemas.microsoft.com/office/powerpoint/2010/main" val="150342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997B9-390E-7F24-6F76-ED516D0BC489}"/>
              </a:ext>
            </a:extLst>
          </p:cNvPr>
          <p:cNvSpPr>
            <a:spLocks noGrp="1"/>
          </p:cNvSpPr>
          <p:nvPr>
            <p:ph type="title"/>
          </p:nvPr>
        </p:nvSpPr>
        <p:spPr/>
        <p:txBody>
          <a:bodyPr/>
          <a:lstStyle/>
          <a:p>
            <a:r>
              <a:rPr lang="en-IN" b="1" u="sng" dirty="0"/>
              <a:t>Functional Requirements</a:t>
            </a:r>
          </a:p>
        </p:txBody>
      </p:sp>
      <p:sp>
        <p:nvSpPr>
          <p:cNvPr id="3" name="Content Placeholder 2">
            <a:extLst>
              <a:ext uri="{FF2B5EF4-FFF2-40B4-BE49-F238E27FC236}">
                <a16:creationId xmlns:a16="http://schemas.microsoft.com/office/drawing/2014/main" id="{4276ED18-213B-1C8C-A179-252235869B84}"/>
              </a:ext>
            </a:extLst>
          </p:cNvPr>
          <p:cNvSpPr>
            <a:spLocks noGrp="1"/>
          </p:cNvSpPr>
          <p:nvPr>
            <p:ph idx="1"/>
          </p:nvPr>
        </p:nvSpPr>
        <p:spPr/>
        <p:txBody>
          <a:bodyPr>
            <a:normAutofit/>
          </a:bodyPr>
          <a:lstStyle/>
          <a:p>
            <a:pPr>
              <a:buFont typeface="Wingdings" panose="05000000000000000000" pitchFamily="2" charset="2"/>
              <a:buChar char="v"/>
            </a:pPr>
            <a:r>
              <a:rPr lang="en-IN" dirty="0">
                <a:latin typeface="Arial" panose="020B0604020202020204" pitchFamily="34" charset="0"/>
                <a:cs typeface="Arial" panose="020B0604020202020204" pitchFamily="34" charset="0"/>
              </a:rPr>
              <a:t>Customer should login or register with the platform registering, customer need to provide the following information.</a:t>
            </a:r>
          </a:p>
          <a:p>
            <a:pPr>
              <a:buFont typeface="Wingdings" panose="05000000000000000000" pitchFamily="2" charset="2"/>
              <a:buChar char="v"/>
            </a:pPr>
            <a:r>
              <a:rPr lang="en-IN" dirty="0">
                <a:latin typeface="Arial" panose="020B0604020202020204" pitchFamily="34" charset="0"/>
                <a:cs typeface="Arial" panose="020B0604020202020204" pitchFamily="34" charset="0"/>
              </a:rPr>
              <a:t>Email-id, Name, Address, Account no, Mobile no, Password.</a:t>
            </a:r>
          </a:p>
          <a:p>
            <a:pPr>
              <a:buFont typeface="Wingdings" panose="05000000000000000000" pitchFamily="2" charset="2"/>
              <a:buChar char="v"/>
            </a:pPr>
            <a:r>
              <a:rPr lang="en-IN" dirty="0">
                <a:latin typeface="Arial" panose="020B0604020202020204" pitchFamily="34" charset="0"/>
                <a:cs typeface="Arial" panose="020B0604020202020204" pitchFamily="34" charset="0"/>
              </a:rPr>
              <a:t>Customer should login</a:t>
            </a:r>
          </a:p>
          <a:p>
            <a:pPr>
              <a:buFont typeface="Wingdings" panose="05000000000000000000" pitchFamily="2" charset="2"/>
              <a:buChar char="v"/>
            </a:pPr>
            <a:r>
              <a:rPr lang="en-IN" dirty="0">
                <a:latin typeface="Arial" panose="020B0604020202020204" pitchFamily="34" charset="0"/>
                <a:cs typeface="Arial" panose="020B0604020202020204" pitchFamily="34" charset="0"/>
              </a:rPr>
              <a:t>Customer can access the following services.</a:t>
            </a:r>
          </a:p>
          <a:p>
            <a:pPr>
              <a:buFont typeface="Wingdings" panose="05000000000000000000" pitchFamily="2" charset="2"/>
              <a:buChar char="v"/>
            </a:pPr>
            <a:r>
              <a:rPr lang="en-IN" dirty="0">
                <a:latin typeface="Arial" panose="020B0604020202020204" pitchFamily="34" charset="0"/>
                <a:cs typeface="Arial" panose="020B0604020202020204" pitchFamily="34" charset="0"/>
              </a:rPr>
              <a:t>Profile edit, add beneficiary, Fund transfer, Account Balance </a:t>
            </a:r>
          </a:p>
          <a:p>
            <a:pPr>
              <a:buFont typeface="Wingdings" panose="05000000000000000000" pitchFamily="2" charset="2"/>
              <a:buChar char="v"/>
            </a:pPr>
            <a:r>
              <a:rPr lang="en-IN" dirty="0">
                <a:latin typeface="Arial" panose="020B0604020202020204" pitchFamily="34" charset="0"/>
                <a:cs typeface="Arial" panose="020B0604020202020204" pitchFamily="34" charset="0"/>
              </a:rPr>
              <a:t>Currency exchange protocol should be followed .</a:t>
            </a:r>
          </a:p>
          <a:p>
            <a:pPr>
              <a:buFont typeface="Wingdings" panose="05000000000000000000" pitchFamily="2" charset="2"/>
              <a:buChar char="v"/>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3887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BB19-E86D-C031-0BB3-593526BD3E14}"/>
              </a:ext>
            </a:extLst>
          </p:cNvPr>
          <p:cNvSpPr>
            <a:spLocks noGrp="1"/>
          </p:cNvSpPr>
          <p:nvPr>
            <p:ph type="title"/>
          </p:nvPr>
        </p:nvSpPr>
        <p:spPr/>
        <p:txBody>
          <a:bodyPr/>
          <a:lstStyle/>
          <a:p>
            <a:r>
              <a:rPr lang="en-IN" b="1" u="sng" dirty="0"/>
              <a:t>Non Functional Requirements</a:t>
            </a:r>
          </a:p>
        </p:txBody>
      </p:sp>
      <p:sp>
        <p:nvSpPr>
          <p:cNvPr id="3" name="Content Placeholder 2">
            <a:extLst>
              <a:ext uri="{FF2B5EF4-FFF2-40B4-BE49-F238E27FC236}">
                <a16:creationId xmlns:a16="http://schemas.microsoft.com/office/drawing/2014/main" id="{6B3AFF16-A5A7-DDC9-F601-F9A094C7D16F}"/>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Arial" panose="020B0604020202020204" pitchFamily="34" charset="0"/>
                <a:cs typeface="Arial" panose="020B0604020202020204" pitchFamily="34" charset="0"/>
              </a:rPr>
              <a:t>Application should be responsive to display consistently across multiple device screens.</a:t>
            </a:r>
          </a:p>
          <a:p>
            <a:pPr>
              <a:buFont typeface="Wingdings" panose="05000000000000000000" pitchFamily="2" charset="2"/>
              <a:buChar char="v"/>
            </a:pPr>
            <a:r>
              <a:rPr lang="en-IN" sz="2400" dirty="0">
                <a:latin typeface="Arial" panose="020B0604020202020204" pitchFamily="34" charset="0"/>
                <a:cs typeface="Arial" panose="020B0604020202020204" pitchFamily="34" charset="0"/>
              </a:rPr>
              <a:t>There will be an authentication done for each login.</a:t>
            </a:r>
          </a:p>
          <a:p>
            <a:pPr>
              <a:buFont typeface="Wingdings" panose="05000000000000000000" pitchFamily="2" charset="2"/>
              <a:buChar char="v"/>
            </a:pPr>
            <a:r>
              <a:rPr lang="en-IN" sz="2400" dirty="0">
                <a:latin typeface="Arial" panose="020B0604020202020204" pitchFamily="34" charset="0"/>
                <a:cs typeface="Arial" panose="020B0604020202020204" pitchFamily="34" charset="0"/>
              </a:rPr>
              <a:t>UI should be user friendly.</a:t>
            </a:r>
          </a:p>
        </p:txBody>
      </p:sp>
    </p:spTree>
    <p:extLst>
      <p:ext uri="{BB962C8B-B14F-4D97-AF65-F5344CB8AC3E}">
        <p14:creationId xmlns:p14="http://schemas.microsoft.com/office/powerpoint/2010/main" val="3529561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6DCB-E1F7-3EA1-CF39-4D0BCC2C0AAA}"/>
              </a:ext>
            </a:extLst>
          </p:cNvPr>
          <p:cNvSpPr>
            <a:spLocks noGrp="1"/>
          </p:cNvSpPr>
          <p:nvPr>
            <p:ph type="title"/>
          </p:nvPr>
        </p:nvSpPr>
        <p:spPr/>
        <p:txBody>
          <a:bodyPr/>
          <a:lstStyle/>
          <a:p>
            <a:r>
              <a:rPr lang="en-IN" b="1" u="sng" dirty="0"/>
              <a:t>Technologies In Scope</a:t>
            </a:r>
          </a:p>
        </p:txBody>
      </p:sp>
      <p:pic>
        <p:nvPicPr>
          <p:cNvPr id="5" name="Content Placeholder 4">
            <a:extLst>
              <a:ext uri="{FF2B5EF4-FFF2-40B4-BE49-F238E27FC236}">
                <a16:creationId xmlns:a16="http://schemas.microsoft.com/office/drawing/2014/main" id="{B8DF3531-AB96-FD72-D7BD-CC4CE8880F9A}"/>
              </a:ext>
            </a:extLst>
          </p:cNvPr>
          <p:cNvPicPr>
            <a:picLocks noGrp="1" noChangeAspect="1"/>
          </p:cNvPicPr>
          <p:nvPr>
            <p:ph idx="1"/>
          </p:nvPr>
        </p:nvPicPr>
        <p:blipFill>
          <a:blip r:embed="rId2"/>
          <a:stretch>
            <a:fillRect/>
          </a:stretch>
        </p:blipFill>
        <p:spPr>
          <a:xfrm>
            <a:off x="1013853" y="1290824"/>
            <a:ext cx="1550053" cy="1550053"/>
          </a:xfrm>
        </p:spPr>
      </p:pic>
      <p:pic>
        <p:nvPicPr>
          <p:cNvPr id="7" name="Picture 6">
            <a:extLst>
              <a:ext uri="{FF2B5EF4-FFF2-40B4-BE49-F238E27FC236}">
                <a16:creationId xmlns:a16="http://schemas.microsoft.com/office/drawing/2014/main" id="{7B677DE3-FBF0-9CB7-FB66-0DF0C2FAA3CF}"/>
              </a:ext>
            </a:extLst>
          </p:cNvPr>
          <p:cNvPicPr>
            <a:picLocks noChangeAspect="1"/>
          </p:cNvPicPr>
          <p:nvPr/>
        </p:nvPicPr>
        <p:blipFill>
          <a:blip r:embed="rId3"/>
          <a:stretch>
            <a:fillRect/>
          </a:stretch>
        </p:blipFill>
        <p:spPr>
          <a:xfrm>
            <a:off x="3435832" y="1309206"/>
            <a:ext cx="1826450" cy="1638588"/>
          </a:xfrm>
          <a:prstGeom prst="rect">
            <a:avLst/>
          </a:prstGeom>
        </p:spPr>
      </p:pic>
      <p:pic>
        <p:nvPicPr>
          <p:cNvPr id="9" name="Picture 8">
            <a:extLst>
              <a:ext uri="{FF2B5EF4-FFF2-40B4-BE49-F238E27FC236}">
                <a16:creationId xmlns:a16="http://schemas.microsoft.com/office/drawing/2014/main" id="{16491571-50EB-FB19-363A-BFBC5A349B4A}"/>
              </a:ext>
            </a:extLst>
          </p:cNvPr>
          <p:cNvPicPr>
            <a:picLocks noChangeAspect="1"/>
          </p:cNvPicPr>
          <p:nvPr/>
        </p:nvPicPr>
        <p:blipFill>
          <a:blip r:embed="rId4"/>
          <a:stretch>
            <a:fillRect/>
          </a:stretch>
        </p:blipFill>
        <p:spPr>
          <a:xfrm>
            <a:off x="5459506" y="1290824"/>
            <a:ext cx="1713052" cy="1638588"/>
          </a:xfrm>
          <a:prstGeom prst="rect">
            <a:avLst/>
          </a:prstGeom>
        </p:spPr>
      </p:pic>
      <p:pic>
        <p:nvPicPr>
          <p:cNvPr id="13" name="Picture 12">
            <a:extLst>
              <a:ext uri="{FF2B5EF4-FFF2-40B4-BE49-F238E27FC236}">
                <a16:creationId xmlns:a16="http://schemas.microsoft.com/office/drawing/2014/main" id="{C6C90884-BF70-2289-A124-6A61284B5B1A}"/>
              </a:ext>
            </a:extLst>
          </p:cNvPr>
          <p:cNvPicPr>
            <a:picLocks noChangeAspect="1"/>
          </p:cNvPicPr>
          <p:nvPr/>
        </p:nvPicPr>
        <p:blipFill>
          <a:blip r:embed="rId5"/>
          <a:stretch>
            <a:fillRect/>
          </a:stretch>
        </p:blipFill>
        <p:spPr>
          <a:xfrm>
            <a:off x="4784159" y="3683678"/>
            <a:ext cx="2388399" cy="1831793"/>
          </a:xfrm>
          <a:prstGeom prst="rect">
            <a:avLst/>
          </a:prstGeom>
        </p:spPr>
      </p:pic>
      <p:pic>
        <p:nvPicPr>
          <p:cNvPr id="17" name="Picture 16">
            <a:extLst>
              <a:ext uri="{FF2B5EF4-FFF2-40B4-BE49-F238E27FC236}">
                <a16:creationId xmlns:a16="http://schemas.microsoft.com/office/drawing/2014/main" id="{0AEA0D01-FD1A-D369-E3FA-F0CCE23565DF}"/>
              </a:ext>
            </a:extLst>
          </p:cNvPr>
          <p:cNvPicPr>
            <a:picLocks noChangeAspect="1"/>
          </p:cNvPicPr>
          <p:nvPr/>
        </p:nvPicPr>
        <p:blipFill>
          <a:blip r:embed="rId6"/>
          <a:stretch>
            <a:fillRect/>
          </a:stretch>
        </p:blipFill>
        <p:spPr>
          <a:xfrm>
            <a:off x="623793" y="1290824"/>
            <a:ext cx="2330171" cy="1656970"/>
          </a:xfrm>
          <a:prstGeom prst="rect">
            <a:avLst/>
          </a:prstGeom>
        </p:spPr>
      </p:pic>
      <p:pic>
        <p:nvPicPr>
          <p:cNvPr id="25" name="Picture 24">
            <a:extLst>
              <a:ext uri="{FF2B5EF4-FFF2-40B4-BE49-F238E27FC236}">
                <a16:creationId xmlns:a16="http://schemas.microsoft.com/office/drawing/2014/main" id="{47257A8B-5A02-A8AC-B95E-5098DCC11DFC}"/>
              </a:ext>
            </a:extLst>
          </p:cNvPr>
          <p:cNvPicPr>
            <a:picLocks noChangeAspect="1"/>
          </p:cNvPicPr>
          <p:nvPr/>
        </p:nvPicPr>
        <p:blipFill>
          <a:blip r:embed="rId7"/>
          <a:stretch>
            <a:fillRect/>
          </a:stretch>
        </p:blipFill>
        <p:spPr>
          <a:xfrm>
            <a:off x="553011" y="3804282"/>
            <a:ext cx="3562336" cy="1721769"/>
          </a:xfrm>
          <a:prstGeom prst="rect">
            <a:avLst/>
          </a:prstGeom>
        </p:spPr>
      </p:pic>
      <p:pic>
        <p:nvPicPr>
          <p:cNvPr id="29" name="Picture 28">
            <a:extLst>
              <a:ext uri="{FF2B5EF4-FFF2-40B4-BE49-F238E27FC236}">
                <a16:creationId xmlns:a16="http://schemas.microsoft.com/office/drawing/2014/main" id="{1A6675A4-CA8D-A1A6-8CBC-BDE930FA619B}"/>
              </a:ext>
            </a:extLst>
          </p:cNvPr>
          <p:cNvPicPr>
            <a:picLocks noChangeAspect="1"/>
          </p:cNvPicPr>
          <p:nvPr/>
        </p:nvPicPr>
        <p:blipFill>
          <a:blip r:embed="rId8"/>
          <a:stretch>
            <a:fillRect/>
          </a:stretch>
        </p:blipFill>
        <p:spPr>
          <a:xfrm>
            <a:off x="8044055" y="3608054"/>
            <a:ext cx="2857028" cy="1852206"/>
          </a:xfrm>
          <a:prstGeom prst="rect">
            <a:avLst/>
          </a:prstGeom>
        </p:spPr>
      </p:pic>
      <p:pic>
        <p:nvPicPr>
          <p:cNvPr id="31" name="Picture 30">
            <a:extLst>
              <a:ext uri="{FF2B5EF4-FFF2-40B4-BE49-F238E27FC236}">
                <a16:creationId xmlns:a16="http://schemas.microsoft.com/office/drawing/2014/main" id="{F3EE6086-B7A9-511B-FDB1-EA585A9D4CE4}"/>
              </a:ext>
            </a:extLst>
          </p:cNvPr>
          <p:cNvPicPr>
            <a:picLocks noChangeAspect="1"/>
          </p:cNvPicPr>
          <p:nvPr/>
        </p:nvPicPr>
        <p:blipFill>
          <a:blip r:embed="rId9"/>
          <a:stretch>
            <a:fillRect/>
          </a:stretch>
        </p:blipFill>
        <p:spPr>
          <a:xfrm>
            <a:off x="7290532" y="1397740"/>
            <a:ext cx="4039146" cy="1550054"/>
          </a:xfrm>
          <a:prstGeom prst="rect">
            <a:avLst/>
          </a:prstGeom>
        </p:spPr>
      </p:pic>
    </p:spTree>
    <p:extLst>
      <p:ext uri="{BB962C8B-B14F-4D97-AF65-F5344CB8AC3E}">
        <p14:creationId xmlns:p14="http://schemas.microsoft.com/office/powerpoint/2010/main" val="727110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DD0AB-AD9D-27FF-0994-13B708C3E657}"/>
              </a:ext>
            </a:extLst>
          </p:cNvPr>
          <p:cNvSpPr>
            <a:spLocks noGrp="1"/>
          </p:cNvSpPr>
          <p:nvPr>
            <p:ph type="title"/>
          </p:nvPr>
        </p:nvSpPr>
        <p:spPr/>
        <p:txBody>
          <a:bodyPr/>
          <a:lstStyle/>
          <a:p>
            <a:r>
              <a:rPr lang="en-IN" b="1" u="sng" dirty="0"/>
              <a:t>Application Diagram</a:t>
            </a:r>
          </a:p>
        </p:txBody>
      </p:sp>
      <p:pic>
        <p:nvPicPr>
          <p:cNvPr id="4" name="Content Placeholder 3">
            <a:extLst>
              <a:ext uri="{FF2B5EF4-FFF2-40B4-BE49-F238E27FC236}">
                <a16:creationId xmlns:a16="http://schemas.microsoft.com/office/drawing/2014/main" id="{4E3819DB-D01F-E801-2228-26E88F2DCC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103313" y="1853248"/>
            <a:ext cx="8947150" cy="3856604"/>
          </a:xfrm>
          <a:prstGeom prst="rect">
            <a:avLst/>
          </a:prstGeom>
          <a:noFill/>
          <a:ln>
            <a:noFill/>
          </a:ln>
        </p:spPr>
      </p:pic>
    </p:spTree>
    <p:extLst>
      <p:ext uri="{BB962C8B-B14F-4D97-AF65-F5344CB8AC3E}">
        <p14:creationId xmlns:p14="http://schemas.microsoft.com/office/powerpoint/2010/main" val="4231060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D7883-B126-380C-F93E-00818EFFF4DC}"/>
              </a:ext>
            </a:extLst>
          </p:cNvPr>
          <p:cNvSpPr>
            <a:spLocks noGrp="1"/>
          </p:cNvSpPr>
          <p:nvPr>
            <p:ph type="title"/>
          </p:nvPr>
        </p:nvSpPr>
        <p:spPr/>
        <p:txBody>
          <a:bodyPr/>
          <a:lstStyle/>
          <a:p>
            <a:r>
              <a:rPr lang="en-IN" b="1" u="sng" dirty="0"/>
              <a:t>Application Flow</a:t>
            </a:r>
          </a:p>
        </p:txBody>
      </p:sp>
      <p:pic>
        <p:nvPicPr>
          <p:cNvPr id="12" name="Content Placeholder 11">
            <a:extLst>
              <a:ext uri="{FF2B5EF4-FFF2-40B4-BE49-F238E27FC236}">
                <a16:creationId xmlns:a16="http://schemas.microsoft.com/office/drawing/2014/main" id="{8CA34ECB-ACC8-C202-A86C-E44ED1DB9392}"/>
              </a:ext>
            </a:extLst>
          </p:cNvPr>
          <p:cNvPicPr>
            <a:picLocks noGrp="1" noChangeAspect="1"/>
          </p:cNvPicPr>
          <p:nvPr>
            <p:ph idx="1"/>
          </p:nvPr>
        </p:nvPicPr>
        <p:blipFill>
          <a:blip r:embed="rId2"/>
          <a:stretch>
            <a:fillRect/>
          </a:stretch>
        </p:blipFill>
        <p:spPr>
          <a:xfrm>
            <a:off x="735105" y="1246094"/>
            <a:ext cx="10381129" cy="5159188"/>
          </a:xfrm>
        </p:spPr>
      </p:pic>
    </p:spTree>
    <p:extLst>
      <p:ext uri="{BB962C8B-B14F-4D97-AF65-F5344CB8AC3E}">
        <p14:creationId xmlns:p14="http://schemas.microsoft.com/office/powerpoint/2010/main" val="4070613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5D918-FF57-0F2D-4D24-DC897E48352F}"/>
              </a:ext>
            </a:extLst>
          </p:cNvPr>
          <p:cNvSpPr>
            <a:spLocks noGrp="1"/>
          </p:cNvSpPr>
          <p:nvPr>
            <p:ph type="title"/>
          </p:nvPr>
        </p:nvSpPr>
        <p:spPr>
          <a:xfrm>
            <a:off x="770964" y="89646"/>
            <a:ext cx="9279869" cy="600635"/>
          </a:xfrm>
        </p:spPr>
        <p:txBody>
          <a:bodyPr/>
          <a:lstStyle/>
          <a:p>
            <a:endParaRPr lang="en-IN" dirty="0"/>
          </a:p>
        </p:txBody>
      </p:sp>
      <p:sp>
        <p:nvSpPr>
          <p:cNvPr id="3" name="Content Placeholder 2">
            <a:extLst>
              <a:ext uri="{FF2B5EF4-FFF2-40B4-BE49-F238E27FC236}">
                <a16:creationId xmlns:a16="http://schemas.microsoft.com/office/drawing/2014/main" id="{63500224-217F-3B04-A2D6-A35E1C87F0BA}"/>
              </a:ext>
            </a:extLst>
          </p:cNvPr>
          <p:cNvSpPr>
            <a:spLocks noGrp="1"/>
          </p:cNvSpPr>
          <p:nvPr>
            <p:ph idx="1"/>
          </p:nvPr>
        </p:nvSpPr>
        <p:spPr>
          <a:xfrm>
            <a:off x="1103312" y="824754"/>
            <a:ext cx="8946541" cy="5423646"/>
          </a:xfrm>
        </p:spPr>
        <p:txBody>
          <a:bodyPr>
            <a:normAutofit/>
          </a:bodyPr>
          <a:lstStyle/>
          <a:p>
            <a:pPr marL="0" indent="0">
              <a:buNone/>
            </a:pPr>
            <a:endParaRPr lang="en-IN" sz="7200" dirty="0"/>
          </a:p>
          <a:p>
            <a:pPr marL="0" indent="0">
              <a:buNone/>
            </a:pPr>
            <a:r>
              <a:rPr lang="en-IN" sz="7200" dirty="0"/>
              <a:t>Thank You</a:t>
            </a:r>
          </a:p>
        </p:txBody>
      </p:sp>
      <p:pic>
        <p:nvPicPr>
          <p:cNvPr id="5" name="Picture 4">
            <a:extLst>
              <a:ext uri="{FF2B5EF4-FFF2-40B4-BE49-F238E27FC236}">
                <a16:creationId xmlns:a16="http://schemas.microsoft.com/office/drawing/2014/main" id="{3A7D92F1-5973-C6FB-11E1-6E346CB18BF3}"/>
              </a:ext>
            </a:extLst>
          </p:cNvPr>
          <p:cNvPicPr>
            <a:picLocks noChangeAspect="1"/>
          </p:cNvPicPr>
          <p:nvPr/>
        </p:nvPicPr>
        <p:blipFill>
          <a:blip r:embed="rId2"/>
          <a:stretch>
            <a:fillRect/>
          </a:stretch>
        </p:blipFill>
        <p:spPr>
          <a:xfrm>
            <a:off x="0" y="0"/>
            <a:ext cx="12191999" cy="6768353"/>
          </a:xfrm>
          <a:prstGeom prst="rect">
            <a:avLst/>
          </a:prstGeom>
        </p:spPr>
      </p:pic>
    </p:spTree>
    <p:extLst>
      <p:ext uri="{BB962C8B-B14F-4D97-AF65-F5344CB8AC3E}">
        <p14:creationId xmlns:p14="http://schemas.microsoft.com/office/powerpoint/2010/main" val="3621624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2803</TotalTime>
  <Words>220</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Wingdings</vt:lpstr>
      <vt:lpstr>Wingdings 3</vt:lpstr>
      <vt:lpstr>Ion</vt:lpstr>
      <vt:lpstr>Currency Transfer</vt:lpstr>
      <vt:lpstr>Problem Statement</vt:lpstr>
      <vt:lpstr>Objective / Vision</vt:lpstr>
      <vt:lpstr>Functional Requirements</vt:lpstr>
      <vt:lpstr>Non Functional Requirements</vt:lpstr>
      <vt:lpstr>Technologies In Scope</vt:lpstr>
      <vt:lpstr>Application Diagram</vt:lpstr>
      <vt:lpstr>Application Flow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Currency Transfer</dc:title>
  <dc:creator>Manish Rawat</dc:creator>
  <cp:lastModifiedBy>Manish Rawat</cp:lastModifiedBy>
  <cp:revision>11</cp:revision>
  <dcterms:created xsi:type="dcterms:W3CDTF">2023-01-31T07:16:04Z</dcterms:created>
  <dcterms:modified xsi:type="dcterms:W3CDTF">2023-02-02T07:18:09Z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