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slides/slide9.xml" Type="http://schemas.openxmlformats.org/officeDocument/2006/relationships/slide"/><Relationship Id="rId23" Target="slides/slide10.xml" Type="http://schemas.openxmlformats.org/officeDocument/2006/relationships/slide"/><Relationship Id="rId24" Target="slides/slide1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19" Target="../media/image34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19" Target="../media/image35.png" Type="http://schemas.openxmlformats.org/officeDocument/2006/relationships/image"/><Relationship Id="rId2" Target="../media/image1.png" Type="http://schemas.openxmlformats.org/officeDocument/2006/relationships/image"/><Relationship Id="rId20" Target="../media/image36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19" Target="https://archive.ics.uci.edu/dataset/109/wine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19" Target="../media/image30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19" Target="../media/image31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19" Target="../media/image32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19" Target="../media/image32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19" Target="../media/image33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alphaModFix amt="55000"/>
            </a:blip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3688802" y="1793448"/>
            <a:ext cx="10910396" cy="3654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99"/>
              </a:lnSpc>
            </a:pPr>
            <a:r>
              <a:rPr lang="en-US" sz="9999">
                <a:solidFill>
                  <a:srgbClr val="000000"/>
                </a:solidFill>
                <a:latin typeface="DM Sans Bold"/>
              </a:rPr>
              <a:t>Implementasi Jaringan Saraf Tiruan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914102" y="6071583"/>
            <a:ext cx="8459795" cy="1682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</a:rPr>
              <a:t>Rendika Rahmaturrizki</a:t>
            </a:r>
          </a:p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</a:rPr>
              <a:t>2108107010066</a:t>
            </a:r>
          </a:p>
          <a:p>
            <a:pPr algn="ctr">
              <a:lnSpc>
                <a:spcPts val="4381"/>
              </a:lnSpc>
            </a:pP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alphaModFix amt="55000"/>
            </a:blip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50084" y="1701890"/>
            <a:ext cx="12817983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730"/>
              </a:lnSpc>
              <a:spcBef>
                <a:spcPct val="0"/>
              </a:spcBef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Model Evaluation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2" id="12"/>
          <p:cNvSpPr txBox="true"/>
          <p:nvPr/>
        </p:nvSpPr>
        <p:spPr>
          <a:xfrm rot="0">
            <a:off x="1028700" y="4448351"/>
            <a:ext cx="16317202" cy="1130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  <a:spcBef>
                <a:spcPct val="0"/>
              </a:spcBef>
            </a:pPr>
            <a:r>
              <a:rPr lang="en-US" sz="4381" spc="-87">
                <a:solidFill>
                  <a:srgbClr val="000000"/>
                </a:solidFill>
                <a:latin typeface="DM Sans"/>
              </a:rPr>
              <a:t>Model ini memiliki akurasi yang diambil dari akurasi tes menggunakan nilai x test dan juga y test.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3935396" y="6502130"/>
            <a:ext cx="10670283" cy="2047306"/>
          </a:xfrm>
          <a:custGeom>
            <a:avLst/>
            <a:gdLst/>
            <a:ahLst/>
            <a:cxnLst/>
            <a:rect r="r" b="b" t="t" l="l"/>
            <a:pathLst>
              <a:path h="2047306" w="10670283">
                <a:moveTo>
                  <a:pt x="0" y="0"/>
                </a:moveTo>
                <a:lnTo>
                  <a:pt x="10670283" y="0"/>
                </a:lnTo>
                <a:lnTo>
                  <a:pt x="10670283" y="2047306"/>
                </a:lnTo>
                <a:lnTo>
                  <a:pt x="0" y="2047306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alphaModFix amt="55000"/>
            </a:blip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50084" y="1701890"/>
            <a:ext cx="12817983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730"/>
              </a:lnSpc>
              <a:spcBef>
                <a:spcPct val="0"/>
              </a:spcBef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Plot Proses Training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348992" y="3493457"/>
            <a:ext cx="7452359" cy="5589269"/>
          </a:xfrm>
          <a:custGeom>
            <a:avLst/>
            <a:gdLst/>
            <a:ahLst/>
            <a:cxnLst/>
            <a:rect r="r" b="b" t="t" l="l"/>
            <a:pathLst>
              <a:path h="5589269" w="7452359">
                <a:moveTo>
                  <a:pt x="0" y="0"/>
                </a:moveTo>
                <a:lnTo>
                  <a:pt x="7452358" y="0"/>
                </a:lnTo>
                <a:lnTo>
                  <a:pt x="7452358" y="5589269"/>
                </a:lnTo>
                <a:lnTo>
                  <a:pt x="0" y="5589269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653627" y="3275317"/>
            <a:ext cx="7051078" cy="5589269"/>
          </a:xfrm>
          <a:custGeom>
            <a:avLst/>
            <a:gdLst/>
            <a:ahLst/>
            <a:cxnLst/>
            <a:rect r="r" b="b" t="t" l="l"/>
            <a:pathLst>
              <a:path h="5589269" w="7051078">
                <a:moveTo>
                  <a:pt x="0" y="0"/>
                </a:moveTo>
                <a:lnTo>
                  <a:pt x="7051078" y="0"/>
                </a:lnTo>
                <a:lnTo>
                  <a:pt x="7051078" y="5589269"/>
                </a:lnTo>
                <a:lnTo>
                  <a:pt x="0" y="5589269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alphaModFix amt="55000"/>
            </a:blip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732501" y="1701890"/>
            <a:ext cx="8822997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730"/>
              </a:lnSpc>
              <a:spcBef>
                <a:spcPct val="0"/>
              </a:spcBef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Dataset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2" id="12"/>
          <p:cNvSpPr txBox="true"/>
          <p:nvPr/>
        </p:nvSpPr>
        <p:spPr>
          <a:xfrm rot="0">
            <a:off x="3050084" y="3852169"/>
            <a:ext cx="12187833" cy="2235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  <a:spcBef>
                <a:spcPct val="0"/>
              </a:spcBef>
            </a:pPr>
            <a:r>
              <a:rPr lang="en-US" sz="4381" spc="-87">
                <a:solidFill>
                  <a:srgbClr val="000000"/>
                </a:solidFill>
                <a:latin typeface="DM Sans"/>
              </a:rPr>
              <a:t>Dataset yang digunakan adalah:</a:t>
            </a:r>
          </a:p>
          <a:p>
            <a:pPr algn="ctr">
              <a:lnSpc>
                <a:spcPts val="4381"/>
              </a:lnSpc>
              <a:spcBef>
                <a:spcPct val="0"/>
              </a:spcBef>
            </a:pPr>
            <a:r>
              <a:rPr lang="en-US" sz="4381" spc="-87">
                <a:solidFill>
                  <a:srgbClr val="000000"/>
                </a:solidFill>
                <a:latin typeface="DM Sans"/>
              </a:rPr>
              <a:t>Dataset Wine Classification</a:t>
            </a:r>
          </a:p>
          <a:p>
            <a:pPr algn="ctr">
              <a:lnSpc>
                <a:spcPts val="4381"/>
              </a:lnSpc>
              <a:spcBef>
                <a:spcPct val="0"/>
              </a:spcBef>
            </a:pPr>
            <a:r>
              <a:rPr lang="en-US" sz="4381" spc="-87">
                <a:solidFill>
                  <a:srgbClr val="000000"/>
                </a:solidFill>
                <a:latin typeface="DM Sans"/>
              </a:rPr>
              <a:t>Link : </a:t>
            </a:r>
            <a:r>
              <a:rPr lang="en-US" sz="4381" spc="-87" u="sng">
                <a:solidFill>
                  <a:srgbClr val="000000"/>
                </a:solidFill>
                <a:latin typeface="DM Sans"/>
                <a:hlinkClick r:id="rId19" tooltip="https://archive.ics.uci.edu/dataset/109/wine"/>
              </a:rPr>
              <a:t>https://archive.ics.uci.edu/dataset/109/wine</a:t>
            </a:r>
          </a:p>
          <a:p>
            <a:pPr algn="ctr">
              <a:lnSpc>
                <a:spcPts val="438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alphaModFix amt="55000"/>
            </a:blip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50084" y="1149440"/>
            <a:ext cx="11220770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730"/>
              </a:lnSpc>
              <a:spcBef>
                <a:spcPct val="0"/>
              </a:spcBef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Jumlah Feature dan Label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2" id="12"/>
          <p:cNvSpPr txBox="true"/>
          <p:nvPr/>
        </p:nvSpPr>
        <p:spPr>
          <a:xfrm rot="0">
            <a:off x="1954485" y="3852169"/>
            <a:ext cx="14379029" cy="2235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"/>
              </a:rPr>
              <a:t>Jumlah Feature dan Label pada dataset wine classification</a:t>
            </a:r>
          </a:p>
          <a:p>
            <a:pPr algn="ctr">
              <a:lnSpc>
                <a:spcPts val="4381"/>
              </a:lnSpc>
            </a:pPr>
          </a:p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"/>
              </a:rPr>
              <a:t>Jumlah feature : 13</a:t>
            </a:r>
          </a:p>
          <a:p>
            <a:pPr algn="ctr">
              <a:lnSpc>
                <a:spcPts val="4381"/>
              </a:lnSpc>
              <a:spcBef>
                <a:spcPct val="0"/>
              </a:spcBef>
            </a:pPr>
            <a:r>
              <a:rPr lang="en-US" sz="4381" spc="-87">
                <a:solidFill>
                  <a:srgbClr val="000000"/>
                </a:solidFill>
                <a:latin typeface="DM Sans"/>
              </a:rPr>
              <a:t>Jumlah label : 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alphaModFix amt="55000"/>
            </a:blip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50084" y="1149440"/>
            <a:ext cx="11220770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730"/>
              </a:lnSpc>
              <a:spcBef>
                <a:spcPct val="0"/>
              </a:spcBef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Jenis Artificial Neural Network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2" id="12"/>
          <p:cNvSpPr txBox="true"/>
          <p:nvPr/>
        </p:nvSpPr>
        <p:spPr>
          <a:xfrm rot="0">
            <a:off x="0" y="4919348"/>
            <a:ext cx="18288000" cy="1130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  <a:spcBef>
                <a:spcPct val="0"/>
              </a:spcBef>
            </a:pPr>
            <a:r>
              <a:rPr lang="en-US" sz="4381" spc="-87">
                <a:solidFill>
                  <a:srgbClr val="000000"/>
                </a:solidFill>
                <a:latin typeface="DM Sans"/>
              </a:rPr>
              <a:t>Jenis Artificial Neural Network yang saya gunakan pada dataset ini adalah Feedforward Neural Network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alphaModFix amt="55000"/>
            </a:blip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50084" y="1701890"/>
            <a:ext cx="11220770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730"/>
              </a:lnSpc>
              <a:spcBef>
                <a:spcPct val="0"/>
              </a:spcBef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Jenis Optimisasi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2" id="12"/>
          <p:cNvSpPr txBox="true"/>
          <p:nvPr/>
        </p:nvSpPr>
        <p:spPr>
          <a:xfrm rot="0">
            <a:off x="1273522" y="3674064"/>
            <a:ext cx="1574095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  <a:spcBef>
                <a:spcPct val="0"/>
              </a:spcBef>
            </a:pPr>
            <a:r>
              <a:rPr lang="en-US" sz="4381" spc="-87">
                <a:solidFill>
                  <a:srgbClr val="000000"/>
                </a:solidFill>
                <a:latin typeface="DM Sans"/>
              </a:rPr>
              <a:t>Jenis optimisasi yang saya gunakan pada kasus ini adalah Adam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3991821" y="6088202"/>
            <a:ext cx="10304359" cy="1347493"/>
          </a:xfrm>
          <a:custGeom>
            <a:avLst/>
            <a:gdLst/>
            <a:ahLst/>
            <a:cxnLst/>
            <a:rect r="r" b="b" t="t" l="l"/>
            <a:pathLst>
              <a:path h="1347493" w="10304359">
                <a:moveTo>
                  <a:pt x="0" y="0"/>
                </a:moveTo>
                <a:lnTo>
                  <a:pt x="10304358" y="0"/>
                </a:lnTo>
                <a:lnTo>
                  <a:pt x="10304358" y="1347493"/>
                </a:lnTo>
                <a:lnTo>
                  <a:pt x="0" y="1347493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alphaModFix amt="55000"/>
            </a:blip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50084" y="1701890"/>
            <a:ext cx="12817983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730"/>
              </a:lnSpc>
              <a:spcBef>
                <a:spcPct val="0"/>
              </a:spcBef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Jenis Fungsi Aktivasi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2" id="12"/>
          <p:cNvSpPr txBox="true"/>
          <p:nvPr/>
        </p:nvSpPr>
        <p:spPr>
          <a:xfrm rot="0">
            <a:off x="325859" y="3674064"/>
            <a:ext cx="17636282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  <a:spcBef>
                <a:spcPct val="0"/>
              </a:spcBef>
            </a:pPr>
            <a:r>
              <a:rPr lang="en-US" sz="4381" spc="-87">
                <a:solidFill>
                  <a:srgbClr val="000000"/>
                </a:solidFill>
                <a:latin typeface="DM Sans"/>
              </a:rPr>
              <a:t>Jenis fungsi aktivasi yang saya gunakan adalah fungsi ReLU dan Sigmoid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6192152" y="5481110"/>
            <a:ext cx="5395648" cy="2850531"/>
          </a:xfrm>
          <a:custGeom>
            <a:avLst/>
            <a:gdLst/>
            <a:ahLst/>
            <a:cxnLst/>
            <a:rect r="r" b="b" t="t" l="l"/>
            <a:pathLst>
              <a:path h="2850531" w="5395648">
                <a:moveTo>
                  <a:pt x="0" y="0"/>
                </a:moveTo>
                <a:lnTo>
                  <a:pt x="5395647" y="0"/>
                </a:lnTo>
                <a:lnTo>
                  <a:pt x="5395647" y="2850531"/>
                </a:lnTo>
                <a:lnTo>
                  <a:pt x="0" y="2850531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alphaModFix amt="55000"/>
            </a:blip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50084" y="1701890"/>
            <a:ext cx="12817983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730"/>
              </a:lnSpc>
              <a:spcBef>
                <a:spcPct val="0"/>
              </a:spcBef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Jumlah Hidden Layer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2" id="12"/>
          <p:cNvSpPr txBox="true"/>
          <p:nvPr/>
        </p:nvSpPr>
        <p:spPr>
          <a:xfrm rot="0">
            <a:off x="1081013" y="3674064"/>
            <a:ext cx="16125974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  <a:spcBef>
                <a:spcPct val="0"/>
              </a:spcBef>
            </a:pPr>
            <a:r>
              <a:rPr lang="en-US" sz="4381" spc="-87">
                <a:solidFill>
                  <a:srgbClr val="000000"/>
                </a:solidFill>
                <a:latin typeface="DM Sans"/>
              </a:rPr>
              <a:t>Jumlah Hidden Layer yang terdapat pada model ini adalah 2 layer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4222173" y="5280441"/>
            <a:ext cx="10473803" cy="1878959"/>
          </a:xfrm>
          <a:custGeom>
            <a:avLst/>
            <a:gdLst/>
            <a:ahLst/>
            <a:cxnLst/>
            <a:rect r="r" b="b" t="t" l="l"/>
            <a:pathLst>
              <a:path h="1878959" w="10473803">
                <a:moveTo>
                  <a:pt x="0" y="0"/>
                </a:moveTo>
                <a:lnTo>
                  <a:pt x="10473804" y="0"/>
                </a:lnTo>
                <a:lnTo>
                  <a:pt x="10473804" y="1878959"/>
                </a:lnTo>
                <a:lnTo>
                  <a:pt x="0" y="1878959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alphaModFix amt="55000"/>
            </a:blip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50084" y="1149440"/>
            <a:ext cx="12817983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730"/>
              </a:lnSpc>
              <a:spcBef>
                <a:spcPct val="0"/>
              </a:spcBef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Total Hidden Node per Layer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2" id="12"/>
          <p:cNvSpPr txBox="true"/>
          <p:nvPr/>
        </p:nvSpPr>
        <p:spPr>
          <a:xfrm rot="0">
            <a:off x="0" y="3674064"/>
            <a:ext cx="18288000" cy="1130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  <a:spcBef>
                <a:spcPct val="0"/>
              </a:spcBef>
            </a:pPr>
            <a:r>
              <a:rPr lang="en-US" sz="4381" spc="-87">
                <a:solidFill>
                  <a:srgbClr val="000000"/>
                </a:solidFill>
                <a:latin typeface="DM Sans"/>
              </a:rPr>
              <a:t>Pada Input layer terdapat 64 node per layer. Pada Hidden layer terdapat 32 node per layer. Pada Output layer terdapat 1 layer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3907098" y="6243121"/>
            <a:ext cx="10473803" cy="1878959"/>
          </a:xfrm>
          <a:custGeom>
            <a:avLst/>
            <a:gdLst/>
            <a:ahLst/>
            <a:cxnLst/>
            <a:rect r="r" b="b" t="t" l="l"/>
            <a:pathLst>
              <a:path h="1878959" w="10473803">
                <a:moveTo>
                  <a:pt x="0" y="0"/>
                </a:moveTo>
                <a:lnTo>
                  <a:pt x="10473804" y="0"/>
                </a:lnTo>
                <a:lnTo>
                  <a:pt x="10473804" y="1878959"/>
                </a:lnTo>
                <a:lnTo>
                  <a:pt x="0" y="1878959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alphaModFix amt="55000"/>
            </a:blip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50084" y="1701890"/>
            <a:ext cx="12817983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730"/>
              </a:lnSpc>
              <a:spcBef>
                <a:spcPct val="0"/>
              </a:spcBef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Total Bobot (Weight)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2" id="12"/>
          <p:cNvSpPr txBox="true"/>
          <p:nvPr/>
        </p:nvSpPr>
        <p:spPr>
          <a:xfrm rot="0">
            <a:off x="4182219" y="3674064"/>
            <a:ext cx="9923562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  <a:spcBef>
                <a:spcPct val="0"/>
              </a:spcBef>
            </a:pPr>
            <a:r>
              <a:rPr lang="en-US" sz="4381" spc="-87">
                <a:solidFill>
                  <a:srgbClr val="000000"/>
                </a:solidFill>
                <a:latin typeface="DM Sans"/>
              </a:rPr>
              <a:t>Total bobot pada model ini adalah 4065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4951765" y="4737865"/>
            <a:ext cx="7999947" cy="4381735"/>
          </a:xfrm>
          <a:custGeom>
            <a:avLst/>
            <a:gdLst/>
            <a:ahLst/>
            <a:cxnLst/>
            <a:rect r="r" b="b" t="t" l="l"/>
            <a:pathLst>
              <a:path h="4381735" w="7999947">
                <a:moveTo>
                  <a:pt x="0" y="0"/>
                </a:moveTo>
                <a:lnTo>
                  <a:pt x="7999947" y="0"/>
                </a:lnTo>
                <a:lnTo>
                  <a:pt x="7999947" y="4381735"/>
                </a:lnTo>
                <a:lnTo>
                  <a:pt x="0" y="4381735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-1036" r="0" b="-1036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DAF1R8ukAYo</dc:identifier>
  <dcterms:modified xsi:type="dcterms:W3CDTF">2011-08-01T06:04:30Z</dcterms:modified>
  <cp:revision>1</cp:revision>
  <dc:title>Implementasi Jaringan Saraf Tiruan</dc:title>
</cp:coreProperties>
</file>