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0" r:id="rId4"/>
    <p:sldId id="282" r:id="rId5"/>
    <p:sldId id="259" r:id="rId6"/>
    <p:sldId id="258" r:id="rId7"/>
    <p:sldId id="283" r:id="rId8"/>
    <p:sldId id="284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A0CD3-0C45-418B-B8F3-47B6CB95469F}">
  <a:tblStyle styleId="{278A0CD3-0C45-418B-B8F3-47B6CB9546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4b9acb3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4b9acb3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Trying and succeeding / failing is the best way to learn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4e6c397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4e6c397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During learning, working in a PAIR (no more) is encouraged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4b9acb3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4b9acb3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the assessment… only OWN work will be accepted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58000c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58000c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58000c7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c58000c7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58000c7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58000c7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58000c7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c58000c7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c58000c7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c58000c7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58000c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58000c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b9acb3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b9acb3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4b9acb3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4b9acb3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4b9acb3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4b9acb3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20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c71b60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c71b60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4b9acb3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4b9acb3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4b9acb3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4b9acb3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17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c71b60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c71b60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19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c4e6c39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c4e6c39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756275" y="2282238"/>
            <a:ext cx="48813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 dirty="0"/>
              <a:t>11 DTE</a:t>
            </a:r>
            <a:endParaRPr sz="96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756275" y="4480060"/>
            <a:ext cx="48813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Course Outline 2024</a:t>
            </a:r>
            <a:endParaRPr sz="36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756275" y="3642080"/>
            <a:ext cx="48813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Digital Technologies</a:t>
            </a:r>
            <a:endParaRPr sz="4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6F7458-D6F8-E6FE-CDF9-B0D2F5541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0686"/>
            <a:ext cx="3571953" cy="35719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160599"/>
            <a:ext cx="8520600" cy="15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/>
              <a:t>Learn by Doing</a:t>
            </a:r>
            <a:endParaRPr sz="6000" b="1"/>
          </a:p>
        </p:txBody>
      </p:sp>
      <p:pic>
        <p:nvPicPr>
          <p:cNvPr id="173" name="Google Shape;173;p30" descr="Image resu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0">
            <a:off x="402750" y="1745850"/>
            <a:ext cx="4508499" cy="449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5132875" y="3043625"/>
            <a:ext cx="3644400" cy="25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Teacher feedback…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Verbal or written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Take note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Act upon advice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238549"/>
            <a:ext cx="8520600" cy="15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 dirty="0"/>
              <a:t>Ok to </a:t>
            </a:r>
            <a:r>
              <a:rPr lang="en-GB" sz="6000" b="1" u="sng" dirty="0"/>
              <a:t>Learn</a:t>
            </a:r>
            <a:r>
              <a:rPr lang="en-GB" sz="6000" b="1" dirty="0"/>
              <a:t> Together</a:t>
            </a:r>
            <a:endParaRPr sz="6000" b="1" dirty="0"/>
          </a:p>
        </p:txBody>
      </p:sp>
      <p:pic>
        <p:nvPicPr>
          <p:cNvPr id="180" name="Google Shape;180;p31" descr="Relate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900" y="2192975"/>
            <a:ext cx="6332201" cy="43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85324"/>
            <a:ext cx="8520600" cy="15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 u="sng" dirty="0"/>
              <a:t>Assessment</a:t>
            </a:r>
            <a:r>
              <a:rPr lang="en-GB" sz="6000" b="1" dirty="0"/>
              <a:t> 100% Your Own</a:t>
            </a:r>
            <a:endParaRPr sz="6000" b="1" dirty="0"/>
          </a:p>
        </p:txBody>
      </p:sp>
      <p:pic>
        <p:nvPicPr>
          <p:cNvPr id="186" name="Google Shape;186;p32" descr="Image result for 100% authentic 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9463">
            <a:off x="2495485" y="2431195"/>
            <a:ext cx="4153032" cy="4153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402850" y="1664550"/>
            <a:ext cx="8429700" cy="3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rgbClr val="FFFFFF"/>
                </a:solidFill>
              </a:rPr>
              <a:t>Assessment...</a:t>
            </a:r>
            <a:endParaRPr sz="9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4" descr="Image result for fixed end date"/>
          <p:cNvPicPr preferRelativeResize="0"/>
          <p:nvPr/>
        </p:nvPicPr>
        <p:blipFill rotWithShape="1">
          <a:blip r:embed="rId3">
            <a:alphaModFix/>
          </a:blip>
          <a:srcRect l="20269" r="17073"/>
          <a:stretch/>
        </p:blipFill>
        <p:spPr>
          <a:xfrm>
            <a:off x="5968685" y="4377300"/>
            <a:ext cx="2763090" cy="24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11700" y="160599"/>
            <a:ext cx="8520600" cy="15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/>
              <a:t>Deadlines</a:t>
            </a:r>
            <a:endParaRPr sz="6000" b="1"/>
          </a:p>
        </p:txBody>
      </p:sp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1049300" y="2182000"/>
            <a:ext cx="7419300" cy="20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 dirty="0">
                <a:solidFill>
                  <a:srgbClr val="000000"/>
                </a:solidFill>
              </a:rPr>
              <a:t>Deadlines are </a:t>
            </a:r>
            <a:r>
              <a:rPr lang="en-GB" sz="3600" b="1" dirty="0">
                <a:solidFill>
                  <a:srgbClr val="CC0000"/>
                </a:solidFill>
              </a:rPr>
              <a:t>fixed</a:t>
            </a:r>
            <a:endParaRPr sz="3600" b="1" dirty="0">
              <a:solidFill>
                <a:srgbClr val="CC0000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GB" sz="3600" b="1" dirty="0">
                <a:solidFill>
                  <a:srgbClr val="CC0000"/>
                </a:solidFill>
              </a:rPr>
              <a:t>No extensions</a:t>
            </a:r>
            <a:endParaRPr sz="3600" dirty="0">
              <a:solidFill>
                <a:srgbClr val="000000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GB" sz="3600" b="1" dirty="0">
                <a:solidFill>
                  <a:srgbClr val="CC0000"/>
                </a:solidFill>
              </a:rPr>
              <a:t>No late work</a:t>
            </a:r>
            <a:r>
              <a:rPr lang="en-GB" sz="3600" dirty="0">
                <a:solidFill>
                  <a:srgbClr val="000000"/>
                </a:solidFill>
              </a:rPr>
              <a:t> accepted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852575" y="4815600"/>
            <a:ext cx="5181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(Unless </a:t>
            </a:r>
            <a:r>
              <a:rPr lang="en-GB" sz="2400" b="1">
                <a:solidFill>
                  <a:srgbClr val="666666"/>
                </a:solidFill>
              </a:rPr>
              <a:t>exceptional</a:t>
            </a:r>
            <a:r>
              <a:rPr lang="en-GB" sz="2400">
                <a:solidFill>
                  <a:srgbClr val="666666"/>
                </a:solidFill>
              </a:rPr>
              <a:t> circumstances and/or </a:t>
            </a:r>
            <a:r>
              <a:rPr lang="en-GB" sz="2400" b="1">
                <a:solidFill>
                  <a:srgbClr val="666666"/>
                </a:solidFill>
              </a:rPr>
              <a:t>pre-arranged</a:t>
            </a:r>
            <a:r>
              <a:rPr lang="en-GB" sz="2400">
                <a:solidFill>
                  <a:srgbClr val="666666"/>
                </a:solidFill>
              </a:rPr>
              <a:t> with HoD)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311700" y="160599"/>
            <a:ext cx="8520600" cy="15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/>
              <a:t>Authenticity</a:t>
            </a:r>
            <a:endParaRPr sz="6000" b="1"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749500" y="1761350"/>
            <a:ext cx="7719000" cy="26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GB" sz="3000">
                <a:solidFill>
                  <a:srgbClr val="000000"/>
                </a:solidFill>
              </a:rPr>
              <a:t>Work must be </a:t>
            </a:r>
            <a:r>
              <a:rPr lang="en-GB" sz="3000" b="1">
                <a:solidFill>
                  <a:srgbClr val="CC0000"/>
                </a:solidFill>
              </a:rPr>
              <a:t>your</a:t>
            </a:r>
            <a:r>
              <a:rPr lang="en-GB" sz="3000">
                <a:solidFill>
                  <a:srgbClr val="CC0000"/>
                </a:solidFill>
              </a:rPr>
              <a:t> </a:t>
            </a:r>
            <a:r>
              <a:rPr lang="en-GB" sz="3000" b="1">
                <a:solidFill>
                  <a:srgbClr val="CC0000"/>
                </a:solidFill>
              </a:rPr>
              <a:t>original creation</a:t>
            </a:r>
            <a:endParaRPr sz="3000" b="1">
              <a:solidFill>
                <a:srgbClr val="CC0000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GB" sz="3000">
                <a:solidFill>
                  <a:srgbClr val="000000"/>
                </a:solidFill>
              </a:rPr>
              <a:t>If other's work is used with </a:t>
            </a:r>
            <a:r>
              <a:rPr lang="en-GB" sz="3000" b="1">
                <a:solidFill>
                  <a:srgbClr val="CC0000"/>
                </a:solidFill>
              </a:rPr>
              <a:t>permission</a:t>
            </a:r>
            <a:r>
              <a:rPr lang="en-GB" sz="3000">
                <a:solidFill>
                  <a:srgbClr val="000000"/>
                </a:solidFill>
              </a:rPr>
              <a:t>, source must be </a:t>
            </a:r>
            <a:r>
              <a:rPr lang="en-GB" sz="3000" b="1">
                <a:solidFill>
                  <a:srgbClr val="CC0000"/>
                </a:solidFill>
              </a:rPr>
              <a:t>cited</a:t>
            </a:r>
            <a:endParaRPr sz="3000" b="1">
              <a:solidFill>
                <a:srgbClr val="CC0000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GB" sz="3000" b="1">
                <a:solidFill>
                  <a:srgbClr val="CC0000"/>
                </a:solidFill>
              </a:rPr>
              <a:t>Plagiarised</a:t>
            </a:r>
            <a:r>
              <a:rPr lang="en-GB" sz="3000">
                <a:solidFill>
                  <a:srgbClr val="000000"/>
                </a:solidFill>
              </a:rPr>
              <a:t> work will be awarded '</a:t>
            </a:r>
            <a:r>
              <a:rPr lang="en-GB" sz="3000" b="1">
                <a:solidFill>
                  <a:srgbClr val="CC0000"/>
                </a:solidFill>
              </a:rPr>
              <a:t>NA</a:t>
            </a:r>
            <a:r>
              <a:rPr lang="en-GB" sz="3000">
                <a:solidFill>
                  <a:srgbClr val="000000"/>
                </a:solidFill>
              </a:rPr>
              <a:t>'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852575" y="4815600"/>
            <a:ext cx="5181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(if you copy from, or are helped by, another student, </a:t>
            </a:r>
            <a:r>
              <a:rPr lang="en-GB" sz="2400" b="1">
                <a:solidFill>
                  <a:srgbClr val="666666"/>
                </a:solidFill>
              </a:rPr>
              <a:t>they too</a:t>
            </a:r>
            <a:r>
              <a:rPr lang="en-GB" sz="2400">
                <a:solidFill>
                  <a:srgbClr val="666666"/>
                </a:solidFill>
              </a:rPr>
              <a:t> are at risk of receiving 'Not Achieved')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07" name="Google Shape;207;p35" descr="Image result for 100% authentic 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9464">
            <a:off x="6289555" y="4172479"/>
            <a:ext cx="2456216" cy="245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160599"/>
            <a:ext cx="8520600" cy="15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/>
              <a:t>Handing In</a:t>
            </a:r>
            <a:endParaRPr sz="6000" b="1"/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749500" y="1456550"/>
            <a:ext cx="7719000" cy="26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GB" sz="3000">
                <a:solidFill>
                  <a:srgbClr val="000000"/>
                </a:solidFill>
              </a:rPr>
              <a:t>Must hand in </a:t>
            </a:r>
            <a:r>
              <a:rPr lang="en-GB" sz="3000" b="1">
                <a:solidFill>
                  <a:srgbClr val="CC0000"/>
                </a:solidFill>
              </a:rPr>
              <a:t>directly</a:t>
            </a:r>
            <a:r>
              <a:rPr lang="en-GB" sz="3000">
                <a:solidFill>
                  <a:srgbClr val="000000"/>
                </a:solidFill>
              </a:rPr>
              <a:t> to your teacher:</a:t>
            </a:r>
            <a:endParaRPr sz="3000">
              <a:solidFill>
                <a:srgbClr val="000000"/>
              </a:solidFill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-GB" b="1">
                <a:solidFill>
                  <a:srgbClr val="CC0000"/>
                </a:solidFill>
              </a:rPr>
              <a:t>Electronically</a:t>
            </a:r>
            <a:r>
              <a:rPr lang="en-GB">
                <a:solidFill>
                  <a:srgbClr val="000000"/>
                </a:solidFill>
              </a:rPr>
              <a:t> (e.g. via Classroom)</a:t>
            </a:r>
            <a:endParaRPr>
              <a:solidFill>
                <a:srgbClr val="000000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GB" sz="3000" u="sng">
                <a:solidFill>
                  <a:srgbClr val="000000"/>
                </a:solidFill>
              </a:rPr>
              <a:t>Not</a:t>
            </a:r>
            <a:r>
              <a:rPr lang="en-GB" sz="3000">
                <a:solidFill>
                  <a:srgbClr val="000000"/>
                </a:solidFill>
              </a:rPr>
              <a:t> via another student / teacher / office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214" name="Google Shape;214;p36" descr="Image result for hand over file"/>
          <p:cNvPicPr preferRelativeResize="0"/>
          <p:nvPr/>
        </p:nvPicPr>
        <p:blipFill rotWithShape="1">
          <a:blip r:embed="rId3">
            <a:alphaModFix/>
          </a:blip>
          <a:srcRect t="23085" b="21829"/>
          <a:stretch/>
        </p:blipFill>
        <p:spPr>
          <a:xfrm>
            <a:off x="0" y="3842700"/>
            <a:ext cx="9144000" cy="301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11700" y="160599"/>
            <a:ext cx="8520600" cy="15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/>
              <a:t>Resubmissions</a:t>
            </a:r>
            <a:endParaRPr sz="6000" b="1"/>
          </a:p>
        </p:txBody>
      </p:sp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753250" y="1761350"/>
            <a:ext cx="7763100" cy="26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A chance to </a:t>
            </a:r>
            <a:r>
              <a:rPr lang="en-GB" sz="3000" b="1">
                <a:solidFill>
                  <a:srgbClr val="CC0000"/>
                </a:solidFill>
              </a:rPr>
              <a:t>tweak</a:t>
            </a:r>
            <a:r>
              <a:rPr lang="en-GB" sz="3000"/>
              <a:t> your work</a:t>
            </a:r>
            <a:endParaRPr sz="300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>
                <a:solidFill>
                  <a:srgbClr val="000000"/>
                </a:solidFill>
              </a:rPr>
              <a:t>May be </a:t>
            </a:r>
            <a:r>
              <a:rPr lang="en-GB" sz="3000" b="1">
                <a:solidFill>
                  <a:srgbClr val="CC0000"/>
                </a:solidFill>
              </a:rPr>
              <a:t>offered</a:t>
            </a:r>
            <a:r>
              <a:rPr lang="en-GB" sz="3000">
                <a:solidFill>
                  <a:srgbClr val="000000"/>
                </a:solidFill>
              </a:rPr>
              <a:t> by your teacher, but...</a:t>
            </a:r>
            <a:endParaRPr sz="3000">
              <a:solidFill>
                <a:srgbClr val="000000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>
                <a:solidFill>
                  <a:srgbClr val="000000"/>
                </a:solidFill>
              </a:rPr>
              <a:t>Only if work is </a:t>
            </a:r>
            <a:r>
              <a:rPr lang="en-GB" sz="3000" b="1">
                <a:solidFill>
                  <a:srgbClr val="CC0000"/>
                </a:solidFill>
              </a:rPr>
              <a:t>close</a:t>
            </a:r>
            <a:r>
              <a:rPr lang="en-GB" sz="3000">
                <a:solidFill>
                  <a:srgbClr val="000000"/>
                </a:solidFill>
              </a:rPr>
              <a:t> to meeting a </a:t>
            </a:r>
            <a:r>
              <a:rPr lang="en-GB" sz="3000" b="1">
                <a:solidFill>
                  <a:srgbClr val="CC0000"/>
                </a:solidFill>
              </a:rPr>
              <a:t>grade</a:t>
            </a:r>
            <a:endParaRPr sz="3000" b="1">
              <a:solidFill>
                <a:srgbClr val="CC0000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 b="1">
                <a:solidFill>
                  <a:srgbClr val="CC0000"/>
                </a:solidFill>
              </a:rPr>
              <a:t>Hints</a:t>
            </a:r>
            <a:r>
              <a:rPr lang="en-GB" sz="3000">
                <a:solidFill>
                  <a:srgbClr val="000000"/>
                </a:solidFill>
              </a:rPr>
              <a:t> given, but up to you to fix issues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21" name="Google Shape;221;p37"/>
          <p:cNvSpPr txBox="1"/>
          <p:nvPr/>
        </p:nvSpPr>
        <p:spPr>
          <a:xfrm>
            <a:off x="753250" y="4815600"/>
            <a:ext cx="39366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(You will </a:t>
            </a:r>
            <a:r>
              <a:rPr lang="en-GB" sz="2400" u="sng">
                <a:solidFill>
                  <a:srgbClr val="666666"/>
                </a:solidFill>
              </a:rPr>
              <a:t>not</a:t>
            </a:r>
            <a:r>
              <a:rPr lang="en-GB" sz="2400">
                <a:solidFill>
                  <a:srgbClr val="666666"/>
                </a:solidFill>
              </a:rPr>
              <a:t> automatically get a chance to resubmit)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22" name="Google Shape;222;p37" descr="Image result for just a little bit more 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699" y="4377350"/>
            <a:ext cx="3936601" cy="218875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160599"/>
            <a:ext cx="8520600" cy="15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/>
              <a:t>Security of Work</a:t>
            </a:r>
            <a:endParaRPr sz="6000" b="1"/>
          </a:p>
        </p:txBody>
      </p:sp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753250" y="1761350"/>
            <a:ext cx="7763100" cy="26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Store work on </a:t>
            </a:r>
            <a:r>
              <a:rPr lang="en-GB" sz="3000" b="1">
                <a:solidFill>
                  <a:srgbClr val="CC0000"/>
                </a:solidFill>
              </a:rPr>
              <a:t>school servers</a:t>
            </a:r>
            <a:r>
              <a:rPr lang="en-GB" sz="3000"/>
              <a:t/>
            </a:r>
            <a:br>
              <a:rPr lang="en-GB" sz="3000"/>
            </a:br>
            <a:r>
              <a:rPr lang="en-GB" sz="3000"/>
              <a:t>(get </a:t>
            </a:r>
            <a:r>
              <a:rPr lang="en-GB" sz="3000" b="1">
                <a:solidFill>
                  <a:srgbClr val="CC0000"/>
                </a:solidFill>
              </a:rPr>
              <a:t>backed-up</a:t>
            </a:r>
            <a:r>
              <a:rPr lang="en-GB" sz="3000"/>
              <a:t> regularly)</a:t>
            </a:r>
            <a:endParaRPr sz="300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Work outside of school is your </a:t>
            </a:r>
            <a:r>
              <a:rPr lang="en-GB" sz="3000" b="1">
                <a:solidFill>
                  <a:srgbClr val="CC0000"/>
                </a:solidFill>
              </a:rPr>
              <a:t>own responsibility</a:t>
            </a:r>
            <a:r>
              <a:rPr lang="en-GB" sz="3000"/>
              <a:t> to back-up</a:t>
            </a:r>
            <a:endParaRPr sz="300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'Backed-up' means </a:t>
            </a:r>
            <a:r>
              <a:rPr lang="en-GB" sz="3000" b="1">
                <a:solidFill>
                  <a:srgbClr val="CC0000"/>
                </a:solidFill>
              </a:rPr>
              <a:t>two or more</a:t>
            </a:r>
            <a:r>
              <a:rPr lang="en-GB" sz="3000"/>
              <a:t> copies!</a:t>
            </a:r>
            <a:endParaRPr sz="3000"/>
          </a:p>
        </p:txBody>
      </p:sp>
      <p:sp>
        <p:nvSpPr>
          <p:cNvPr id="229" name="Google Shape;229;p38"/>
          <p:cNvSpPr txBox="1"/>
          <p:nvPr/>
        </p:nvSpPr>
        <p:spPr>
          <a:xfrm>
            <a:off x="753250" y="4815600"/>
            <a:ext cx="39366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(Lost work, e.g. USB stick failure, is not an excuse for late / missing assessment)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30" name="Google Shape;230;p38" descr="Image result for backup dat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475" y="4590867"/>
            <a:ext cx="3119825" cy="1932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026225" y="1664550"/>
            <a:ext cx="6806100" cy="3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rgbClr val="FFFFFF"/>
                </a:solidFill>
              </a:rPr>
              <a:t>Course Topics...</a:t>
            </a:r>
            <a:endParaRPr sz="9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13617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/>
              <a:t>1. Web Design &amp; Coding</a:t>
            </a:r>
            <a:br>
              <a:rPr lang="en-GB" sz="4800" b="1" dirty="0"/>
            </a:br>
            <a:r>
              <a:rPr lang="en-GB" sz="4800" b="1" dirty="0"/>
              <a:t>AS92005</a:t>
            </a:r>
            <a:endParaRPr sz="4800" b="1" dirty="0"/>
          </a:p>
        </p:txBody>
      </p:sp>
      <p:pic>
        <p:nvPicPr>
          <p:cNvPr id="80" name="Google Shape;80;p17" descr="Relate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00" y="1189850"/>
            <a:ext cx="7504195" cy="56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3617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/>
              <a:t>2. Python</a:t>
            </a:r>
            <a:br>
              <a:rPr lang="en-GB" sz="4800" b="1" dirty="0"/>
            </a:br>
            <a:r>
              <a:rPr lang="en-GB" sz="4800" b="1" dirty="0"/>
              <a:t>AS92004</a:t>
            </a:r>
            <a:endParaRPr sz="4800" b="1" dirty="0"/>
          </a:p>
        </p:txBody>
      </p:sp>
      <p:pic>
        <p:nvPicPr>
          <p:cNvPr id="68" name="Google Shape;68;p15" descr="Image result for python programming co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13" y="1534250"/>
            <a:ext cx="8431974" cy="474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27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48580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800" b="1" dirty="0"/>
              <a:t>External</a:t>
            </a:r>
            <a:endParaRPr sz="4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690359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/>
              <a:t>1. HCI</a:t>
            </a:r>
            <a:br>
              <a:rPr lang="en-GB" sz="4800" b="1" dirty="0"/>
            </a:br>
            <a:r>
              <a:rPr lang="en-GB" sz="4800" b="1" dirty="0"/>
              <a:t>AS92006</a:t>
            </a:r>
            <a:endParaRPr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50C69-0369-5D37-7CB6-BD9E4BFB4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57641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1259197"/>
            <a:ext cx="8520600" cy="17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 dirty="0"/>
              <a:t>To Pass…</a:t>
            </a:r>
            <a:endParaRPr sz="9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(e.g. to enter the </a:t>
            </a:r>
            <a:r>
              <a:rPr lang="en-GB" sz="3000" b="1" dirty="0"/>
              <a:t>DGT2</a:t>
            </a:r>
            <a:r>
              <a:rPr lang="en-GB" sz="3000" dirty="0"/>
              <a:t> course)</a:t>
            </a:r>
            <a:endParaRPr sz="3000"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3392797"/>
            <a:ext cx="8520600" cy="17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rgbClr val="38761D"/>
                </a:solidFill>
              </a:rPr>
              <a:t>14+</a:t>
            </a:r>
            <a:r>
              <a:rPr lang="en-GB" sz="9600"/>
              <a:t> credits</a:t>
            </a:r>
            <a:endParaRPr sz="9600"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5091549"/>
            <a:ext cx="8520600" cy="12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666666"/>
                </a:solidFill>
              </a:rPr>
              <a:t>(so you can mess up </a:t>
            </a:r>
            <a:r>
              <a:rPr lang="en-GB" sz="3000" u="sng">
                <a:solidFill>
                  <a:srgbClr val="666666"/>
                </a:solidFill>
              </a:rPr>
              <a:t>one</a:t>
            </a:r>
            <a:r>
              <a:rPr lang="en-GB" sz="3000">
                <a:solidFill>
                  <a:srgbClr val="666666"/>
                </a:solidFill>
              </a:rPr>
              <a:t> assessment!)</a:t>
            </a:r>
            <a:endParaRPr sz="300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1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1030597"/>
            <a:ext cx="8520600" cy="17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1"/>
              <a:t>Endorsement...</a:t>
            </a:r>
            <a:endParaRPr sz="8000" b="1"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3011797"/>
            <a:ext cx="8520600" cy="17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1">
                <a:solidFill>
                  <a:srgbClr val="38761D"/>
                </a:solidFill>
              </a:rPr>
              <a:t>14+</a:t>
            </a:r>
            <a:r>
              <a:rPr lang="en-GB" sz="8000"/>
              <a:t> credits at </a:t>
            </a:r>
            <a:r>
              <a:rPr lang="en-GB" sz="8000" b="1">
                <a:solidFill>
                  <a:srgbClr val="38761D"/>
                </a:solidFill>
              </a:rPr>
              <a:t>M</a:t>
            </a:r>
            <a:r>
              <a:rPr lang="en-GB" sz="8000"/>
              <a:t>/</a:t>
            </a:r>
            <a:r>
              <a:rPr lang="en-GB" sz="8000" b="1">
                <a:solidFill>
                  <a:srgbClr val="38761D"/>
                </a:solidFill>
              </a:rPr>
              <a:t>E</a:t>
            </a:r>
            <a:endParaRPr sz="8000"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Including </a:t>
            </a:r>
            <a:r>
              <a:rPr lang="en-GB" sz="4800" b="1">
                <a:solidFill>
                  <a:srgbClr val="CC0000"/>
                </a:solidFill>
              </a:rPr>
              <a:t>3</a:t>
            </a:r>
            <a:r>
              <a:rPr lang="en-GB" sz="4800"/>
              <a:t> from </a:t>
            </a:r>
            <a:r>
              <a:rPr lang="en-GB" sz="4800">
                <a:solidFill>
                  <a:srgbClr val="CC0000"/>
                </a:solidFill>
              </a:rPr>
              <a:t>external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992999"/>
            <a:ext cx="8520600" cy="13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666666"/>
                </a:solidFill>
              </a:rPr>
              <a:t>(so you need to do well in almost </a:t>
            </a:r>
            <a:r>
              <a:rPr lang="en-GB" sz="2600" u="sng">
                <a:solidFill>
                  <a:srgbClr val="666666"/>
                </a:solidFill>
              </a:rPr>
              <a:t>every</a:t>
            </a:r>
            <a:r>
              <a:rPr lang="en-GB" sz="2600">
                <a:solidFill>
                  <a:srgbClr val="666666"/>
                </a:solidFill>
              </a:rPr>
              <a:t> assessment!)</a:t>
            </a:r>
            <a:endParaRPr sz="260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9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2013250" y="1664550"/>
            <a:ext cx="6819300" cy="3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rgbClr val="FFFFFF"/>
                </a:solidFill>
              </a:rPr>
              <a:t>Course Format...</a:t>
            </a:r>
            <a:endParaRPr sz="9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300</Words>
  <Application>Microsoft Office PowerPoint</Application>
  <PresentationFormat>On-screen Show (4:3)</PresentationFormat>
  <Paragraphs>53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11 DTE</vt:lpstr>
      <vt:lpstr>Course Topics...</vt:lpstr>
      <vt:lpstr>1. Web Design &amp; Coding AS92005</vt:lpstr>
      <vt:lpstr>2. Python AS92004</vt:lpstr>
      <vt:lpstr>External</vt:lpstr>
      <vt:lpstr>1. HCI AS92006</vt:lpstr>
      <vt:lpstr>To Pass… (e.g. to enter the DGT2 course)</vt:lpstr>
      <vt:lpstr>Endorsement...</vt:lpstr>
      <vt:lpstr>Course Format...</vt:lpstr>
      <vt:lpstr>Learn by Doing</vt:lpstr>
      <vt:lpstr>Ok to Learn Together</vt:lpstr>
      <vt:lpstr>Assessment 100% Your Own</vt:lpstr>
      <vt:lpstr>Assessment...</vt:lpstr>
      <vt:lpstr>Deadlines</vt:lpstr>
      <vt:lpstr>Authenticity</vt:lpstr>
      <vt:lpstr>Handing In</vt:lpstr>
      <vt:lpstr>Resubmissions</vt:lpstr>
      <vt:lpstr>Security of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9DTE</dc:title>
  <cp:lastModifiedBy>Lennard John</cp:lastModifiedBy>
  <cp:revision>12</cp:revision>
  <dcterms:modified xsi:type="dcterms:W3CDTF">2024-01-31T19:17:03Z</dcterms:modified>
</cp:coreProperties>
</file>