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93103"/>
          <c:y val="0.193103"/>
          <c:w val="0.613794"/>
          <c:h val="0.60129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explosion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explosion val="0"/>
            <c:spPr>
              <a:solidFill>
                <a:srgbClr val="929292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explosion val="0"/>
            <c:spPr>
              <a:solidFill>
                <a:srgbClr val="F8BA00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explosion val="0"/>
            <c:spPr>
              <a:solidFill>
                <a:srgbClr val="FF2600"/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explosion val="0"/>
            <c:spPr>
              <a:solidFill>
                <a:schemeClr val="accent6">
                  <a:satOff val="-20754"/>
                  <a:lumOff val="-16738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5"/>
              <c:numFmt formatCode="#,##0%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000000"/>
                      </a:solidFill>
                      <a:latin typeface="Helvetica Neue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#,##0%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Sheet1!$B$1:$G$1</c:f>
              <c:strCache>
                <c:ptCount val="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91.000000</c:v>
                </c:pt>
                <c:pt idx="1">
                  <c:v>76.000000</c:v>
                </c:pt>
                <c:pt idx="2">
                  <c:v>28.000000</c:v>
                </c:pt>
                <c:pt idx="3">
                  <c:v>26.000000</c:v>
                </c:pt>
                <c:pt idx="4">
                  <c:v>21.000000</c:v>
                </c:pt>
                <c:pt idx="5">
                  <c:v>18.000000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Lorem Ipsu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Lorem Ipsum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2D Donut Chart"/>
          <p:cNvGraphicFramePr/>
          <p:nvPr/>
        </p:nvGraphicFramePr>
        <p:xfrm>
          <a:off x="6601790" y="1964055"/>
          <a:ext cx="11180420" cy="111804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