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1" r:id="rId5"/>
    <p:sldId id="263" r:id="rId6"/>
    <p:sldId id="265" r:id="rId7"/>
    <p:sldId id="264"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KELOMPOK 5</a:t>
            </a:r>
            <a:endParaRPr lang="id-ID" dirty="0"/>
          </a:p>
        </p:txBody>
      </p:sp>
      <p:sp>
        <p:nvSpPr>
          <p:cNvPr id="3" name="Subtitle 2"/>
          <p:cNvSpPr>
            <a:spLocks noGrp="1"/>
          </p:cNvSpPr>
          <p:nvPr>
            <p:ph type="subTitle" idx="1"/>
          </p:nvPr>
        </p:nvSpPr>
        <p:spPr/>
        <p:txBody>
          <a:bodyPr/>
          <a:lstStyle/>
          <a:p>
            <a:r>
              <a:rPr lang="id-ID" dirty="0"/>
              <a:t>FUNGSI AGAMA SEBAGAI PEREKAT INTEGRASI BANGSA</a:t>
            </a:r>
          </a:p>
        </p:txBody>
      </p:sp>
    </p:spTree>
    <p:extLst>
      <p:ext uri="{BB962C8B-B14F-4D97-AF65-F5344CB8AC3E}">
        <p14:creationId xmlns:p14="http://schemas.microsoft.com/office/powerpoint/2010/main" val="229434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d-ID" dirty="0"/>
              <a:t/>
            </a:r>
            <a:br>
              <a:rPr lang="id-ID" dirty="0"/>
            </a:br>
            <a:r>
              <a:rPr lang="id-ID" dirty="0" smtClean="0"/>
              <a:t>APA PENGERTIAN AGAMA</a:t>
            </a:r>
            <a:r>
              <a:rPr lang="id-ID" b="1" dirty="0" smtClean="0"/>
              <a:t> </a:t>
            </a:r>
            <a:r>
              <a:rPr lang="id-ID" b="1" dirty="0"/>
              <a:t>?</a:t>
            </a:r>
            <a:endParaRPr lang="id-ID" dirty="0"/>
          </a:p>
        </p:txBody>
      </p:sp>
      <p:sp>
        <p:nvSpPr>
          <p:cNvPr id="3" name="Content Placeholder 2"/>
          <p:cNvSpPr>
            <a:spLocks noGrp="1"/>
          </p:cNvSpPr>
          <p:nvPr>
            <p:ph idx="1"/>
          </p:nvPr>
        </p:nvSpPr>
        <p:spPr>
          <a:xfrm>
            <a:off x="677334" y="1320801"/>
            <a:ext cx="8596668" cy="5260304"/>
          </a:xfrm>
        </p:spPr>
        <p:txBody>
          <a:bodyPr>
            <a:normAutofit fontScale="62500" lnSpcReduction="20000"/>
          </a:bodyPr>
          <a:lstStyle/>
          <a:p>
            <a:pPr marL="0" indent="0">
              <a:buNone/>
            </a:pPr>
            <a:endParaRPr lang="id-ID" dirty="0"/>
          </a:p>
          <a:p>
            <a:r>
              <a:rPr lang="id-ID" sz="4000" dirty="0"/>
              <a:t>Dari </a:t>
            </a:r>
            <a:r>
              <a:rPr lang="id-ID" sz="4000" u="sng" dirty="0"/>
              <a:t>segi etimologi</a:t>
            </a:r>
            <a:r>
              <a:rPr lang="id-ID" sz="4000" dirty="0"/>
              <a:t> pengertian agama dalam Kamus Umum Bahasa Indonesia, adalah segenap kepercayaan (kepada Tuhan, dewa dsb.) serta dengan ajaran kebaktian dan kewajiban-kewajiban yang bertalian dengan kepercayaan itu</a:t>
            </a:r>
            <a:r>
              <a:rPr lang="id-ID" sz="4000" dirty="0" smtClean="0"/>
              <a:t>.</a:t>
            </a:r>
          </a:p>
          <a:p>
            <a:r>
              <a:rPr lang="id-ID" sz="4000" dirty="0" smtClean="0"/>
              <a:t> </a:t>
            </a:r>
            <a:r>
              <a:rPr lang="id-ID" sz="4000" dirty="0"/>
              <a:t>Ditinjau dari </a:t>
            </a:r>
            <a:r>
              <a:rPr lang="id-ID" sz="4000" u="sng" dirty="0"/>
              <a:t>segi terminologi</a:t>
            </a:r>
            <a:r>
              <a:rPr lang="id-ID" sz="4000" dirty="0"/>
              <a:t>, pengertian agama berdasarkan hasil studi para ahli sosiologi, yaitu merupakan suatu pandangan hidup yang harus diterapkan dalam kehidupan individu maupun kelompok. </a:t>
            </a:r>
          </a:p>
          <a:p>
            <a:r>
              <a:rPr lang="id-ID" sz="4000" dirty="0" smtClean="0"/>
              <a:t> </a:t>
            </a:r>
            <a:r>
              <a:rPr lang="id-ID" sz="4000" dirty="0"/>
              <a:t>agama dalam pengertian </a:t>
            </a:r>
            <a:r>
              <a:rPr lang="id-ID" sz="4000" u="sng" dirty="0"/>
              <a:t>sosiologi</a:t>
            </a:r>
            <a:r>
              <a:rPr lang="id-ID" sz="4000" dirty="0"/>
              <a:t> adalah gejala sosial yang umum yang dimiliki oleh seluruh masyarakat yang ada di dunia ini, tanpa terkecuali. Ia merupakan salah satu aspek dalam kehidupan sosial dan bagian dari sistem sosial suatu masyarakat.</a:t>
            </a:r>
          </a:p>
          <a:p>
            <a:endParaRPr lang="id-ID" sz="4000" dirty="0"/>
          </a:p>
        </p:txBody>
      </p:sp>
    </p:spTree>
    <p:extLst>
      <p:ext uri="{BB962C8B-B14F-4D97-AF65-F5344CB8AC3E}">
        <p14:creationId xmlns:p14="http://schemas.microsoft.com/office/powerpoint/2010/main" val="258427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anim calcmode="lin" valueType="num">
                                      <p:cBhvr>
                                        <p:cTn id="8"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down)">
                                      <p:cBhvr>
                                        <p:cTn id="14" dur="580">
                                          <p:stCondLst>
                                            <p:cond delay="0"/>
                                          </p:stCondLst>
                                        </p:cTn>
                                        <p:tgtEl>
                                          <p:spTgt spid="3">
                                            <p:txEl>
                                              <p:pRg st="2" end="2"/>
                                            </p:txEl>
                                          </p:spTgt>
                                        </p:tgtEl>
                                      </p:cBhvr>
                                    </p:animEffect>
                                    <p:anim calcmode="lin" valueType="num">
                                      <p:cBhvr>
                                        <p:cTn id="15"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2" end="2"/>
                                            </p:txEl>
                                          </p:spTgt>
                                        </p:tgtEl>
                                      </p:cBhvr>
                                      <p:to x="100000" y="60000"/>
                                    </p:animScale>
                                    <p:animScale>
                                      <p:cBhvr>
                                        <p:cTn id="21" dur="166" decel="50000">
                                          <p:stCondLst>
                                            <p:cond delay="676"/>
                                          </p:stCondLst>
                                        </p:cTn>
                                        <p:tgtEl>
                                          <p:spTgt spid="3">
                                            <p:txEl>
                                              <p:pRg st="2" end="2"/>
                                            </p:txEl>
                                          </p:spTgt>
                                        </p:tgtEl>
                                      </p:cBhvr>
                                      <p:to x="100000" y="100000"/>
                                    </p:animScale>
                                    <p:animScale>
                                      <p:cBhvr>
                                        <p:cTn id="22" dur="26">
                                          <p:stCondLst>
                                            <p:cond delay="1312"/>
                                          </p:stCondLst>
                                        </p:cTn>
                                        <p:tgtEl>
                                          <p:spTgt spid="3">
                                            <p:txEl>
                                              <p:pRg st="2" end="2"/>
                                            </p:txEl>
                                          </p:spTgt>
                                        </p:tgtEl>
                                      </p:cBhvr>
                                      <p:to x="100000" y="80000"/>
                                    </p:animScale>
                                    <p:animScale>
                                      <p:cBhvr>
                                        <p:cTn id="23" dur="166" decel="50000">
                                          <p:stCondLst>
                                            <p:cond delay="1338"/>
                                          </p:stCondLst>
                                        </p:cTn>
                                        <p:tgtEl>
                                          <p:spTgt spid="3">
                                            <p:txEl>
                                              <p:pRg st="2" end="2"/>
                                            </p:txEl>
                                          </p:spTgt>
                                        </p:tgtEl>
                                      </p:cBhvr>
                                      <p:to x="100000" y="100000"/>
                                    </p:animScale>
                                    <p:animScale>
                                      <p:cBhvr>
                                        <p:cTn id="24" dur="26">
                                          <p:stCondLst>
                                            <p:cond delay="1642"/>
                                          </p:stCondLst>
                                        </p:cTn>
                                        <p:tgtEl>
                                          <p:spTgt spid="3">
                                            <p:txEl>
                                              <p:pRg st="2" end="2"/>
                                            </p:txEl>
                                          </p:spTgt>
                                        </p:tgtEl>
                                      </p:cBhvr>
                                      <p:to x="100000" y="90000"/>
                                    </p:animScale>
                                    <p:animScale>
                                      <p:cBhvr>
                                        <p:cTn id="25" dur="166" decel="50000">
                                          <p:stCondLst>
                                            <p:cond delay="1668"/>
                                          </p:stCondLst>
                                        </p:cTn>
                                        <p:tgtEl>
                                          <p:spTgt spid="3">
                                            <p:txEl>
                                              <p:pRg st="2" end="2"/>
                                            </p:txEl>
                                          </p:spTgt>
                                        </p:tgtEl>
                                      </p:cBhvr>
                                      <p:to x="100000" y="100000"/>
                                    </p:animScale>
                                    <p:animScale>
                                      <p:cBhvr>
                                        <p:cTn id="26" dur="26">
                                          <p:stCondLst>
                                            <p:cond delay="1808"/>
                                          </p:stCondLst>
                                        </p:cTn>
                                        <p:tgtEl>
                                          <p:spTgt spid="3">
                                            <p:txEl>
                                              <p:pRg st="2" end="2"/>
                                            </p:txEl>
                                          </p:spTgt>
                                        </p:tgtEl>
                                      </p:cBhvr>
                                      <p:to x="100000" y="95000"/>
                                    </p:animScale>
                                    <p:animScale>
                                      <p:cBhvr>
                                        <p:cTn id="27" dur="166" decel="50000">
                                          <p:stCondLst>
                                            <p:cond delay="1834"/>
                                          </p:stCondLst>
                                        </p:cTn>
                                        <p:tgtEl>
                                          <p:spTgt spid="3">
                                            <p:txEl>
                                              <p:pRg st="2" end="2"/>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down)">
                                      <p:cBhvr>
                                        <p:cTn id="32" dur="580">
                                          <p:stCondLst>
                                            <p:cond delay="0"/>
                                          </p:stCondLst>
                                        </p:cTn>
                                        <p:tgtEl>
                                          <p:spTgt spid="3">
                                            <p:txEl>
                                              <p:pRg st="3" end="3"/>
                                            </p:txEl>
                                          </p:spTgt>
                                        </p:tgtEl>
                                      </p:cBhvr>
                                    </p:animEffect>
                                    <p:anim calcmode="lin" valueType="num">
                                      <p:cBhvr>
                                        <p:cTn id="33"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3">
                                            <p:txEl>
                                              <p:pRg st="3" end="3"/>
                                            </p:txEl>
                                          </p:spTgt>
                                        </p:tgtEl>
                                      </p:cBhvr>
                                      <p:to x="100000" y="60000"/>
                                    </p:animScale>
                                    <p:animScale>
                                      <p:cBhvr>
                                        <p:cTn id="39" dur="166" decel="50000">
                                          <p:stCondLst>
                                            <p:cond delay="676"/>
                                          </p:stCondLst>
                                        </p:cTn>
                                        <p:tgtEl>
                                          <p:spTgt spid="3">
                                            <p:txEl>
                                              <p:pRg st="3" end="3"/>
                                            </p:txEl>
                                          </p:spTgt>
                                        </p:tgtEl>
                                      </p:cBhvr>
                                      <p:to x="100000" y="100000"/>
                                    </p:animScale>
                                    <p:animScale>
                                      <p:cBhvr>
                                        <p:cTn id="40" dur="26">
                                          <p:stCondLst>
                                            <p:cond delay="1312"/>
                                          </p:stCondLst>
                                        </p:cTn>
                                        <p:tgtEl>
                                          <p:spTgt spid="3">
                                            <p:txEl>
                                              <p:pRg st="3" end="3"/>
                                            </p:txEl>
                                          </p:spTgt>
                                        </p:tgtEl>
                                      </p:cBhvr>
                                      <p:to x="100000" y="80000"/>
                                    </p:animScale>
                                    <p:animScale>
                                      <p:cBhvr>
                                        <p:cTn id="41" dur="166" decel="50000">
                                          <p:stCondLst>
                                            <p:cond delay="1338"/>
                                          </p:stCondLst>
                                        </p:cTn>
                                        <p:tgtEl>
                                          <p:spTgt spid="3">
                                            <p:txEl>
                                              <p:pRg st="3" end="3"/>
                                            </p:txEl>
                                          </p:spTgt>
                                        </p:tgtEl>
                                      </p:cBhvr>
                                      <p:to x="100000" y="100000"/>
                                    </p:animScale>
                                    <p:animScale>
                                      <p:cBhvr>
                                        <p:cTn id="42" dur="26">
                                          <p:stCondLst>
                                            <p:cond delay="1642"/>
                                          </p:stCondLst>
                                        </p:cTn>
                                        <p:tgtEl>
                                          <p:spTgt spid="3">
                                            <p:txEl>
                                              <p:pRg st="3" end="3"/>
                                            </p:txEl>
                                          </p:spTgt>
                                        </p:tgtEl>
                                      </p:cBhvr>
                                      <p:to x="100000" y="90000"/>
                                    </p:animScale>
                                    <p:animScale>
                                      <p:cBhvr>
                                        <p:cTn id="43" dur="166" decel="50000">
                                          <p:stCondLst>
                                            <p:cond delay="1668"/>
                                          </p:stCondLst>
                                        </p:cTn>
                                        <p:tgtEl>
                                          <p:spTgt spid="3">
                                            <p:txEl>
                                              <p:pRg st="3" end="3"/>
                                            </p:txEl>
                                          </p:spTgt>
                                        </p:tgtEl>
                                      </p:cBhvr>
                                      <p:to x="100000" y="100000"/>
                                    </p:animScale>
                                    <p:animScale>
                                      <p:cBhvr>
                                        <p:cTn id="44" dur="26">
                                          <p:stCondLst>
                                            <p:cond delay="1808"/>
                                          </p:stCondLst>
                                        </p:cTn>
                                        <p:tgtEl>
                                          <p:spTgt spid="3">
                                            <p:txEl>
                                              <p:pRg st="3" end="3"/>
                                            </p:txEl>
                                          </p:spTgt>
                                        </p:tgtEl>
                                      </p:cBhvr>
                                      <p:to x="100000" y="95000"/>
                                    </p:animScale>
                                    <p:animScale>
                                      <p:cBhvr>
                                        <p:cTn id="45"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AGAMA DALAM BERBAGAI PERSPEKTIF</a:t>
            </a:r>
            <a:r>
              <a:rPr lang="id-ID" dirty="0"/>
              <a:t/>
            </a:r>
            <a:br>
              <a:rPr lang="id-ID" dirty="0"/>
            </a:br>
            <a:endParaRPr lang="id-ID" dirty="0"/>
          </a:p>
        </p:txBody>
      </p:sp>
      <p:sp>
        <p:nvSpPr>
          <p:cNvPr id="3" name="Content Placeholder 2"/>
          <p:cNvSpPr>
            <a:spLocks noGrp="1"/>
          </p:cNvSpPr>
          <p:nvPr>
            <p:ph idx="1"/>
          </p:nvPr>
        </p:nvSpPr>
        <p:spPr>
          <a:xfrm>
            <a:off x="677334" y="2160589"/>
            <a:ext cx="8596668" cy="4304605"/>
          </a:xfrm>
        </p:spPr>
        <p:txBody>
          <a:bodyPr>
            <a:noAutofit/>
          </a:bodyPr>
          <a:lstStyle/>
          <a:p>
            <a:r>
              <a:rPr lang="en-US" sz="2400" dirty="0" err="1" smtClean="0"/>
              <a:t>Dalam</a:t>
            </a:r>
            <a:r>
              <a:rPr lang="en-US" sz="2400" dirty="0" smtClean="0"/>
              <a:t> </a:t>
            </a:r>
            <a:r>
              <a:rPr lang="en-US" sz="2400" dirty="0" err="1"/>
              <a:t>perspektif</a:t>
            </a:r>
            <a:r>
              <a:rPr lang="en-US" sz="2400" dirty="0"/>
              <a:t> </a:t>
            </a:r>
            <a:r>
              <a:rPr lang="en-US" sz="2400" dirty="0" err="1"/>
              <a:t>teologis</a:t>
            </a:r>
            <a:r>
              <a:rPr lang="en-US" sz="2400" dirty="0"/>
              <a:t> agama </a:t>
            </a:r>
            <a:r>
              <a:rPr lang="en-US" sz="2400" dirty="0" err="1"/>
              <a:t>dimaknai</a:t>
            </a:r>
            <a:r>
              <a:rPr lang="en-US" sz="2400" dirty="0"/>
              <a:t> </a:t>
            </a:r>
            <a:r>
              <a:rPr lang="en-US" sz="2400" dirty="0" err="1"/>
              <a:t>sebagai</a:t>
            </a:r>
            <a:r>
              <a:rPr lang="en-US" sz="2400" dirty="0"/>
              <a:t> </a:t>
            </a:r>
            <a:r>
              <a:rPr lang="en-US" sz="2400" dirty="0" err="1"/>
              <a:t>seperangkat</a:t>
            </a:r>
            <a:r>
              <a:rPr lang="en-US" sz="2400" dirty="0"/>
              <a:t> </a:t>
            </a:r>
            <a:r>
              <a:rPr lang="en-US" sz="2400" dirty="0" err="1"/>
              <a:t>ajaran</a:t>
            </a:r>
            <a:r>
              <a:rPr lang="en-US" sz="2400" dirty="0"/>
              <a:t> yang </a:t>
            </a:r>
            <a:r>
              <a:rPr lang="en-US" sz="2400" dirty="0" err="1"/>
              <a:t>mengatur</a:t>
            </a:r>
            <a:r>
              <a:rPr lang="en-US" sz="2400" dirty="0"/>
              <a:t> </a:t>
            </a:r>
            <a:r>
              <a:rPr lang="en-US" sz="2400" dirty="0" err="1"/>
              <a:t>hubungan</a:t>
            </a:r>
            <a:r>
              <a:rPr lang="en-US" sz="2400" dirty="0"/>
              <a:t> </a:t>
            </a:r>
            <a:r>
              <a:rPr lang="en-US" sz="2400" dirty="0" err="1"/>
              <a:t>antara</a:t>
            </a:r>
            <a:r>
              <a:rPr lang="en-US" sz="2400" dirty="0"/>
              <a:t> </a:t>
            </a:r>
            <a:r>
              <a:rPr lang="en-US" sz="2400" dirty="0" err="1"/>
              <a:t>manusia</a:t>
            </a:r>
            <a:r>
              <a:rPr lang="en-US" sz="2400" dirty="0"/>
              <a:t> </a:t>
            </a:r>
            <a:r>
              <a:rPr lang="en-US" sz="2400" dirty="0" err="1"/>
              <a:t>dan</a:t>
            </a:r>
            <a:r>
              <a:rPr lang="en-US" sz="2400" dirty="0"/>
              <a:t> </a:t>
            </a:r>
            <a:r>
              <a:rPr lang="en-US" sz="2400" dirty="0" err="1"/>
              <a:t>Tuhanya</a:t>
            </a:r>
            <a:r>
              <a:rPr lang="en-US" sz="2400" dirty="0"/>
              <a:t>, </a:t>
            </a:r>
            <a:r>
              <a:rPr lang="en-US" sz="2400" dirty="0" err="1"/>
              <a:t>manusia</a:t>
            </a:r>
            <a:r>
              <a:rPr lang="en-US" sz="2400" dirty="0"/>
              <a:t> </a:t>
            </a:r>
            <a:r>
              <a:rPr lang="en-US" sz="2400" dirty="0" err="1"/>
              <a:t>satu</a:t>
            </a:r>
            <a:r>
              <a:rPr lang="en-US" sz="2400" dirty="0"/>
              <a:t> </a:t>
            </a:r>
            <a:r>
              <a:rPr lang="en-US" sz="2400" dirty="0" err="1"/>
              <a:t>dengan</a:t>
            </a:r>
            <a:r>
              <a:rPr lang="en-US" sz="2400" dirty="0"/>
              <a:t> </a:t>
            </a:r>
            <a:r>
              <a:rPr lang="en-US" sz="2400" dirty="0" err="1"/>
              <a:t>manusia</a:t>
            </a:r>
            <a:r>
              <a:rPr lang="en-US" sz="2400" dirty="0"/>
              <a:t> </a:t>
            </a:r>
            <a:r>
              <a:rPr lang="en-US" sz="2400" dirty="0" err="1"/>
              <a:t>lainya</a:t>
            </a:r>
            <a:r>
              <a:rPr lang="en-US" sz="2400" dirty="0"/>
              <a:t>, </a:t>
            </a:r>
            <a:r>
              <a:rPr lang="en-US" sz="2400" dirty="0" err="1"/>
              <a:t>dan</a:t>
            </a:r>
            <a:r>
              <a:rPr lang="en-US" sz="2400" dirty="0"/>
              <a:t> </a:t>
            </a:r>
            <a:r>
              <a:rPr lang="en-US" sz="2400" dirty="0" err="1"/>
              <a:t>antara</a:t>
            </a:r>
            <a:r>
              <a:rPr lang="en-US" sz="2400" dirty="0"/>
              <a:t> </a:t>
            </a:r>
            <a:r>
              <a:rPr lang="en-US" sz="2400" dirty="0" err="1"/>
              <a:t>manusia</a:t>
            </a:r>
            <a:r>
              <a:rPr lang="en-US" sz="2400" dirty="0"/>
              <a:t> </a:t>
            </a:r>
            <a:r>
              <a:rPr lang="en-US" sz="2400" dirty="0" err="1"/>
              <a:t>dengan</a:t>
            </a:r>
            <a:r>
              <a:rPr lang="en-US" sz="2400" dirty="0"/>
              <a:t> </a:t>
            </a:r>
            <a:r>
              <a:rPr lang="en-US" sz="2400" dirty="0" err="1"/>
              <a:t>alam</a:t>
            </a:r>
            <a:r>
              <a:rPr lang="en-US" sz="2400" dirty="0"/>
              <a:t> </a:t>
            </a:r>
            <a:r>
              <a:rPr lang="en-US" sz="2400" dirty="0" err="1"/>
              <a:t>lingkunganya</a:t>
            </a:r>
            <a:r>
              <a:rPr lang="en-US" sz="2400" dirty="0"/>
              <a:t>. </a:t>
            </a:r>
            <a:endParaRPr lang="id-ID" sz="2400" dirty="0" smtClean="0"/>
          </a:p>
          <a:p>
            <a:r>
              <a:rPr lang="en-US" sz="2400" dirty="0"/>
              <a:t>Melton </a:t>
            </a:r>
            <a:r>
              <a:rPr lang="en-US" sz="2400" dirty="0" err="1"/>
              <a:t>Yinger</a:t>
            </a:r>
            <a:r>
              <a:rPr lang="en-US" sz="2400" dirty="0"/>
              <a:t> </a:t>
            </a:r>
            <a:r>
              <a:rPr lang="en-US" sz="2400" dirty="0" err="1"/>
              <a:t>mendefinisikan</a:t>
            </a:r>
            <a:r>
              <a:rPr lang="en-US" sz="2400" dirty="0"/>
              <a:t> agama </a:t>
            </a:r>
            <a:r>
              <a:rPr lang="en-US" sz="2400" dirty="0" err="1"/>
              <a:t>sebagai</a:t>
            </a:r>
            <a:r>
              <a:rPr lang="en-US" sz="2400" dirty="0"/>
              <a:t> </a:t>
            </a:r>
            <a:r>
              <a:rPr lang="en-US" sz="2400" dirty="0" err="1"/>
              <a:t>suatu</a:t>
            </a:r>
            <a:r>
              <a:rPr lang="en-US" sz="2400" dirty="0"/>
              <a:t> “</a:t>
            </a:r>
            <a:r>
              <a:rPr lang="en-US" sz="2400" dirty="0" err="1"/>
              <a:t>sistem</a:t>
            </a:r>
            <a:r>
              <a:rPr lang="en-US" sz="2400" dirty="0"/>
              <a:t> </a:t>
            </a:r>
            <a:r>
              <a:rPr lang="en-US" sz="2400" dirty="0" err="1"/>
              <a:t>keyakinan</a:t>
            </a:r>
            <a:r>
              <a:rPr lang="en-US" sz="2400" dirty="0"/>
              <a:t> </a:t>
            </a:r>
            <a:r>
              <a:rPr lang="en-US" sz="2400" dirty="0" err="1"/>
              <a:t>dan</a:t>
            </a:r>
            <a:r>
              <a:rPr lang="en-US" sz="2400" dirty="0"/>
              <a:t> </a:t>
            </a:r>
            <a:r>
              <a:rPr lang="en-US" sz="2400" dirty="0" err="1"/>
              <a:t>praktek</a:t>
            </a:r>
            <a:r>
              <a:rPr lang="en-US" sz="2400" dirty="0"/>
              <a:t> yang </a:t>
            </a:r>
            <a:r>
              <a:rPr lang="en-US" sz="2400" dirty="0" err="1"/>
              <a:t>digunakan</a:t>
            </a:r>
            <a:r>
              <a:rPr lang="en-US" sz="2400" dirty="0"/>
              <a:t> </a:t>
            </a:r>
            <a:r>
              <a:rPr lang="en-US" sz="2400" dirty="0" err="1"/>
              <a:t>oleh</a:t>
            </a:r>
            <a:r>
              <a:rPr lang="en-US" sz="2400" dirty="0"/>
              <a:t> </a:t>
            </a:r>
            <a:r>
              <a:rPr lang="en-US" sz="2400" dirty="0" err="1"/>
              <a:t>sekelompok</a:t>
            </a:r>
            <a:r>
              <a:rPr lang="en-US" sz="2400" dirty="0"/>
              <a:t> </a:t>
            </a:r>
            <a:r>
              <a:rPr lang="en-US" sz="2400" dirty="0" err="1"/>
              <a:t>masyarakat</a:t>
            </a:r>
            <a:r>
              <a:rPr lang="en-US" sz="2400" dirty="0"/>
              <a:t> </a:t>
            </a:r>
            <a:r>
              <a:rPr lang="en-US" sz="2400" dirty="0" err="1"/>
              <a:t>dalam</a:t>
            </a:r>
            <a:r>
              <a:rPr lang="en-US" sz="2400" dirty="0"/>
              <a:t> </a:t>
            </a:r>
            <a:r>
              <a:rPr lang="en-US" sz="2400" dirty="0" err="1"/>
              <a:t>berhadapan</a:t>
            </a:r>
            <a:r>
              <a:rPr lang="en-US" sz="2400" dirty="0"/>
              <a:t> </a:t>
            </a:r>
            <a:r>
              <a:rPr lang="en-US" sz="2400" dirty="0" err="1"/>
              <a:t>dengan</a:t>
            </a:r>
            <a:r>
              <a:rPr lang="en-US" sz="2400" dirty="0"/>
              <a:t> problem-problem ultimate </a:t>
            </a:r>
            <a:r>
              <a:rPr lang="en-US" sz="2400" dirty="0" err="1"/>
              <a:t>kehidupan</a:t>
            </a:r>
            <a:r>
              <a:rPr lang="en-US" sz="2400" dirty="0"/>
              <a:t> </a:t>
            </a:r>
            <a:r>
              <a:rPr lang="en-US" sz="2400" dirty="0" err="1"/>
              <a:t>manusia</a:t>
            </a:r>
            <a:r>
              <a:rPr lang="en-US" sz="2400" dirty="0"/>
              <a:t>, </a:t>
            </a:r>
            <a:r>
              <a:rPr lang="en-US" sz="2400" dirty="0" err="1"/>
              <a:t>masalah</a:t>
            </a:r>
            <a:r>
              <a:rPr lang="en-US" sz="2400" dirty="0"/>
              <a:t> </a:t>
            </a:r>
            <a:r>
              <a:rPr lang="en-US" sz="2400" dirty="0" err="1"/>
              <a:t>terakhir</a:t>
            </a:r>
            <a:r>
              <a:rPr lang="en-US" sz="2400" dirty="0"/>
              <a:t> </a:t>
            </a:r>
            <a:r>
              <a:rPr lang="en-US" sz="2400" dirty="0" err="1"/>
              <a:t>dari</a:t>
            </a:r>
            <a:r>
              <a:rPr lang="en-US" sz="2400" dirty="0"/>
              <a:t> </a:t>
            </a:r>
            <a:r>
              <a:rPr lang="en-US" sz="2400" dirty="0" err="1"/>
              <a:t>kehidupan</a:t>
            </a:r>
            <a:r>
              <a:rPr lang="en-US" sz="2400" dirty="0"/>
              <a:t> </a:t>
            </a:r>
            <a:r>
              <a:rPr lang="en-US" sz="2400" dirty="0" err="1"/>
              <a:t>ini</a:t>
            </a:r>
            <a:r>
              <a:rPr lang="en-US" sz="2400" dirty="0"/>
              <a:t>. Agama </a:t>
            </a:r>
            <a:r>
              <a:rPr lang="en-US" sz="2400" dirty="0" err="1"/>
              <a:t>merupakan</a:t>
            </a:r>
            <a:r>
              <a:rPr lang="en-US" sz="2400" dirty="0"/>
              <a:t> </a:t>
            </a:r>
            <a:r>
              <a:rPr lang="en-US" sz="2400" dirty="0" err="1"/>
              <a:t>suatu</a:t>
            </a:r>
            <a:r>
              <a:rPr lang="en-US" sz="2400" dirty="0"/>
              <a:t> </a:t>
            </a:r>
            <a:r>
              <a:rPr lang="en-US" sz="2400" dirty="0" err="1"/>
              <a:t>penolakan</a:t>
            </a:r>
            <a:r>
              <a:rPr lang="en-US" sz="2400" dirty="0"/>
              <a:t> </a:t>
            </a:r>
            <a:r>
              <a:rPr lang="en-US" sz="2400" dirty="0" err="1"/>
              <a:t>untuk</a:t>
            </a:r>
            <a:r>
              <a:rPr lang="en-US" sz="2400" dirty="0"/>
              <a:t> </a:t>
            </a:r>
            <a:r>
              <a:rPr lang="en-US" sz="2400" dirty="0" err="1"/>
              <a:t>menyerah</a:t>
            </a:r>
            <a:r>
              <a:rPr lang="en-US" sz="2400" dirty="0"/>
              <a:t> </a:t>
            </a:r>
            <a:r>
              <a:rPr lang="en-US" sz="2400" dirty="0" err="1"/>
              <a:t>kepada</a:t>
            </a:r>
            <a:r>
              <a:rPr lang="en-US" sz="2400" dirty="0"/>
              <a:t> </a:t>
            </a:r>
            <a:r>
              <a:rPr lang="en-US" sz="2400" dirty="0" err="1"/>
              <a:t>kematian</a:t>
            </a:r>
            <a:r>
              <a:rPr lang="en-US" sz="2400" dirty="0"/>
              <a:t> </a:t>
            </a:r>
            <a:r>
              <a:rPr lang="en-US" sz="2400" dirty="0" err="1"/>
              <a:t>dan</a:t>
            </a:r>
            <a:r>
              <a:rPr lang="en-US" sz="2400" dirty="0"/>
              <a:t> </a:t>
            </a:r>
            <a:r>
              <a:rPr lang="en-US" sz="2400" dirty="0" err="1"/>
              <a:t>pasrah</a:t>
            </a:r>
            <a:r>
              <a:rPr lang="en-US" sz="2400" dirty="0"/>
              <a:t> di </a:t>
            </a:r>
            <a:r>
              <a:rPr lang="en-US" sz="2400" dirty="0" err="1"/>
              <a:t>hadapan</a:t>
            </a:r>
            <a:r>
              <a:rPr lang="en-US" sz="2400" dirty="0"/>
              <a:t> </a:t>
            </a:r>
            <a:r>
              <a:rPr lang="en-US" sz="2400" dirty="0" err="1"/>
              <a:t>frustasi</a:t>
            </a:r>
            <a:r>
              <a:rPr lang="en-US" sz="2400" dirty="0"/>
              <a:t>”.</a:t>
            </a:r>
            <a:endParaRPr lang="id-ID" sz="2400" dirty="0"/>
          </a:p>
          <a:p>
            <a:endParaRPr lang="id-ID" sz="2400" dirty="0"/>
          </a:p>
          <a:p>
            <a:endParaRPr lang="id-ID" sz="2400" dirty="0"/>
          </a:p>
        </p:txBody>
      </p:sp>
    </p:spTree>
    <p:extLst>
      <p:ext uri="{BB962C8B-B14F-4D97-AF65-F5344CB8AC3E}">
        <p14:creationId xmlns:p14="http://schemas.microsoft.com/office/powerpoint/2010/main" val="77534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t>Fungsi agama sebagai perekat integrasi bangsa ?</a:t>
            </a:r>
            <a:r>
              <a:rPr lang="id-ID" dirty="0"/>
              <a:t/>
            </a:r>
            <a:br>
              <a:rPr lang="id-ID" dirty="0"/>
            </a:br>
            <a:endParaRPr lang="id-ID" dirty="0"/>
          </a:p>
        </p:txBody>
      </p:sp>
      <p:sp>
        <p:nvSpPr>
          <p:cNvPr id="3" name="Content Placeholder 2"/>
          <p:cNvSpPr>
            <a:spLocks noGrp="1"/>
          </p:cNvSpPr>
          <p:nvPr>
            <p:ph idx="1"/>
          </p:nvPr>
        </p:nvSpPr>
        <p:spPr/>
        <p:txBody>
          <a:bodyPr>
            <a:normAutofit/>
          </a:bodyPr>
          <a:lstStyle/>
          <a:p>
            <a:pPr lvl="0"/>
            <a:r>
              <a:rPr lang="id-ID" sz="2400" dirty="0" smtClean="0"/>
              <a:t>1. Mengatur </a:t>
            </a:r>
            <a:r>
              <a:rPr lang="id-ID" sz="2400" dirty="0"/>
              <a:t>perilaku manusia melalui aturan-aturan dan larangan-larangan sehingga manusia senantiasa berperilaku baik dan benar.</a:t>
            </a:r>
          </a:p>
          <a:p>
            <a:pPr lvl="0"/>
            <a:r>
              <a:rPr lang="id-ID" sz="2400" dirty="0" smtClean="0"/>
              <a:t>2.Mengendalikan </a:t>
            </a:r>
            <a:r>
              <a:rPr lang="id-ID" sz="2400" dirty="0"/>
              <a:t>kehidupan masyarakat melalui konsep ‘dosa’(ganjaran terhadap perilaku salah dalam suatu ajaran agama).</a:t>
            </a:r>
          </a:p>
          <a:p>
            <a:pPr lvl="0"/>
            <a:r>
              <a:rPr lang="id-ID" sz="2400" dirty="0" smtClean="0"/>
              <a:t>3. solidoritas </a:t>
            </a:r>
            <a:r>
              <a:rPr lang="id-ID" sz="2400" dirty="0"/>
              <a:t>sosial, baik intern maupun ekstern.</a:t>
            </a:r>
          </a:p>
          <a:p>
            <a:pPr lvl="0"/>
            <a:r>
              <a:rPr lang="id-ID" sz="2400" dirty="0" smtClean="0"/>
              <a:t>4. Ajaran </a:t>
            </a:r>
            <a:r>
              <a:rPr lang="id-ID" sz="2400" dirty="0"/>
              <a:t>agama dapat menentramkan batin manusia.</a:t>
            </a:r>
          </a:p>
          <a:p>
            <a:endParaRPr lang="id-ID" sz="2400" dirty="0"/>
          </a:p>
        </p:txBody>
      </p:sp>
    </p:spTree>
    <p:extLst>
      <p:ext uri="{BB962C8B-B14F-4D97-AF65-F5344CB8AC3E}">
        <p14:creationId xmlns:p14="http://schemas.microsoft.com/office/powerpoint/2010/main" val="405140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PERAN AGAMA PADA MASYARAKAT MULTIKULTURAL</a:t>
            </a:r>
            <a:r>
              <a:rPr lang="id-ID" dirty="0"/>
              <a:t/>
            </a:r>
            <a:br>
              <a:rPr lang="id-ID" dirty="0"/>
            </a:br>
            <a:endParaRPr lang="id-ID" dirty="0"/>
          </a:p>
        </p:txBody>
      </p:sp>
      <p:sp>
        <p:nvSpPr>
          <p:cNvPr id="3" name="Content Placeholder 2"/>
          <p:cNvSpPr>
            <a:spLocks noGrp="1"/>
          </p:cNvSpPr>
          <p:nvPr>
            <p:ph idx="1"/>
          </p:nvPr>
        </p:nvSpPr>
        <p:spPr>
          <a:xfrm>
            <a:off x="677334" y="1609859"/>
            <a:ext cx="8596668" cy="4842456"/>
          </a:xfrm>
        </p:spPr>
        <p:txBody>
          <a:bodyPr>
            <a:normAutofit/>
          </a:bodyPr>
          <a:lstStyle/>
          <a:p>
            <a:endParaRPr lang="id-ID" sz="2200" dirty="0" smtClean="0"/>
          </a:p>
        </p:txBody>
      </p:sp>
      <p:sp>
        <p:nvSpPr>
          <p:cNvPr id="8" name="Rounded Rectangle 7"/>
          <p:cNvSpPr/>
          <p:nvPr/>
        </p:nvSpPr>
        <p:spPr>
          <a:xfrm>
            <a:off x="677334" y="1722708"/>
            <a:ext cx="4043966" cy="3081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dirty="0" err="1">
                <a:solidFill>
                  <a:srgbClr val="FFFF00"/>
                </a:solidFill>
              </a:rPr>
              <a:t>Secara</a:t>
            </a:r>
            <a:r>
              <a:rPr lang="en-US" sz="3200" dirty="0">
                <a:solidFill>
                  <a:srgbClr val="FFFF00"/>
                </a:solidFill>
              </a:rPr>
              <a:t> </a:t>
            </a:r>
            <a:r>
              <a:rPr lang="en-US" sz="3200" dirty="0" smtClean="0">
                <a:solidFill>
                  <a:srgbClr val="FFFF00"/>
                </a:solidFill>
              </a:rPr>
              <a:t>horizontal</a:t>
            </a:r>
            <a:r>
              <a:rPr lang="en-US" dirty="0" smtClean="0">
                <a:solidFill>
                  <a:srgbClr val="FFFF00"/>
                </a:solidFill>
              </a:rPr>
              <a:t> </a:t>
            </a:r>
            <a:r>
              <a:rPr lang="en-US" sz="2000" dirty="0" err="1"/>
              <a:t>struktur</a:t>
            </a:r>
            <a:r>
              <a:rPr lang="en-US" sz="2000" dirty="0"/>
              <a:t> </a:t>
            </a:r>
            <a:r>
              <a:rPr lang="en-US" sz="2000" dirty="0" err="1"/>
              <a:t>masyarakat</a:t>
            </a:r>
            <a:r>
              <a:rPr lang="en-US" sz="2000" dirty="0"/>
              <a:t> Indonesia </a:t>
            </a:r>
            <a:r>
              <a:rPr lang="en-US" sz="2000" dirty="0" err="1"/>
              <a:t>oleh</a:t>
            </a:r>
            <a:r>
              <a:rPr lang="en-US" sz="2000" dirty="0"/>
              <a:t> </a:t>
            </a:r>
            <a:r>
              <a:rPr lang="en-US" sz="2000" dirty="0" err="1"/>
              <a:t>kenyataan</a:t>
            </a:r>
            <a:r>
              <a:rPr lang="en-US" sz="2000" dirty="0"/>
              <a:t> </a:t>
            </a:r>
            <a:r>
              <a:rPr lang="en-US" sz="2000" dirty="0" err="1"/>
              <a:t>adanya</a:t>
            </a:r>
            <a:r>
              <a:rPr lang="en-US" sz="2000" dirty="0"/>
              <a:t> </a:t>
            </a:r>
            <a:r>
              <a:rPr lang="en-US" sz="2000" dirty="0" err="1"/>
              <a:t>kesatuan-kesatuan</a:t>
            </a:r>
            <a:r>
              <a:rPr lang="en-US" sz="2000" dirty="0"/>
              <a:t> social </a:t>
            </a:r>
            <a:r>
              <a:rPr lang="en-US" sz="2000" dirty="0" err="1"/>
              <a:t>berdasarkan</a:t>
            </a:r>
            <a:r>
              <a:rPr lang="en-US" sz="2000" dirty="0"/>
              <a:t> </a:t>
            </a:r>
            <a:r>
              <a:rPr lang="en-US" sz="2000" dirty="0" err="1"/>
              <a:t>perbedaan-perbedaan</a:t>
            </a:r>
            <a:r>
              <a:rPr lang="en-US" sz="2000" dirty="0"/>
              <a:t> </a:t>
            </a:r>
            <a:r>
              <a:rPr lang="en-US" sz="2000" dirty="0" err="1"/>
              <a:t>suku</a:t>
            </a:r>
            <a:r>
              <a:rPr lang="en-US" sz="2000" dirty="0"/>
              <a:t> </a:t>
            </a:r>
            <a:r>
              <a:rPr lang="en-US" sz="2000" dirty="0" err="1"/>
              <a:t>bangsa</a:t>
            </a:r>
            <a:r>
              <a:rPr lang="en-US" sz="2000" dirty="0"/>
              <a:t>, agama, </a:t>
            </a:r>
            <a:r>
              <a:rPr lang="en-US" sz="2000" dirty="0" err="1"/>
              <a:t>adat</a:t>
            </a:r>
            <a:r>
              <a:rPr lang="en-US" sz="2000" dirty="0"/>
              <a:t> </a:t>
            </a:r>
            <a:r>
              <a:rPr lang="en-US" sz="2000" dirty="0" err="1"/>
              <a:t>istiadat</a:t>
            </a:r>
            <a:r>
              <a:rPr lang="en-US" sz="2000" dirty="0"/>
              <a:t> </a:t>
            </a:r>
            <a:r>
              <a:rPr lang="en-US" sz="2000" dirty="0" err="1"/>
              <a:t>serta</a:t>
            </a:r>
            <a:r>
              <a:rPr lang="en-US" sz="2000" dirty="0"/>
              <a:t> </a:t>
            </a:r>
            <a:r>
              <a:rPr lang="en-US" sz="2000" dirty="0" err="1"/>
              <a:t>perbedaan-perbedaan</a:t>
            </a:r>
            <a:r>
              <a:rPr lang="en-US" sz="2000" dirty="0"/>
              <a:t> </a:t>
            </a:r>
            <a:r>
              <a:rPr lang="en-US" sz="2000" dirty="0" err="1"/>
              <a:t>kedaerahan</a:t>
            </a:r>
            <a:r>
              <a:rPr lang="en-US" sz="2000" dirty="0"/>
              <a:t>.</a:t>
            </a:r>
            <a:endParaRPr lang="id-ID" sz="2000" dirty="0"/>
          </a:p>
          <a:p>
            <a:pPr algn="ctr"/>
            <a:r>
              <a:rPr lang="en-US" sz="2000" dirty="0" smtClean="0"/>
              <a:t> </a:t>
            </a:r>
            <a:endParaRPr lang="id-ID" sz="2000" dirty="0"/>
          </a:p>
        </p:txBody>
      </p:sp>
      <p:sp>
        <p:nvSpPr>
          <p:cNvPr id="9" name="Rounded Rectangle 8"/>
          <p:cNvSpPr/>
          <p:nvPr/>
        </p:nvSpPr>
        <p:spPr>
          <a:xfrm>
            <a:off x="5230036" y="3199815"/>
            <a:ext cx="4043966" cy="3208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200" dirty="0" err="1">
                <a:solidFill>
                  <a:srgbClr val="FFFF00"/>
                </a:solidFill>
              </a:rPr>
              <a:t>Secara</a:t>
            </a:r>
            <a:r>
              <a:rPr lang="en-US" sz="3200" dirty="0">
                <a:solidFill>
                  <a:srgbClr val="FFFF00"/>
                </a:solidFill>
              </a:rPr>
              <a:t> </a:t>
            </a:r>
            <a:r>
              <a:rPr lang="en-US" sz="3200" dirty="0" err="1">
                <a:solidFill>
                  <a:srgbClr val="FFFF00"/>
                </a:solidFill>
              </a:rPr>
              <a:t>vertikal</a:t>
            </a:r>
            <a:r>
              <a:rPr lang="en-US" sz="3200" dirty="0">
                <a:solidFill>
                  <a:srgbClr val="FFFF00"/>
                </a:solidFill>
              </a:rPr>
              <a:t> </a:t>
            </a:r>
            <a:r>
              <a:rPr lang="en-US" dirty="0" err="1"/>
              <a:t>struktur</a:t>
            </a:r>
            <a:r>
              <a:rPr lang="en-US" dirty="0"/>
              <a:t> </a:t>
            </a:r>
            <a:r>
              <a:rPr lang="en-US" dirty="0" err="1"/>
              <a:t>masyarakat</a:t>
            </a:r>
            <a:r>
              <a:rPr lang="en-US" dirty="0"/>
              <a:t> Indonesia </a:t>
            </a:r>
            <a:r>
              <a:rPr lang="en-US" dirty="0" err="1"/>
              <a:t>ditandai</a:t>
            </a:r>
            <a:r>
              <a:rPr lang="en-US" dirty="0"/>
              <a:t> </a:t>
            </a:r>
            <a:r>
              <a:rPr lang="en-US" dirty="0" err="1"/>
              <a:t>oleh</a:t>
            </a:r>
            <a:r>
              <a:rPr lang="en-US" dirty="0"/>
              <a:t> </a:t>
            </a:r>
            <a:r>
              <a:rPr lang="en-US" dirty="0" err="1"/>
              <a:t>adanya</a:t>
            </a:r>
            <a:r>
              <a:rPr lang="en-US" dirty="0"/>
              <a:t> </a:t>
            </a:r>
            <a:r>
              <a:rPr lang="en-US" dirty="0" err="1"/>
              <a:t>perbedaan-perbedaan</a:t>
            </a:r>
            <a:r>
              <a:rPr lang="en-US" dirty="0"/>
              <a:t> </a:t>
            </a:r>
            <a:r>
              <a:rPr lang="en-US" dirty="0" err="1"/>
              <a:t>vertikal</a:t>
            </a:r>
            <a:r>
              <a:rPr lang="en-US" dirty="0"/>
              <a:t>, </a:t>
            </a:r>
            <a:r>
              <a:rPr lang="en-US" dirty="0" err="1"/>
              <a:t>antara</a:t>
            </a:r>
            <a:r>
              <a:rPr lang="en-US" dirty="0"/>
              <a:t> </a:t>
            </a:r>
            <a:r>
              <a:rPr lang="en-US" dirty="0" err="1"/>
              <a:t>lapisan</a:t>
            </a:r>
            <a:r>
              <a:rPr lang="en-US" dirty="0"/>
              <a:t> </a:t>
            </a:r>
            <a:r>
              <a:rPr lang="en-US" dirty="0" err="1"/>
              <a:t>atas</a:t>
            </a:r>
            <a:r>
              <a:rPr lang="en-US" dirty="0"/>
              <a:t> </a:t>
            </a:r>
            <a:r>
              <a:rPr lang="en-US" dirty="0" err="1"/>
              <a:t>dan</a:t>
            </a:r>
            <a:r>
              <a:rPr lang="en-US" dirty="0"/>
              <a:t> </a:t>
            </a:r>
            <a:r>
              <a:rPr lang="en-US" dirty="0" err="1"/>
              <a:t>lapisan</a:t>
            </a:r>
            <a:r>
              <a:rPr lang="en-US" dirty="0"/>
              <a:t> </a:t>
            </a:r>
            <a:r>
              <a:rPr lang="en-US" dirty="0" err="1"/>
              <a:t>bawah</a:t>
            </a:r>
            <a:r>
              <a:rPr lang="en-US" dirty="0"/>
              <a:t> yang </a:t>
            </a:r>
            <a:r>
              <a:rPr lang="en-US" dirty="0" err="1"/>
              <a:t>cukup</a:t>
            </a:r>
            <a:r>
              <a:rPr lang="en-US" dirty="0"/>
              <a:t> </a:t>
            </a:r>
            <a:r>
              <a:rPr lang="en-US" dirty="0" err="1"/>
              <a:t>tajam</a:t>
            </a:r>
            <a:r>
              <a:rPr lang="en-US" dirty="0"/>
              <a:t>. </a:t>
            </a:r>
            <a:endParaRPr lang="id-ID" dirty="0"/>
          </a:p>
          <a:p>
            <a:r>
              <a:rPr lang="id-ID" dirty="0"/>
              <a:t> </a:t>
            </a:r>
          </a:p>
          <a:p>
            <a:pPr algn="ctr"/>
            <a:endParaRPr lang="id-ID" dirty="0"/>
          </a:p>
        </p:txBody>
      </p:sp>
    </p:spTree>
    <p:extLst>
      <p:ext uri="{BB962C8B-B14F-4D97-AF65-F5344CB8AC3E}">
        <p14:creationId xmlns:p14="http://schemas.microsoft.com/office/powerpoint/2010/main" val="271982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anim calcmode="lin" valueType="num">
                                      <p:cBhvr>
                                        <p:cTn id="16" dur="2000" fill="hold"/>
                                        <p:tgtEl>
                                          <p:spTgt spid="8"/>
                                        </p:tgtEl>
                                        <p:attrNameLst>
                                          <p:attrName>ppt_w</p:attrName>
                                        </p:attrNameLst>
                                      </p:cBhvr>
                                      <p:tavLst>
                                        <p:tav tm="0" fmla="#ppt_w*sin(2.5*pi*$)">
                                          <p:val>
                                            <p:fltVal val="0"/>
                                          </p:val>
                                        </p:tav>
                                        <p:tav tm="100000">
                                          <p:val>
                                            <p:fltVal val="1"/>
                                          </p:val>
                                        </p:tav>
                                      </p:tavLst>
                                    </p:anim>
                                    <p:anim calcmode="lin" valueType="num">
                                      <p:cBhvr>
                                        <p:cTn id="17"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DUA KONSEP MASYARAKAT MAJEMUK</a:t>
            </a:r>
            <a:endParaRPr lang="id-ID" dirty="0"/>
          </a:p>
        </p:txBody>
      </p:sp>
      <p:sp>
        <p:nvSpPr>
          <p:cNvPr id="3" name="Content Placeholder 2"/>
          <p:cNvSpPr>
            <a:spLocks noGrp="1"/>
          </p:cNvSpPr>
          <p:nvPr>
            <p:ph idx="1"/>
          </p:nvPr>
        </p:nvSpPr>
        <p:spPr/>
        <p:txBody>
          <a:bodyPr>
            <a:normAutofit/>
          </a:bodyPr>
          <a:lstStyle/>
          <a:p>
            <a:r>
              <a:rPr lang="id-ID" sz="2400" dirty="0"/>
              <a:t>1). keragaman etnik adalah suatu keadaan yang mampu memperlihatkan wujud pembagian kekuasaan di antara kelompok masyarakat yang tergabung atau disatukan, rasa menyatu melaui dasar kesetiaan, pemilihan nilai bersama dan pembagian </a:t>
            </a:r>
            <a:r>
              <a:rPr lang="id-ID" sz="2400" dirty="0" smtClean="0"/>
              <a:t>kekuasaan.</a:t>
            </a:r>
          </a:p>
          <a:p>
            <a:r>
              <a:rPr lang="id-ID" sz="2400" dirty="0" smtClean="0"/>
              <a:t>2</a:t>
            </a:r>
            <a:r>
              <a:rPr lang="id-ID" sz="2400" dirty="0"/>
              <a:t>) masyarakat majemuk adalah masyarakat yang terdiri dari berbagai kelompok ras dan etnik yang berbeda di bawah satu sistem pemerintahan dan paksaan</a:t>
            </a:r>
          </a:p>
        </p:txBody>
      </p:sp>
    </p:spTree>
    <p:extLst>
      <p:ext uri="{BB962C8B-B14F-4D97-AF65-F5344CB8AC3E}">
        <p14:creationId xmlns:p14="http://schemas.microsoft.com/office/powerpoint/2010/main" val="224953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Dua pengamatan agama menurut </a:t>
            </a:r>
            <a:r>
              <a:rPr lang="en-US" dirty="0" err="1"/>
              <a:t>Notingham</a:t>
            </a:r>
            <a:endParaRPr lang="id-ID" dirty="0"/>
          </a:p>
        </p:txBody>
      </p:sp>
      <p:sp>
        <p:nvSpPr>
          <p:cNvPr id="3" name="Content Placeholder 2"/>
          <p:cNvSpPr>
            <a:spLocks noGrp="1"/>
          </p:cNvSpPr>
          <p:nvPr>
            <p:ph idx="1"/>
          </p:nvPr>
        </p:nvSpPr>
        <p:spPr>
          <a:xfrm>
            <a:off x="677334" y="2160589"/>
            <a:ext cx="8596668" cy="4265969"/>
          </a:xfrm>
        </p:spPr>
        <p:txBody>
          <a:bodyPr>
            <a:noAutofit/>
          </a:bodyPr>
          <a:lstStyle/>
          <a:p>
            <a:r>
              <a:rPr lang="en-US" sz="2200" dirty="0" err="1"/>
              <a:t>pertama</a:t>
            </a:r>
            <a:r>
              <a:rPr lang="en-US" sz="2200" dirty="0"/>
              <a:t> agama </a:t>
            </a:r>
            <a:r>
              <a:rPr lang="en-US" sz="2200" dirty="0" err="1"/>
              <a:t>telah</a:t>
            </a:r>
            <a:r>
              <a:rPr lang="en-US" sz="2200" dirty="0"/>
              <a:t> </a:t>
            </a:r>
            <a:r>
              <a:rPr lang="en-US" sz="2200" dirty="0" err="1"/>
              <a:t>membantu</a:t>
            </a:r>
            <a:r>
              <a:rPr lang="en-US" sz="2200" dirty="0"/>
              <a:t> </a:t>
            </a:r>
            <a:r>
              <a:rPr lang="en-US" sz="2200" dirty="0" err="1"/>
              <a:t>mendorong</a:t>
            </a:r>
            <a:r>
              <a:rPr lang="en-US" sz="2200" dirty="0"/>
              <a:t> </a:t>
            </a:r>
            <a:r>
              <a:rPr lang="en-US" sz="2200" dirty="0" err="1"/>
              <a:t>terciptanya</a:t>
            </a:r>
            <a:r>
              <a:rPr lang="en-US" sz="2200" dirty="0"/>
              <a:t> </a:t>
            </a:r>
            <a:r>
              <a:rPr lang="en-US" sz="2200" dirty="0" err="1"/>
              <a:t>persetujuan</a:t>
            </a:r>
            <a:r>
              <a:rPr lang="en-US" sz="2200" dirty="0"/>
              <a:t> </a:t>
            </a:r>
            <a:r>
              <a:rPr lang="en-US" sz="2200" dirty="0" err="1"/>
              <a:t>mengenai</a:t>
            </a:r>
            <a:r>
              <a:rPr lang="en-US" sz="2200" dirty="0"/>
              <a:t> </a:t>
            </a:r>
            <a:r>
              <a:rPr lang="en-US" sz="2200" dirty="0" err="1"/>
              <a:t>sifat</a:t>
            </a:r>
            <a:r>
              <a:rPr lang="en-US" sz="2200" dirty="0"/>
              <a:t> </a:t>
            </a:r>
            <a:r>
              <a:rPr lang="en-US" sz="2200" dirty="0" err="1"/>
              <a:t>dan</a:t>
            </a:r>
            <a:r>
              <a:rPr lang="en-US" sz="2200" dirty="0"/>
              <a:t> </a:t>
            </a:r>
            <a:r>
              <a:rPr lang="en-US" sz="2200" dirty="0" err="1"/>
              <a:t>isi</a:t>
            </a:r>
            <a:r>
              <a:rPr lang="en-US" sz="2200" dirty="0"/>
              <a:t> </a:t>
            </a:r>
            <a:r>
              <a:rPr lang="en-US" sz="2200" dirty="0" err="1"/>
              <a:t>kewajiban-kewajiban</a:t>
            </a:r>
            <a:r>
              <a:rPr lang="en-US" sz="2200" dirty="0"/>
              <a:t> </a:t>
            </a:r>
            <a:r>
              <a:rPr lang="en-US" sz="2200" dirty="0" err="1"/>
              <a:t>sosial</a:t>
            </a:r>
            <a:r>
              <a:rPr lang="en-US" sz="2200" dirty="0"/>
              <a:t> </a:t>
            </a:r>
            <a:r>
              <a:rPr lang="en-US" sz="2200" dirty="0" err="1"/>
              <a:t>tersebut</a:t>
            </a:r>
            <a:r>
              <a:rPr lang="en-US" sz="2200" dirty="0"/>
              <a:t> </a:t>
            </a:r>
            <a:r>
              <a:rPr lang="en-US" sz="2200" dirty="0" err="1"/>
              <a:t>dengan</a:t>
            </a:r>
            <a:r>
              <a:rPr lang="en-US" sz="2200" dirty="0"/>
              <a:t> </a:t>
            </a:r>
            <a:r>
              <a:rPr lang="en-US" sz="2200" dirty="0" err="1"/>
              <a:t>memberikan</a:t>
            </a:r>
            <a:r>
              <a:rPr lang="en-US" sz="2200" dirty="0"/>
              <a:t> </a:t>
            </a:r>
            <a:r>
              <a:rPr lang="en-US" sz="2200" dirty="0" err="1"/>
              <a:t>nilai-nilai</a:t>
            </a:r>
            <a:r>
              <a:rPr lang="en-US" sz="2200" dirty="0"/>
              <a:t> yang </a:t>
            </a:r>
            <a:r>
              <a:rPr lang="en-US" sz="2200" dirty="0" err="1"/>
              <a:t>berfungsi</a:t>
            </a:r>
            <a:r>
              <a:rPr lang="en-US" sz="2200" dirty="0"/>
              <a:t> </a:t>
            </a:r>
            <a:r>
              <a:rPr lang="en-US" sz="2200" dirty="0" err="1"/>
              <a:t>menyalurkan</a:t>
            </a:r>
            <a:r>
              <a:rPr lang="en-US" sz="2200" dirty="0"/>
              <a:t> </a:t>
            </a:r>
            <a:r>
              <a:rPr lang="en-US" sz="2200" dirty="0" err="1"/>
              <a:t>sikap</a:t>
            </a:r>
            <a:r>
              <a:rPr lang="en-US" sz="2200" dirty="0"/>
              <a:t> para </a:t>
            </a:r>
            <a:r>
              <a:rPr lang="en-US" sz="2200" dirty="0" err="1"/>
              <a:t>anggota</a:t>
            </a:r>
            <a:r>
              <a:rPr lang="en-US" sz="2200" dirty="0"/>
              <a:t> </a:t>
            </a:r>
            <a:r>
              <a:rPr lang="en-US" sz="2200" dirty="0" err="1"/>
              <a:t>masyarakat</a:t>
            </a:r>
            <a:r>
              <a:rPr lang="en-US" sz="2200" dirty="0"/>
              <a:t> </a:t>
            </a:r>
            <a:r>
              <a:rPr lang="en-US" sz="2200" dirty="0" err="1"/>
              <a:t>dan</a:t>
            </a:r>
            <a:r>
              <a:rPr lang="en-US" sz="2200" dirty="0"/>
              <a:t> </a:t>
            </a:r>
            <a:r>
              <a:rPr lang="en-US" sz="2200" dirty="0" err="1"/>
              <a:t>menetapkan</a:t>
            </a:r>
            <a:r>
              <a:rPr lang="en-US" sz="2200" dirty="0"/>
              <a:t> </a:t>
            </a:r>
            <a:r>
              <a:rPr lang="en-US" sz="2200" dirty="0" err="1"/>
              <a:t>isi</a:t>
            </a:r>
            <a:r>
              <a:rPr lang="en-US" sz="2200" dirty="0"/>
              <a:t> </a:t>
            </a:r>
            <a:r>
              <a:rPr lang="en-US" sz="2200" dirty="0" err="1"/>
              <a:t>kewajiban-kewajiban</a:t>
            </a:r>
            <a:r>
              <a:rPr lang="en-US" sz="2200" dirty="0"/>
              <a:t> </a:t>
            </a:r>
            <a:r>
              <a:rPr lang="en-US" sz="2200" dirty="0" err="1"/>
              <a:t>sosial</a:t>
            </a:r>
            <a:r>
              <a:rPr lang="en-US" sz="2200" dirty="0"/>
              <a:t> </a:t>
            </a:r>
            <a:r>
              <a:rPr lang="en-US" sz="2200" dirty="0" err="1"/>
              <a:t>masyarakat</a:t>
            </a:r>
            <a:r>
              <a:rPr lang="en-US" sz="2200" dirty="0"/>
              <a:t>. </a:t>
            </a:r>
            <a:r>
              <a:rPr lang="en-US" sz="2200" dirty="0" err="1"/>
              <a:t>Dalam</a:t>
            </a:r>
            <a:r>
              <a:rPr lang="en-US" sz="2200" dirty="0"/>
              <a:t> </a:t>
            </a:r>
            <a:r>
              <a:rPr lang="en-US" sz="2200" dirty="0" err="1"/>
              <a:t>peranan</a:t>
            </a:r>
            <a:r>
              <a:rPr lang="en-US" sz="2200" dirty="0"/>
              <a:t> </a:t>
            </a:r>
            <a:r>
              <a:rPr lang="en-US" sz="2200" dirty="0" err="1"/>
              <a:t>ini</a:t>
            </a:r>
            <a:r>
              <a:rPr lang="en-US" sz="2200" dirty="0"/>
              <a:t> agama </a:t>
            </a:r>
            <a:r>
              <a:rPr lang="en-US" sz="2200" dirty="0" err="1"/>
              <a:t>telah</a:t>
            </a:r>
            <a:r>
              <a:rPr lang="en-US" sz="2200" dirty="0"/>
              <a:t> </a:t>
            </a:r>
            <a:r>
              <a:rPr lang="en-US" sz="2200" dirty="0" err="1"/>
              <a:t>membantu</a:t>
            </a:r>
            <a:r>
              <a:rPr lang="en-US" sz="2200" dirty="0"/>
              <a:t> </a:t>
            </a:r>
            <a:r>
              <a:rPr lang="en-US" sz="2200" dirty="0" err="1"/>
              <a:t>memnciptakan</a:t>
            </a:r>
            <a:r>
              <a:rPr lang="en-US" sz="2200" dirty="0"/>
              <a:t> </a:t>
            </a:r>
            <a:r>
              <a:rPr lang="en-US" sz="2200" dirty="0" err="1"/>
              <a:t>sistem-sistem</a:t>
            </a:r>
            <a:r>
              <a:rPr lang="en-US" sz="2200" dirty="0"/>
              <a:t> </a:t>
            </a:r>
            <a:r>
              <a:rPr lang="en-US" sz="2200" dirty="0" err="1"/>
              <a:t>nilai</a:t>
            </a:r>
            <a:r>
              <a:rPr lang="en-US" sz="2200" dirty="0"/>
              <a:t> </a:t>
            </a:r>
            <a:r>
              <a:rPr lang="en-US" sz="2200" dirty="0" err="1"/>
              <a:t>sosial</a:t>
            </a:r>
            <a:r>
              <a:rPr lang="en-US" sz="2200" dirty="0"/>
              <a:t> yang </a:t>
            </a:r>
            <a:r>
              <a:rPr lang="en-US" sz="2200" dirty="0" err="1"/>
              <a:t>terpadu</a:t>
            </a:r>
            <a:r>
              <a:rPr lang="en-US" sz="2200" dirty="0"/>
              <a:t> </a:t>
            </a:r>
            <a:r>
              <a:rPr lang="en-US" sz="2200" dirty="0" err="1"/>
              <a:t>dan</a:t>
            </a:r>
            <a:r>
              <a:rPr lang="en-US" sz="2200" dirty="0"/>
              <a:t> </a:t>
            </a:r>
            <a:r>
              <a:rPr lang="en-US" sz="2200" dirty="0" err="1"/>
              <a:t>utuh</a:t>
            </a:r>
            <a:r>
              <a:rPr lang="en-US" sz="2200" dirty="0"/>
              <a:t>. </a:t>
            </a:r>
            <a:endParaRPr lang="id-ID" sz="2200" dirty="0" smtClean="0"/>
          </a:p>
          <a:p>
            <a:endParaRPr lang="id-ID" sz="2200" dirty="0"/>
          </a:p>
          <a:p>
            <a:r>
              <a:rPr lang="en-US" sz="2200" dirty="0" err="1" smtClean="0"/>
              <a:t>Kedua</a:t>
            </a:r>
            <a:r>
              <a:rPr lang="en-US" sz="2200" dirty="0"/>
              <a:t>, agama </a:t>
            </a:r>
            <a:r>
              <a:rPr lang="en-US" sz="2200" dirty="0" err="1"/>
              <a:t>telah</a:t>
            </a:r>
            <a:r>
              <a:rPr lang="en-US" sz="2200" dirty="0"/>
              <a:t> </a:t>
            </a:r>
            <a:r>
              <a:rPr lang="en-US" sz="2200" dirty="0" err="1"/>
              <a:t>memainkan</a:t>
            </a:r>
            <a:r>
              <a:rPr lang="en-US" sz="2200" dirty="0"/>
              <a:t> </a:t>
            </a:r>
            <a:r>
              <a:rPr lang="en-US" sz="2200" dirty="0" err="1"/>
              <a:t>peranan</a:t>
            </a:r>
            <a:r>
              <a:rPr lang="en-US" sz="2200" dirty="0"/>
              <a:t> vital </a:t>
            </a:r>
            <a:r>
              <a:rPr lang="en-US" sz="2200" dirty="0" err="1"/>
              <a:t>dalam</a:t>
            </a:r>
            <a:r>
              <a:rPr lang="en-US" sz="2200" dirty="0"/>
              <a:t> </a:t>
            </a:r>
            <a:r>
              <a:rPr lang="en-US" sz="2200" dirty="0" err="1"/>
              <a:t>memberikan</a:t>
            </a:r>
            <a:r>
              <a:rPr lang="en-US" sz="2200" dirty="0"/>
              <a:t> </a:t>
            </a:r>
            <a:r>
              <a:rPr lang="en-US" sz="2200" dirty="0" err="1"/>
              <a:t>kekuatan</a:t>
            </a:r>
            <a:r>
              <a:rPr lang="en-US" sz="2200" dirty="0"/>
              <a:t> </a:t>
            </a:r>
            <a:r>
              <a:rPr lang="en-US" sz="2200" dirty="0" err="1"/>
              <a:t>memaksa</a:t>
            </a:r>
            <a:r>
              <a:rPr lang="en-US" sz="2200" dirty="0"/>
              <a:t> yang </a:t>
            </a:r>
            <a:r>
              <a:rPr lang="en-US" sz="2200" dirty="0" err="1"/>
              <a:t>mendukung</a:t>
            </a:r>
            <a:r>
              <a:rPr lang="en-US" sz="2200" dirty="0"/>
              <a:t> </a:t>
            </a:r>
            <a:r>
              <a:rPr lang="en-US" sz="2200" dirty="0" err="1"/>
              <a:t>dan</a:t>
            </a:r>
            <a:r>
              <a:rPr lang="en-US" sz="2200" dirty="0"/>
              <a:t> </a:t>
            </a:r>
            <a:r>
              <a:rPr lang="en-US" sz="2200" dirty="0" err="1"/>
              <a:t>memperkuat</a:t>
            </a:r>
            <a:r>
              <a:rPr lang="en-US" sz="2200" dirty="0"/>
              <a:t> </a:t>
            </a:r>
            <a:r>
              <a:rPr lang="en-US" sz="2200" dirty="0" err="1"/>
              <a:t>adat</a:t>
            </a:r>
            <a:r>
              <a:rPr lang="en-US" sz="2200" dirty="0"/>
              <a:t> </a:t>
            </a:r>
            <a:r>
              <a:rPr lang="en-US" sz="2200" dirty="0" err="1"/>
              <a:t>istiadat</a:t>
            </a:r>
            <a:r>
              <a:rPr lang="en-US" sz="2200" dirty="0"/>
              <a:t>.</a:t>
            </a:r>
            <a:endParaRPr lang="id-ID" sz="2200" dirty="0"/>
          </a:p>
          <a:p>
            <a:endParaRPr lang="id-ID" sz="2200" dirty="0"/>
          </a:p>
        </p:txBody>
      </p:sp>
    </p:spTree>
    <p:extLst>
      <p:ext uri="{BB962C8B-B14F-4D97-AF65-F5344CB8AC3E}">
        <p14:creationId xmlns:p14="http://schemas.microsoft.com/office/powerpoint/2010/main" val="233820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 </a:t>
            </a:r>
            <a:r>
              <a:rPr lang="id-ID" b="1" dirty="0"/>
              <a:t>Isu-Isu Konflik Keagamaan</a:t>
            </a:r>
            <a:endParaRPr lang="id-ID" dirty="0"/>
          </a:p>
        </p:txBody>
      </p:sp>
      <p:sp>
        <p:nvSpPr>
          <p:cNvPr id="3" name="Rectangle 2"/>
          <p:cNvSpPr/>
          <p:nvPr/>
        </p:nvSpPr>
        <p:spPr>
          <a:xfrm>
            <a:off x="991672" y="1402366"/>
            <a:ext cx="3206839" cy="1609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i="1" dirty="0" smtClean="0"/>
              <a:t>1. Pertama</a:t>
            </a:r>
            <a:endParaRPr lang="id-ID" i="1" dirty="0" smtClean="0"/>
          </a:p>
          <a:p>
            <a:pPr algn="ctr"/>
            <a:r>
              <a:rPr lang="id-ID" b="1" i="1" dirty="0" smtClean="0">
                <a:solidFill>
                  <a:schemeClr val="accent5">
                    <a:lumMod val="50000"/>
                  </a:schemeClr>
                </a:solidFill>
              </a:rPr>
              <a:t>isu </a:t>
            </a:r>
            <a:r>
              <a:rPr lang="id-ID" b="1" i="1" dirty="0">
                <a:solidFill>
                  <a:schemeClr val="accent5">
                    <a:lumMod val="50000"/>
                  </a:schemeClr>
                </a:solidFill>
              </a:rPr>
              <a:t>moral</a:t>
            </a:r>
            <a:r>
              <a:rPr lang="id-ID" dirty="0"/>
              <a:t>, seperti isu-isu perjudian, minuman keras (miras), narkoba, perbuatan asusila, prostitusi, </a:t>
            </a:r>
            <a:r>
              <a:rPr lang="id-ID" dirty="0" smtClean="0"/>
              <a:t>pornografi</a:t>
            </a:r>
            <a:endParaRPr lang="id-ID" dirty="0"/>
          </a:p>
        </p:txBody>
      </p:sp>
      <p:sp>
        <p:nvSpPr>
          <p:cNvPr id="4" name="Rectangle 3"/>
          <p:cNvSpPr/>
          <p:nvPr/>
        </p:nvSpPr>
        <p:spPr>
          <a:xfrm>
            <a:off x="1030308" y="3490174"/>
            <a:ext cx="3129566" cy="2611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i="1" dirty="0"/>
              <a:t>2</a:t>
            </a:r>
            <a:r>
              <a:rPr lang="id-ID" b="1" i="1" dirty="0" smtClean="0"/>
              <a:t>. Kedua</a:t>
            </a:r>
          </a:p>
          <a:p>
            <a:pPr algn="ctr"/>
            <a:r>
              <a:rPr lang="id-ID" i="1" dirty="0"/>
              <a:t> </a:t>
            </a:r>
            <a:r>
              <a:rPr lang="id-ID" i="1" dirty="0">
                <a:solidFill>
                  <a:schemeClr val="accent4">
                    <a:lumMod val="50000"/>
                  </a:schemeClr>
                </a:solidFill>
              </a:rPr>
              <a:t>isu sektarian</a:t>
            </a:r>
            <a:r>
              <a:rPr lang="id-ID" dirty="0"/>
              <a:t>, yaitu isu-isu yang melibatkan perseteruan terkait interpretasi atau pemahaman ajaran </a:t>
            </a:r>
            <a:r>
              <a:rPr lang="id-ID" dirty="0" smtClean="0"/>
              <a:t>dalam agama.seperti </a:t>
            </a:r>
            <a:r>
              <a:rPr lang="id-ID" dirty="0"/>
              <a:t>kelompok Ahmadiyah, Lia-Eden dan Al Qiyadah Al Islamiyah</a:t>
            </a:r>
            <a:endParaRPr lang="id-ID" dirty="0"/>
          </a:p>
        </p:txBody>
      </p:sp>
      <p:sp>
        <p:nvSpPr>
          <p:cNvPr id="5" name="Rectangle 4"/>
          <p:cNvSpPr/>
          <p:nvPr/>
        </p:nvSpPr>
        <p:spPr>
          <a:xfrm>
            <a:off x="4946288" y="1352281"/>
            <a:ext cx="3459994" cy="1659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3. </a:t>
            </a:r>
            <a:r>
              <a:rPr lang="sv-SE" dirty="0" smtClean="0"/>
              <a:t>Ketiga</a:t>
            </a:r>
            <a:endParaRPr lang="id-ID" dirty="0" smtClean="0"/>
          </a:p>
          <a:p>
            <a:pPr algn="ctr"/>
            <a:r>
              <a:rPr lang="sv-SE" dirty="0" smtClean="0">
                <a:solidFill>
                  <a:schemeClr val="accent4">
                    <a:lumMod val="50000"/>
                  </a:schemeClr>
                </a:solidFill>
              </a:rPr>
              <a:t> </a:t>
            </a:r>
            <a:r>
              <a:rPr lang="sv-SE" dirty="0">
                <a:solidFill>
                  <a:schemeClr val="accent4">
                    <a:lumMod val="50000"/>
                  </a:schemeClr>
                </a:solidFill>
              </a:rPr>
              <a:t>isu komunal</a:t>
            </a:r>
            <a:r>
              <a:rPr lang="sv-SE" dirty="0"/>
              <a:t>, yaitu isu-isu yang melibatkan perseteruan antarkomunitas agama, seperti konflik Muslim-Kristen,</a:t>
            </a:r>
            <a:endParaRPr lang="id-ID" dirty="0"/>
          </a:p>
        </p:txBody>
      </p:sp>
      <p:sp>
        <p:nvSpPr>
          <p:cNvPr id="6" name="Rectangle 5"/>
          <p:cNvSpPr/>
          <p:nvPr/>
        </p:nvSpPr>
        <p:spPr>
          <a:xfrm>
            <a:off x="4975668" y="3490174"/>
            <a:ext cx="3472873" cy="1426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4. Keempat,</a:t>
            </a:r>
          </a:p>
          <a:p>
            <a:pPr algn="ctr"/>
            <a:r>
              <a:rPr lang="id-ID" dirty="0" smtClean="0">
                <a:solidFill>
                  <a:schemeClr val="accent4">
                    <a:lumMod val="50000"/>
                  </a:schemeClr>
                </a:solidFill>
              </a:rPr>
              <a:t> </a:t>
            </a:r>
            <a:r>
              <a:rPr lang="id-ID" dirty="0">
                <a:solidFill>
                  <a:schemeClr val="accent4">
                    <a:lumMod val="50000"/>
                  </a:schemeClr>
                </a:solidFill>
              </a:rPr>
              <a:t>isu terorisme</a:t>
            </a:r>
            <a:r>
              <a:rPr lang="id-ID" dirty="0"/>
              <a:t>, yaitu isu yang terkait dengan aksi-aksi serangan </a:t>
            </a:r>
            <a:r>
              <a:rPr lang="id-ID" dirty="0" smtClean="0"/>
              <a:t>teror</a:t>
            </a:r>
            <a:endParaRPr lang="id-ID" dirty="0"/>
          </a:p>
        </p:txBody>
      </p:sp>
    </p:spTree>
    <p:extLst>
      <p:ext uri="{BB962C8B-B14F-4D97-AF65-F5344CB8AC3E}">
        <p14:creationId xmlns:p14="http://schemas.microsoft.com/office/powerpoint/2010/main" val="301049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397</TotalTime>
  <Words>489</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KELOMPOK 5</vt:lpstr>
      <vt:lpstr> APA PENGERTIAN AGAMA ?</vt:lpstr>
      <vt:lpstr>AGAMA DALAM BERBAGAI PERSPEKTIF </vt:lpstr>
      <vt:lpstr>Fungsi agama sebagai perekat integrasi bangsa ? </vt:lpstr>
      <vt:lpstr>PERAN AGAMA PADA MASYARAKAT MULTIKULTURAL </vt:lpstr>
      <vt:lpstr>DUA KONSEP MASYARAKAT MAJEMUK</vt:lpstr>
      <vt:lpstr>Dua pengamatan agama menurut Notingham</vt:lpstr>
      <vt:lpstr> Isu-Isu Konflik Keagamaan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5</dc:title>
  <dc:creator>Rendra eka</dc:creator>
  <cp:lastModifiedBy>Rendra eka</cp:lastModifiedBy>
  <cp:revision>19</cp:revision>
  <dcterms:created xsi:type="dcterms:W3CDTF">2018-11-08T09:13:33Z</dcterms:created>
  <dcterms:modified xsi:type="dcterms:W3CDTF">2018-11-20T11:45:45Z</dcterms:modified>
</cp:coreProperties>
</file>