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9/30/2019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9/30/2019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9/30/2019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81083" y="5100034"/>
            <a:ext cx="4161090" cy="962098"/>
          </a:xfrm>
        </p:spPr>
        <p:txBody>
          <a:bodyPr/>
          <a:lstStyle/>
          <a:p>
            <a:r>
              <a:rPr lang="id-ID" dirty="0" smtClean="0"/>
              <a:t>RENDRA EKA HERLAMBANG(175410028)</a:t>
            </a:r>
          </a:p>
          <a:p>
            <a:r>
              <a:rPr lang="id-ID" dirty="0" smtClean="0"/>
              <a:t>SYAFRIE </a:t>
            </a:r>
            <a:r>
              <a:rPr lang="id-ID" dirty="0"/>
              <a:t>SYAFRUDDIN	(175410027)</a:t>
            </a:r>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3031700" y="1236370"/>
            <a:ext cx="4502441" cy="3477295"/>
          </a:xfrm>
          <a:prstGeom prst="rect">
            <a:avLst/>
          </a:prstGeom>
        </p:spPr>
      </p:pic>
      <p:sp>
        <p:nvSpPr>
          <p:cNvPr id="8" name="TextBox 7"/>
          <p:cNvSpPr txBox="1"/>
          <p:nvPr/>
        </p:nvSpPr>
        <p:spPr>
          <a:xfrm>
            <a:off x="4468968" y="540912"/>
            <a:ext cx="1957590" cy="369332"/>
          </a:xfrm>
          <a:prstGeom prst="rect">
            <a:avLst/>
          </a:prstGeom>
          <a:noFill/>
        </p:spPr>
        <p:txBody>
          <a:bodyPr wrap="square" rtlCol="0">
            <a:spAutoFit/>
          </a:bodyPr>
          <a:lstStyle/>
          <a:p>
            <a:r>
              <a:rPr lang="id-ID" dirty="0" smtClean="0"/>
              <a:t>ETIKA PROFESI</a:t>
            </a:r>
            <a:endParaRPr lang="id-ID" dirty="0"/>
          </a:p>
        </p:txBody>
      </p:sp>
    </p:spTree>
    <p:extLst>
      <p:ext uri="{BB962C8B-B14F-4D97-AF65-F5344CB8AC3E}">
        <p14:creationId xmlns:p14="http://schemas.microsoft.com/office/powerpoint/2010/main" val="23457619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Pendekatan Orentasi  perkembangan </a:t>
            </a:r>
            <a:endParaRPr lang="id-ID" dirty="0"/>
          </a:p>
        </p:txBody>
      </p:sp>
      <p:sp>
        <p:nvSpPr>
          <p:cNvPr id="3" name="Content Placeholder 2"/>
          <p:cNvSpPr>
            <a:spLocks noGrp="1"/>
          </p:cNvSpPr>
          <p:nvPr>
            <p:ph idx="1"/>
          </p:nvPr>
        </p:nvSpPr>
        <p:spPr>
          <a:xfrm>
            <a:off x="677334" y="1700011"/>
            <a:ext cx="8596668" cy="4636395"/>
          </a:xfrm>
        </p:spPr>
        <p:txBody>
          <a:bodyPr>
            <a:noAutofit/>
          </a:bodyPr>
          <a:lstStyle/>
          <a:p>
            <a:r>
              <a:rPr lang="id-ID" sz="2000" dirty="0" smtClean="0"/>
              <a:t>A. Berkumpulnya  individu-indivdu yang memiliki  minat yang sama  terhadap suatu  profesional.</a:t>
            </a:r>
          </a:p>
          <a:p>
            <a:r>
              <a:rPr lang="id-ID" sz="2000" dirty="0" smtClean="0"/>
              <a:t>B.melakukan indentifikasi  dan adopsi  terhadap ilmu pengetahuan tertentu untuk mendukung  profesi yang di jalaninya.</a:t>
            </a:r>
          </a:p>
          <a:p>
            <a:r>
              <a:rPr lang="id-ID" sz="2000" dirty="0" smtClean="0"/>
              <a:t>C.para praktisi akan terorganisasi secara formal pada suatu lembaga yang di akui oleh pemerintah dan masyarakat  sebagai  sebuah organisasi profesi</a:t>
            </a:r>
          </a:p>
          <a:p>
            <a:r>
              <a:rPr lang="id-ID" sz="2000" dirty="0" smtClean="0"/>
              <a:t>D. Membuat  kesepatakan  mengenai persyaratan profesi  berdasarkan pengalaman  atau kualifikasi  tertentu.</a:t>
            </a:r>
          </a:p>
          <a:p>
            <a:r>
              <a:rPr lang="id-ID" sz="2000" dirty="0" smtClean="0"/>
              <a:t>E. Menentukan kode etik profesi  yang menjadi  aturan main dalam menjalankan sebuah profesi  yang harus di taati.</a:t>
            </a:r>
          </a:p>
          <a:p>
            <a:r>
              <a:rPr lang="id-ID" sz="2000" dirty="0" smtClean="0"/>
              <a:t>F. Revisi persyaratan  berdasarkan kualifikasi  tertentu seperti syarat akademis dan  pengalaman  melakukan pekerjaan  di lapangan.</a:t>
            </a:r>
            <a:endParaRPr lang="id-ID" sz="2000" dirty="0"/>
          </a:p>
        </p:txBody>
      </p:sp>
    </p:spTree>
    <p:extLst>
      <p:ext uri="{BB962C8B-B14F-4D97-AF65-F5344CB8AC3E}">
        <p14:creationId xmlns:p14="http://schemas.microsoft.com/office/powerpoint/2010/main" val="32157779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Pendekatan Orentasi Krakteristik</a:t>
            </a:r>
            <a:endParaRPr lang="id-ID" dirty="0"/>
          </a:p>
        </p:txBody>
      </p:sp>
      <p:sp>
        <p:nvSpPr>
          <p:cNvPr id="3" name="Content Placeholder 2"/>
          <p:cNvSpPr>
            <a:spLocks noGrp="1"/>
          </p:cNvSpPr>
          <p:nvPr>
            <p:ph idx="1"/>
          </p:nvPr>
        </p:nvSpPr>
        <p:spPr>
          <a:xfrm>
            <a:off x="677334" y="1481071"/>
            <a:ext cx="8596668" cy="4560292"/>
          </a:xfrm>
        </p:spPr>
        <p:txBody>
          <a:bodyPr>
            <a:normAutofit lnSpcReduction="10000"/>
          </a:bodyPr>
          <a:lstStyle/>
          <a:p>
            <a:r>
              <a:rPr lang="id-ID" dirty="0" smtClean="0"/>
              <a:t>A. Kode etik  profesi  yang merupakan  aturan main dalam menjalankan  sebuah  profesi.</a:t>
            </a:r>
          </a:p>
          <a:p>
            <a:r>
              <a:rPr lang="id-ID" dirty="0" smtClean="0"/>
              <a:t>B. Pengetahuan yang terorgnisir  yang mendukung  pelaksanaan  sebuah profesi.</a:t>
            </a:r>
          </a:p>
          <a:p>
            <a:r>
              <a:rPr lang="id-ID" dirty="0" smtClean="0"/>
              <a:t>C. Keahlian dan kompentensi  yang bersifat  khusus.</a:t>
            </a:r>
          </a:p>
          <a:p>
            <a:r>
              <a:rPr lang="id-ID" dirty="0" smtClean="0"/>
              <a:t>D. Tingkat  pendidikan minimal dari sebuah  profesi.</a:t>
            </a:r>
          </a:p>
          <a:p>
            <a:r>
              <a:rPr lang="id-ID" dirty="0" smtClean="0"/>
              <a:t>E. Sertifikasi  keahlian yang  harus di miliki sebagai salah satu  lambang profesional.</a:t>
            </a:r>
          </a:p>
          <a:p>
            <a:r>
              <a:rPr lang="id-ID" dirty="0" smtClean="0"/>
              <a:t>F. Proses tertentu  sebelum mengaku  profesi untuk bisa memikul  tugas dan tanggung jawab dengan baik.</a:t>
            </a:r>
          </a:p>
          <a:p>
            <a:r>
              <a:rPr lang="id-ID" dirty="0" smtClean="0"/>
              <a:t>G. Adanya kesempatan  untuk menyebarluaskan  dan bertukar  ide  di antara anggota</a:t>
            </a:r>
          </a:p>
          <a:p>
            <a:r>
              <a:rPr lang="id-ID" dirty="0" smtClean="0"/>
              <a:t>H. Adanya tindakan disiplin  dan batasan tertentu  jika terjadi  malpraktik dan pelanggaran  kode etik profesi.</a:t>
            </a:r>
            <a:endParaRPr lang="id-ID" dirty="0"/>
          </a:p>
        </p:txBody>
      </p:sp>
    </p:spTree>
    <p:extLst>
      <p:ext uri="{BB962C8B-B14F-4D97-AF65-F5344CB8AC3E}">
        <p14:creationId xmlns:p14="http://schemas.microsoft.com/office/powerpoint/2010/main" val="32618377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Pendekatan Orentasi Non-Tradisional</a:t>
            </a:r>
            <a:endParaRPr lang="id-ID" dirty="0"/>
          </a:p>
        </p:txBody>
      </p:sp>
      <p:sp>
        <p:nvSpPr>
          <p:cNvPr id="3" name="Content Placeholder 2"/>
          <p:cNvSpPr>
            <a:spLocks noGrp="1"/>
          </p:cNvSpPr>
          <p:nvPr>
            <p:ph idx="1"/>
          </p:nvPr>
        </p:nvSpPr>
        <p:spPr/>
        <p:txBody>
          <a:bodyPr>
            <a:normAutofit/>
          </a:bodyPr>
          <a:lstStyle/>
          <a:p>
            <a:r>
              <a:rPr lang="id-ID" sz="2800" dirty="0" smtClean="0"/>
              <a:t>Prespektif pendekatan non-tradisional menyatakan bahwa seseorang dengan bidang ilmu  tertentu  di harapkan  mampu  melihat  dan merumuskan  karakteristik  yang unik dan kebutuhan sebuah  profesi,perlunya melakukan identifikasi ,misalnya strandarisasi profesi untuk menguji  kelayakan  dengan kebutuhan  lapangan,setifikasi  profesional dan sebagainya.</a:t>
            </a:r>
            <a:endParaRPr lang="id-ID" sz="2800" dirty="0"/>
          </a:p>
        </p:txBody>
      </p:sp>
    </p:spTree>
    <p:extLst>
      <p:ext uri="{BB962C8B-B14F-4D97-AF65-F5344CB8AC3E}">
        <p14:creationId xmlns:p14="http://schemas.microsoft.com/office/powerpoint/2010/main" val="1028985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PEKERJAAN,PROFESI DAN PROFESIONAL</a:t>
            </a:r>
            <a:endParaRPr lang="id-ID" dirty="0"/>
          </a:p>
        </p:txBody>
      </p:sp>
      <p:sp>
        <p:nvSpPr>
          <p:cNvPr id="3" name="Subtitle 2"/>
          <p:cNvSpPr>
            <a:spLocks noGrp="1"/>
          </p:cNvSpPr>
          <p:nvPr>
            <p:ph type="subTitle" idx="1"/>
          </p:nvPr>
        </p:nvSpPr>
        <p:spPr/>
        <p:txBody>
          <a:bodyPr/>
          <a:lstStyle/>
          <a:p>
            <a:r>
              <a:rPr lang="id-ID" dirty="0" smtClean="0"/>
              <a:t>BAB 3</a:t>
            </a:r>
            <a:endParaRPr lang="id-ID" dirty="0"/>
          </a:p>
        </p:txBody>
      </p:sp>
    </p:spTree>
    <p:extLst>
      <p:ext uri="{BB962C8B-B14F-4D97-AF65-F5344CB8AC3E}">
        <p14:creationId xmlns:p14="http://schemas.microsoft.com/office/powerpoint/2010/main" val="33138275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D</a:t>
            </a:r>
            <a:r>
              <a:rPr lang="id-ID" dirty="0" smtClean="0"/>
              <a:t>efinisi</a:t>
            </a:r>
            <a:endParaRPr lang="id-ID" dirty="0"/>
          </a:p>
        </p:txBody>
      </p:sp>
      <p:sp>
        <p:nvSpPr>
          <p:cNvPr id="3" name="Content Placeholder 2"/>
          <p:cNvSpPr>
            <a:spLocks noGrp="1"/>
          </p:cNvSpPr>
          <p:nvPr>
            <p:ph idx="1"/>
          </p:nvPr>
        </p:nvSpPr>
        <p:spPr>
          <a:xfrm>
            <a:off x="677334" y="1416677"/>
            <a:ext cx="8596668" cy="4624686"/>
          </a:xfrm>
        </p:spPr>
        <p:txBody>
          <a:bodyPr>
            <a:normAutofit/>
          </a:bodyPr>
          <a:lstStyle/>
          <a:p>
            <a:r>
              <a:rPr lang="id-ID" sz="2200" dirty="0" smtClean="0"/>
              <a:t>Pekerjaan yaitu:  kebutahan pekerjaan  yang merupakan kebutuhan yang bersifat praktis  untuk memenuhi  kebutuhan-kebutuhan yang lain.</a:t>
            </a:r>
          </a:p>
          <a:p>
            <a:r>
              <a:rPr lang="id-ID" sz="2200" dirty="0" smtClean="0"/>
              <a:t>Profesi yaitu: suatu  bentuk  pekerjaan  yang mengharuskan  pelakunya  memiliki pengetahuan tertentu yang di peroleh melalui  pendidikan formal dan ketrampilan  tertentu yang di dapat  melaui  pengalaman kerja pada orang  yang terlebih dahulu menguasai ketrampilan  tersebut dan  memperbarui keterampilannya sesuai dengan  perkembangan teknologi.</a:t>
            </a:r>
          </a:p>
          <a:p>
            <a:r>
              <a:rPr lang="id-ID" sz="2200" dirty="0" smtClean="0"/>
              <a:t>Profesional yaitu: seorang  yang  menjalankan  profesinya  secara benar  dan melakukannya  menurut etika dan garis-garis profesionalisme yang berlaku pada profesinya tersebut</a:t>
            </a:r>
          </a:p>
        </p:txBody>
      </p:sp>
    </p:spTree>
    <p:extLst>
      <p:ext uri="{BB962C8B-B14F-4D97-AF65-F5344CB8AC3E}">
        <p14:creationId xmlns:p14="http://schemas.microsoft.com/office/powerpoint/2010/main" val="27958254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Empat tujuan wujud kerja menurut Sumaryono(1995)</a:t>
            </a:r>
            <a:endParaRPr lang="id-ID" dirty="0"/>
          </a:p>
        </p:txBody>
      </p:sp>
      <p:sp>
        <p:nvSpPr>
          <p:cNvPr id="3" name="Content Placeholder 2"/>
          <p:cNvSpPr>
            <a:spLocks noGrp="1"/>
          </p:cNvSpPr>
          <p:nvPr>
            <p:ph idx="1"/>
          </p:nvPr>
        </p:nvSpPr>
        <p:spPr/>
        <p:txBody>
          <a:bodyPr/>
          <a:lstStyle/>
          <a:p>
            <a:r>
              <a:rPr lang="id-ID" sz="2400" dirty="0" smtClean="0"/>
              <a:t>1. Memenuhi kebutuhan hidup,Seperti kebutuhan  hidup sehari-hari,sandang,pangan dan papan.</a:t>
            </a:r>
          </a:p>
          <a:p>
            <a:r>
              <a:rPr lang="id-ID" sz="2400" dirty="0"/>
              <a:t>2</a:t>
            </a:r>
            <a:r>
              <a:rPr lang="id-ID" sz="2400" dirty="0" smtClean="0"/>
              <a:t>. Mengurangi tingkat pengangguran dan kriminalitas.</a:t>
            </a:r>
          </a:p>
          <a:p>
            <a:r>
              <a:rPr lang="id-ID" sz="2400" dirty="0"/>
              <a:t>3</a:t>
            </a:r>
            <a:r>
              <a:rPr lang="id-ID" sz="2400" dirty="0" smtClean="0"/>
              <a:t>.Melayani sesama, manusia dapat berbuat  amal dan kebaikan bagi sesamanya  dengan  kelebihan  dari hasil  perkerjaan yang di lakukannya.</a:t>
            </a:r>
          </a:p>
          <a:p>
            <a:r>
              <a:rPr lang="id-ID" sz="2400" dirty="0" smtClean="0"/>
              <a:t>4.Mengontrol  gaya hidup,dengan bekerja orang akan  mendapatkan  suatu rutinitas   kegiatan dalam kehidupannya  sehari-hari.</a:t>
            </a:r>
          </a:p>
          <a:p>
            <a:pPr marL="0" indent="0">
              <a:buNone/>
            </a:pPr>
            <a:endParaRPr lang="id-ID" sz="2400" dirty="0" smtClean="0"/>
          </a:p>
          <a:p>
            <a:endParaRPr lang="id-ID" sz="2400" dirty="0" smtClean="0"/>
          </a:p>
          <a:p>
            <a:pPr marL="0" indent="0">
              <a:buNone/>
            </a:pPr>
            <a:endParaRPr lang="id-ID" dirty="0" smtClean="0"/>
          </a:p>
          <a:p>
            <a:endParaRPr lang="id-ID" dirty="0"/>
          </a:p>
        </p:txBody>
      </p:sp>
    </p:spTree>
    <p:extLst>
      <p:ext uri="{BB962C8B-B14F-4D97-AF65-F5344CB8AC3E}">
        <p14:creationId xmlns:p14="http://schemas.microsoft.com/office/powerpoint/2010/main" val="774970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Dua profesi khusus </a:t>
            </a:r>
            <a:endParaRPr lang="id-ID" dirty="0"/>
          </a:p>
        </p:txBody>
      </p:sp>
      <p:sp>
        <p:nvSpPr>
          <p:cNvPr id="3" name="Content Placeholder 2"/>
          <p:cNvSpPr>
            <a:spLocks noGrp="1"/>
          </p:cNvSpPr>
          <p:nvPr>
            <p:ph idx="1"/>
          </p:nvPr>
        </p:nvSpPr>
        <p:spPr/>
        <p:txBody>
          <a:bodyPr>
            <a:normAutofit/>
          </a:bodyPr>
          <a:lstStyle/>
          <a:p>
            <a:r>
              <a:rPr lang="id-ID" sz="2400" dirty="0" smtClean="0"/>
              <a:t>Pada profesi tertentu  yang melibatkan  hajad  hidup orang banyak,gelar keprofesian  tersebut harus  di dapatkan melalui pengujian oleh organisasi profesional yang di akui secara nasional atau internasional.contoh  profesi dokter hanya sarjana kedokteran yang menjadi  anggota IDI yang boleh  membuka praktik dokter.</a:t>
            </a:r>
          </a:p>
          <a:p>
            <a:r>
              <a:rPr lang="id-ID" sz="2400" dirty="0" smtClean="0"/>
              <a:t>Profesi  luhur  merupakan  profesi yang menekankan  penabdian dan  pelayanan  kepada masyarakat.contoh guru,pengacara,penasehat hukum dll</a:t>
            </a:r>
          </a:p>
        </p:txBody>
      </p:sp>
    </p:spTree>
    <p:extLst>
      <p:ext uri="{BB962C8B-B14F-4D97-AF65-F5344CB8AC3E}">
        <p14:creationId xmlns:p14="http://schemas.microsoft.com/office/powerpoint/2010/main" val="16300233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Sifat-sifat profesi</a:t>
            </a:r>
            <a:endParaRPr lang="id-ID" dirty="0"/>
          </a:p>
        </p:txBody>
      </p:sp>
      <p:sp>
        <p:nvSpPr>
          <p:cNvPr id="3" name="Content Placeholder 2"/>
          <p:cNvSpPr>
            <a:spLocks noGrp="1"/>
          </p:cNvSpPr>
          <p:nvPr>
            <p:ph idx="1"/>
          </p:nvPr>
        </p:nvSpPr>
        <p:spPr>
          <a:xfrm>
            <a:off x="677334" y="1918953"/>
            <a:ext cx="8596668" cy="4122410"/>
          </a:xfrm>
        </p:spPr>
        <p:txBody>
          <a:bodyPr>
            <a:normAutofit/>
          </a:bodyPr>
          <a:lstStyle/>
          <a:p>
            <a:r>
              <a:rPr lang="id-ID" sz="2400" dirty="0" smtClean="0"/>
              <a:t>A. Menguasai   ilmu  secara mendalam  dalam bidangnya,yaitu  menguasai ilmu secara mendalam di bidangnya,tidak setengah-setengah atau sekedar tau saja tetapi  benar-benar memahami  hakikat  pekerjaan yang di tekuninya.</a:t>
            </a:r>
          </a:p>
          <a:p>
            <a:r>
              <a:rPr lang="id-ID" sz="2400" dirty="0" smtClean="0"/>
              <a:t>B. Mampu mengonversikan ilmu  menjadi  ketrampilan.yaitu dapat  melakukan  praktik-praktik  atau  kegiatan khusus sesuai tugas dan pekerjaan  dengan baik.</a:t>
            </a:r>
          </a:p>
          <a:p>
            <a:r>
              <a:rPr lang="id-ID" sz="2400" dirty="0" smtClean="0"/>
              <a:t>C. Selalu menjunjung  tinggi  etika dan  integritas profesi.seperti mentaati  aturan  kode etik profesi.</a:t>
            </a:r>
          </a:p>
          <a:p>
            <a:pPr marL="0" indent="0">
              <a:buNone/>
            </a:pPr>
            <a:endParaRPr lang="id-ID" dirty="0"/>
          </a:p>
        </p:txBody>
      </p:sp>
    </p:spTree>
    <p:extLst>
      <p:ext uri="{BB962C8B-B14F-4D97-AF65-F5344CB8AC3E}">
        <p14:creationId xmlns:p14="http://schemas.microsoft.com/office/powerpoint/2010/main" val="22411549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Sikap Profesional</a:t>
            </a:r>
            <a:endParaRPr lang="id-ID" dirty="0"/>
          </a:p>
        </p:txBody>
      </p:sp>
      <p:sp>
        <p:nvSpPr>
          <p:cNvPr id="3" name="Content Placeholder 2"/>
          <p:cNvSpPr>
            <a:spLocks noGrp="1"/>
          </p:cNvSpPr>
          <p:nvPr>
            <p:ph idx="1"/>
          </p:nvPr>
        </p:nvSpPr>
        <p:spPr>
          <a:xfrm>
            <a:off x="677334" y="2160590"/>
            <a:ext cx="8596668" cy="3454600"/>
          </a:xfrm>
        </p:spPr>
        <p:txBody>
          <a:bodyPr>
            <a:normAutofit/>
          </a:bodyPr>
          <a:lstStyle/>
          <a:p>
            <a:r>
              <a:rPr lang="id-ID" sz="3200" dirty="0" smtClean="0"/>
              <a:t>A. Komitmen tinggi</a:t>
            </a:r>
          </a:p>
          <a:p>
            <a:r>
              <a:rPr lang="id-ID" sz="3200" dirty="0" smtClean="0"/>
              <a:t>B. Tanggung jawab</a:t>
            </a:r>
          </a:p>
          <a:p>
            <a:r>
              <a:rPr lang="id-ID" sz="3200" dirty="0" smtClean="0"/>
              <a:t>C. Bepikir sistematis </a:t>
            </a:r>
          </a:p>
          <a:p>
            <a:r>
              <a:rPr lang="id-ID" sz="3200" dirty="0" smtClean="0"/>
              <a:t>D. Penguasaan materi</a:t>
            </a:r>
          </a:p>
          <a:p>
            <a:r>
              <a:rPr lang="id-ID" sz="3200" dirty="0" smtClean="0"/>
              <a:t>E Menjadi  bagian masyarakat  profesional</a:t>
            </a:r>
            <a:endParaRPr lang="id-ID" sz="3200" dirty="0"/>
          </a:p>
        </p:txBody>
      </p:sp>
    </p:spTree>
    <p:extLst>
      <p:ext uri="{BB962C8B-B14F-4D97-AF65-F5344CB8AC3E}">
        <p14:creationId xmlns:p14="http://schemas.microsoft.com/office/powerpoint/2010/main" val="35923720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Standar profesional menurut  Gilley Dan Eggland</a:t>
            </a:r>
            <a:endParaRPr lang="id-ID" dirty="0"/>
          </a:p>
        </p:txBody>
      </p:sp>
      <p:sp>
        <p:nvSpPr>
          <p:cNvPr id="3" name="Content Placeholder 2"/>
          <p:cNvSpPr>
            <a:spLocks noGrp="1"/>
          </p:cNvSpPr>
          <p:nvPr>
            <p:ph idx="1"/>
          </p:nvPr>
        </p:nvSpPr>
        <p:spPr/>
        <p:txBody>
          <a:bodyPr/>
          <a:lstStyle/>
          <a:p>
            <a:r>
              <a:rPr lang="id-ID" dirty="0" smtClean="0"/>
              <a:t>A.Pendekatan berorentasi filosofis</a:t>
            </a:r>
          </a:p>
          <a:p>
            <a:r>
              <a:rPr lang="id-ID" dirty="0" smtClean="0"/>
              <a:t>B.Pendekatan perkembangan bertahap</a:t>
            </a:r>
          </a:p>
          <a:p>
            <a:r>
              <a:rPr lang="id-ID" dirty="0" smtClean="0"/>
              <a:t>C. Pendekatan  berorentasi karakteristik</a:t>
            </a:r>
          </a:p>
          <a:p>
            <a:r>
              <a:rPr lang="id-ID" dirty="0" smtClean="0"/>
              <a:t>D. Pendekatan  berorentasi non-tradisional</a:t>
            </a:r>
            <a:endParaRPr lang="id-ID" dirty="0"/>
          </a:p>
        </p:txBody>
      </p:sp>
    </p:spTree>
    <p:extLst>
      <p:ext uri="{BB962C8B-B14F-4D97-AF65-F5344CB8AC3E}">
        <p14:creationId xmlns:p14="http://schemas.microsoft.com/office/powerpoint/2010/main" val="17615049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Pendekatan Orentasi Filosofi</a:t>
            </a:r>
            <a:endParaRPr lang="id-ID" dirty="0"/>
          </a:p>
        </p:txBody>
      </p:sp>
      <p:sp>
        <p:nvSpPr>
          <p:cNvPr id="3" name="Content Placeholder 2"/>
          <p:cNvSpPr>
            <a:spLocks noGrp="1"/>
          </p:cNvSpPr>
          <p:nvPr>
            <p:ph idx="1"/>
          </p:nvPr>
        </p:nvSpPr>
        <p:spPr>
          <a:xfrm>
            <a:off x="638698" y="2160589"/>
            <a:ext cx="8596668" cy="3880773"/>
          </a:xfrm>
        </p:spPr>
        <p:txBody>
          <a:bodyPr>
            <a:normAutofit/>
          </a:bodyPr>
          <a:lstStyle/>
          <a:p>
            <a:r>
              <a:rPr lang="id-ID" sz="2400" dirty="0" smtClean="0"/>
              <a:t>A. Pendekatan  lambang profesional. Seperti contoh  sertifikasi,lisensi dan akreditasi.</a:t>
            </a:r>
          </a:p>
          <a:p>
            <a:r>
              <a:rPr lang="id-ID" sz="2400" dirty="0" smtClean="0"/>
              <a:t>B. Pendekatan  sikap individu.seperti kebebasan personal,pelayanan umum,pengembangan sikap  individual dan aturan-aturan yang bersifat pribadi.</a:t>
            </a:r>
          </a:p>
          <a:p>
            <a:r>
              <a:rPr lang="id-ID" sz="2400" dirty="0" smtClean="0"/>
              <a:t>C.Pendekatan  electic,yaitu pendekatan  menggunakan prosedur ,teknik ,metode dan konsep  dari berbagai  sumber dan pemikiran akademis.</a:t>
            </a:r>
          </a:p>
        </p:txBody>
      </p:sp>
    </p:spTree>
    <p:extLst>
      <p:ext uri="{BB962C8B-B14F-4D97-AF65-F5344CB8AC3E}">
        <p14:creationId xmlns:p14="http://schemas.microsoft.com/office/powerpoint/2010/main" val="142261915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192</TotalTime>
  <Words>620</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PowerPoint Presentation</vt:lpstr>
      <vt:lpstr>PEKERJAAN,PROFESI DAN PROFESIONAL</vt:lpstr>
      <vt:lpstr>Definisi</vt:lpstr>
      <vt:lpstr>Empat tujuan wujud kerja menurut Sumaryono(1995)</vt:lpstr>
      <vt:lpstr>Dua profesi khusus </vt:lpstr>
      <vt:lpstr>Sifat-sifat profesi</vt:lpstr>
      <vt:lpstr>Sikap Profesional</vt:lpstr>
      <vt:lpstr>Standar profesional menurut  Gilley Dan Eggland</vt:lpstr>
      <vt:lpstr>Pendekatan Orentasi Filosofi</vt:lpstr>
      <vt:lpstr>Pendekatan Orentasi  perkembangan </vt:lpstr>
      <vt:lpstr>Pendekatan Orentasi Krakteristik</vt:lpstr>
      <vt:lpstr>Pendekatan Orentasi Non-Tradisional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Rendra eka</dc:creator>
  <cp:lastModifiedBy>Rendra eka</cp:lastModifiedBy>
  <cp:revision>26</cp:revision>
  <dcterms:created xsi:type="dcterms:W3CDTF">2019-09-30T08:24:55Z</dcterms:created>
  <dcterms:modified xsi:type="dcterms:W3CDTF">2019-09-30T11:37:18Z</dcterms:modified>
</cp:coreProperties>
</file>