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D4925-FB54-486C-96D9-D7159514A220}"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45175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D4925-FB54-486C-96D9-D7159514A220}"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409654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D4925-FB54-486C-96D9-D7159514A220}"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280415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D4925-FB54-486C-96D9-D7159514A220}"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28590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D4925-FB54-486C-96D9-D7159514A220}"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1418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D4925-FB54-486C-96D9-D7159514A220}"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415207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D4925-FB54-486C-96D9-D7159514A220}" type="datetimeFigureOut">
              <a:rPr lang="en-US" smtClean="0"/>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110994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D4925-FB54-486C-96D9-D7159514A220}" type="datetimeFigureOut">
              <a:rPr lang="en-US" smtClean="0"/>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162125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D4925-FB54-486C-96D9-D7159514A220}" type="datetimeFigureOut">
              <a:rPr lang="en-US" smtClean="0"/>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62193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D4925-FB54-486C-96D9-D7159514A220}"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277435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D4925-FB54-486C-96D9-D7159514A220}"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35B7E-D93C-40CB-94D3-4E545345A14A}" type="slidenum">
              <a:rPr lang="en-US" smtClean="0"/>
              <a:t>‹#›</a:t>
            </a:fld>
            <a:endParaRPr lang="en-US"/>
          </a:p>
        </p:txBody>
      </p:sp>
    </p:spTree>
    <p:extLst>
      <p:ext uri="{BB962C8B-B14F-4D97-AF65-F5344CB8AC3E}">
        <p14:creationId xmlns:p14="http://schemas.microsoft.com/office/powerpoint/2010/main" val="152541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CD4925-FB54-486C-96D9-D7159514A220}" type="datetimeFigureOut">
              <a:rPr lang="en-US" smtClean="0"/>
              <a:t>9/17/2022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3D35B7E-D93C-40CB-94D3-4E545345A14A}" type="slidenum">
              <a:rPr lang="en-US" smtClean="0"/>
              <a:t>‹#›</a:t>
            </a:fld>
            <a:endParaRPr lang="en-US"/>
          </a:p>
        </p:txBody>
      </p:sp>
    </p:spTree>
    <p:extLst>
      <p:ext uri="{BB962C8B-B14F-4D97-AF65-F5344CB8AC3E}">
        <p14:creationId xmlns:p14="http://schemas.microsoft.com/office/powerpoint/2010/main" val="1801079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7534"/>
            <a:ext cx="7772400" cy="1102519"/>
          </a:xfrm>
        </p:spPr>
        <p:txBody>
          <a:bodyPr/>
          <a:lstStyle/>
          <a:p>
            <a:r>
              <a:rPr lang="id-ID" smtClean="0">
                <a:latin typeface="Helvetica" pitchFamily="34" charset="0"/>
                <a:cs typeface="Helvetica" pitchFamily="34" charset="0"/>
              </a:rPr>
              <a:t>PROPOSISI</a:t>
            </a:r>
            <a:endParaRPr lang="en-US">
              <a:latin typeface="Helvetica" pitchFamily="34" charset="0"/>
              <a:cs typeface="Helvetica" pitchFamily="34" charset="0"/>
            </a:endParaRPr>
          </a:p>
        </p:txBody>
      </p:sp>
      <p:sp>
        <p:nvSpPr>
          <p:cNvPr id="3" name="Subtitle 2"/>
          <p:cNvSpPr>
            <a:spLocks noGrp="1"/>
          </p:cNvSpPr>
          <p:nvPr>
            <p:ph type="subTitle" idx="1"/>
          </p:nvPr>
        </p:nvSpPr>
        <p:spPr/>
        <p:txBody>
          <a:bodyPr/>
          <a:lstStyle/>
          <a:p>
            <a:r>
              <a:rPr lang="id-ID" smtClean="0">
                <a:solidFill>
                  <a:schemeClr val="tx1"/>
                </a:solidFill>
                <a:latin typeface="Helvetica" pitchFamily="34" charset="0"/>
                <a:cs typeface="Helvetica" pitchFamily="34" charset="0"/>
              </a:rPr>
              <a:t>Kelompok 8:</a:t>
            </a:r>
          </a:p>
          <a:p>
            <a:r>
              <a:rPr lang="id-ID">
                <a:solidFill>
                  <a:schemeClr val="tx1"/>
                </a:solidFill>
                <a:latin typeface="Helvetica" pitchFamily="34" charset="0"/>
                <a:cs typeface="Helvetica" pitchFamily="34" charset="0"/>
              </a:rPr>
              <a:t>Khairinnadi (NIM 2204121422)</a:t>
            </a:r>
            <a:endParaRPr lang="en-US">
              <a:solidFill>
                <a:schemeClr val="tx1"/>
              </a:solidFill>
              <a:latin typeface="Helvetica" pitchFamily="34" charset="0"/>
              <a:cs typeface="Helvetica" pitchFamily="34" charset="0"/>
            </a:endParaRPr>
          </a:p>
          <a:p>
            <a:endParaRPr lang="en-US"/>
          </a:p>
        </p:txBody>
      </p:sp>
    </p:spTree>
    <p:extLst>
      <p:ext uri="{BB962C8B-B14F-4D97-AF65-F5344CB8AC3E}">
        <p14:creationId xmlns:p14="http://schemas.microsoft.com/office/powerpoint/2010/main" val="20556561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solidFill>
                  <a:schemeClr val="bg2"/>
                </a:solidFill>
                <a:latin typeface="Helvetica" pitchFamily="34" charset="0"/>
                <a:cs typeface="Helvetica" pitchFamily="34" charset="0"/>
              </a:rPr>
              <a:t>DAFTAR ISI</a:t>
            </a:r>
            <a:endParaRPr lang="en-US">
              <a:solidFill>
                <a:schemeClr val="bg2"/>
              </a:solidFill>
              <a:latin typeface="Helvetica" pitchFamily="34" charset="0"/>
              <a:cs typeface="Helvetica" pitchFamily="34" charset="0"/>
            </a:endParaRPr>
          </a:p>
        </p:txBody>
      </p:sp>
      <p:sp>
        <p:nvSpPr>
          <p:cNvPr id="3" name="Pentagon 2">
            <a:hlinkClick r:id="rId3" action="ppaction://hlinksldjump"/>
          </p:cNvPr>
          <p:cNvSpPr/>
          <p:nvPr/>
        </p:nvSpPr>
        <p:spPr>
          <a:xfrm>
            <a:off x="539552" y="1203598"/>
            <a:ext cx="5256584" cy="864096"/>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smtClean="0">
                <a:latin typeface="Helvetica" pitchFamily="34" charset="0"/>
                <a:cs typeface="Helvetica" pitchFamily="34" charset="0"/>
              </a:rPr>
              <a:t>Pengertian Proposisi</a:t>
            </a:r>
            <a:endParaRPr lang="en-US">
              <a:latin typeface="Helvetica" pitchFamily="34" charset="0"/>
              <a:cs typeface="Helvetica" pitchFamily="34" charset="0"/>
            </a:endParaRPr>
          </a:p>
        </p:txBody>
      </p:sp>
      <p:sp>
        <p:nvSpPr>
          <p:cNvPr id="4" name="Pentagon 3">
            <a:hlinkClick r:id="rId4" action="ppaction://hlinksldjump"/>
          </p:cNvPr>
          <p:cNvSpPr/>
          <p:nvPr/>
        </p:nvSpPr>
        <p:spPr>
          <a:xfrm>
            <a:off x="539552" y="2355726"/>
            <a:ext cx="5256584" cy="864096"/>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smtClean="0">
                <a:latin typeface="Helvetica" pitchFamily="34" charset="0"/>
                <a:cs typeface="Helvetica" pitchFamily="34" charset="0"/>
              </a:rPr>
              <a:t>Jenis Proposisi</a:t>
            </a:r>
            <a:endParaRPr lang="en-US">
              <a:latin typeface="Helvetica" pitchFamily="34" charset="0"/>
              <a:cs typeface="Helvetica" pitchFamily="34" charset="0"/>
            </a:endParaRPr>
          </a:p>
        </p:txBody>
      </p:sp>
      <p:sp>
        <p:nvSpPr>
          <p:cNvPr id="5" name="Pentagon 4">
            <a:hlinkClick r:id="rId5" action="ppaction://hlinksldjump"/>
          </p:cNvPr>
          <p:cNvSpPr/>
          <p:nvPr/>
        </p:nvSpPr>
        <p:spPr>
          <a:xfrm>
            <a:off x="539552" y="3507854"/>
            <a:ext cx="5256584" cy="864096"/>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smtClean="0">
                <a:latin typeface="Helvetica" pitchFamily="34" charset="0"/>
                <a:cs typeface="Helvetica" pitchFamily="34" charset="0"/>
              </a:rPr>
              <a:t>Bentuk-bentuk Proposisi</a:t>
            </a:r>
            <a:endParaRPr lang="en-US">
              <a:latin typeface="Helvetica" pitchFamily="34" charset="0"/>
              <a:cs typeface="Helvetica" pitchFamily="34" charset="0"/>
            </a:endParaRPr>
          </a:p>
        </p:txBody>
      </p:sp>
    </p:spTree>
    <p:extLst>
      <p:ext uri="{BB962C8B-B14F-4D97-AF65-F5344CB8AC3E}">
        <p14:creationId xmlns:p14="http://schemas.microsoft.com/office/powerpoint/2010/main" val="651448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hevron 2"/>
          <p:cNvSpPr/>
          <p:nvPr/>
        </p:nvSpPr>
        <p:spPr>
          <a:xfrm>
            <a:off x="251520" y="195486"/>
            <a:ext cx="432048" cy="504056"/>
          </a:xfrm>
          <a:prstGeom prst="chevr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683568" y="267494"/>
            <a:ext cx="3672408" cy="369332"/>
          </a:xfrm>
          <a:prstGeom prst="rect">
            <a:avLst/>
          </a:prstGeom>
          <a:noFill/>
        </p:spPr>
        <p:txBody>
          <a:bodyPr wrap="square" rtlCol="0">
            <a:spAutoFit/>
          </a:bodyPr>
          <a:lstStyle/>
          <a:p>
            <a:r>
              <a:rPr lang="id-ID" smtClean="0">
                <a:latin typeface="Helvetica" pitchFamily="34" charset="0"/>
                <a:cs typeface="Helvetica" pitchFamily="34" charset="0"/>
              </a:rPr>
              <a:t>PENGERTIAN PROPOSISI</a:t>
            </a:r>
            <a:endParaRPr lang="en-US">
              <a:latin typeface="Helvetica" pitchFamily="34" charset="0"/>
              <a:cs typeface="Helvetica" pitchFamily="34" charset="0"/>
            </a:endParaRPr>
          </a:p>
        </p:txBody>
      </p:sp>
      <p:sp>
        <p:nvSpPr>
          <p:cNvPr id="5" name="Left Bracket 4"/>
          <p:cNvSpPr/>
          <p:nvPr/>
        </p:nvSpPr>
        <p:spPr>
          <a:xfrm>
            <a:off x="853311" y="843558"/>
            <a:ext cx="910377" cy="1944216"/>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p:cNvSpPr txBox="1"/>
          <p:nvPr/>
        </p:nvSpPr>
        <p:spPr>
          <a:xfrm>
            <a:off x="1187624" y="987574"/>
            <a:ext cx="4824536" cy="1569660"/>
          </a:xfrm>
          <a:prstGeom prst="rect">
            <a:avLst/>
          </a:prstGeom>
          <a:noFill/>
        </p:spPr>
        <p:txBody>
          <a:bodyPr wrap="square" rtlCol="0">
            <a:spAutoFit/>
          </a:bodyPr>
          <a:lstStyle/>
          <a:p>
            <a:r>
              <a:rPr lang="en-US" sz="1600">
                <a:latin typeface="Helvetica" pitchFamily="34" charset="0"/>
                <a:cs typeface="Helvetica" pitchFamily="34" charset="0"/>
              </a:rPr>
              <a:t>Proposisi merupakan satu tutur atau pernyataan yang melukiskan beberapa keadaan yang belum tentu benar atau salah dalam bentuk sebuah kalimat berita. Kebenaran sebuah proposisi berkorespondensi dengan fakta, sebuah proposisi yang salah tidak berkorespondensi dengan fakta. </a:t>
            </a:r>
          </a:p>
        </p:txBody>
      </p:sp>
      <p:sp>
        <p:nvSpPr>
          <p:cNvPr id="7" name="Right Bracket 6"/>
          <p:cNvSpPr/>
          <p:nvPr/>
        </p:nvSpPr>
        <p:spPr>
          <a:xfrm>
            <a:off x="5292080" y="771550"/>
            <a:ext cx="936104" cy="201622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Diamond 8"/>
          <p:cNvSpPr/>
          <p:nvPr/>
        </p:nvSpPr>
        <p:spPr>
          <a:xfrm>
            <a:off x="853311" y="3219822"/>
            <a:ext cx="1666461" cy="1656184"/>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200" smtClean="0">
                <a:latin typeface="Helvetica" pitchFamily="34" charset="0"/>
                <a:cs typeface="Helvetica" pitchFamily="34" charset="0"/>
              </a:rPr>
              <a:t>Empat unsur Proposisi</a:t>
            </a:r>
            <a:endParaRPr lang="en-US" sz="1200">
              <a:latin typeface="Helvetica" pitchFamily="34" charset="0"/>
              <a:cs typeface="Helvetica" pitchFamily="34" charset="0"/>
            </a:endParaRPr>
          </a:p>
        </p:txBody>
      </p:sp>
      <p:sp>
        <p:nvSpPr>
          <p:cNvPr id="10" name="Flowchart: Terminator 9"/>
          <p:cNvSpPr/>
          <p:nvPr/>
        </p:nvSpPr>
        <p:spPr>
          <a:xfrm>
            <a:off x="6444208" y="2769764"/>
            <a:ext cx="2016224" cy="432048"/>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mtClean="0">
                <a:latin typeface="Helvetica" pitchFamily="34" charset="0"/>
                <a:cs typeface="Helvetica" pitchFamily="34" charset="0"/>
              </a:rPr>
              <a:t>Subjek</a:t>
            </a:r>
            <a:endParaRPr lang="en-US">
              <a:latin typeface="Helvetica" pitchFamily="34" charset="0"/>
              <a:cs typeface="Helvetica" pitchFamily="34" charset="0"/>
            </a:endParaRPr>
          </a:p>
        </p:txBody>
      </p:sp>
      <p:sp>
        <p:nvSpPr>
          <p:cNvPr id="11" name="Flowchart: Terminator 10"/>
          <p:cNvSpPr/>
          <p:nvPr/>
        </p:nvSpPr>
        <p:spPr>
          <a:xfrm>
            <a:off x="6422274" y="3400433"/>
            <a:ext cx="2016224" cy="432048"/>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mtClean="0">
                <a:latin typeface="Helvetica" pitchFamily="34" charset="0"/>
                <a:cs typeface="Helvetica" pitchFamily="34" charset="0"/>
              </a:rPr>
              <a:t>Predikat</a:t>
            </a:r>
            <a:endParaRPr lang="en-US">
              <a:latin typeface="Helvetica" pitchFamily="34" charset="0"/>
              <a:cs typeface="Helvetica" pitchFamily="34" charset="0"/>
            </a:endParaRPr>
          </a:p>
        </p:txBody>
      </p:sp>
      <p:sp>
        <p:nvSpPr>
          <p:cNvPr id="13" name="Flowchart: Terminator 12"/>
          <p:cNvSpPr/>
          <p:nvPr/>
        </p:nvSpPr>
        <p:spPr>
          <a:xfrm>
            <a:off x="6444208" y="4011910"/>
            <a:ext cx="2016224" cy="432048"/>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mtClean="0">
                <a:latin typeface="Helvetica" pitchFamily="34" charset="0"/>
                <a:cs typeface="Helvetica" pitchFamily="34" charset="0"/>
              </a:rPr>
              <a:t>Kopula</a:t>
            </a:r>
            <a:endParaRPr lang="en-US">
              <a:latin typeface="Helvetica" pitchFamily="34" charset="0"/>
              <a:cs typeface="Helvetica" pitchFamily="34" charset="0"/>
            </a:endParaRPr>
          </a:p>
        </p:txBody>
      </p:sp>
      <p:sp>
        <p:nvSpPr>
          <p:cNvPr id="14" name="Flowchart: Terminator 13"/>
          <p:cNvSpPr/>
          <p:nvPr/>
        </p:nvSpPr>
        <p:spPr>
          <a:xfrm>
            <a:off x="6444831" y="4587974"/>
            <a:ext cx="2016224" cy="432048"/>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mtClean="0">
                <a:latin typeface="Helvetica" pitchFamily="34" charset="0"/>
                <a:cs typeface="Helvetica" pitchFamily="34" charset="0"/>
              </a:rPr>
              <a:t>Kuantor</a:t>
            </a:r>
            <a:endParaRPr lang="en-US">
              <a:latin typeface="Helvetica" pitchFamily="34" charset="0"/>
              <a:cs typeface="Helvetica" pitchFamily="34" charset="0"/>
            </a:endParaRPr>
          </a:p>
        </p:txBody>
      </p:sp>
      <p:cxnSp>
        <p:nvCxnSpPr>
          <p:cNvPr id="16" name="Straight Arrow Connector 15"/>
          <p:cNvCxnSpPr>
            <a:stCxn id="9" idx="3"/>
            <a:endCxn id="10" idx="1"/>
          </p:cNvCxnSpPr>
          <p:nvPr/>
        </p:nvCxnSpPr>
        <p:spPr>
          <a:xfrm flipV="1">
            <a:off x="2519772" y="2985788"/>
            <a:ext cx="3924436" cy="1062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endCxn id="11" idx="1"/>
          </p:cNvCxnSpPr>
          <p:nvPr/>
        </p:nvCxnSpPr>
        <p:spPr>
          <a:xfrm flipV="1">
            <a:off x="2528013" y="3616457"/>
            <a:ext cx="3894261" cy="4472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2533989" y="4063686"/>
            <a:ext cx="3924436" cy="1281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2545908" y="4047914"/>
            <a:ext cx="3924436" cy="7685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Action Button: Forward or Next 1">
            <a:hlinkClick r:id="" action="ppaction://hlinkshowjump?jump=nextslide" highlightClick="1"/>
          </p:cNvPr>
          <p:cNvSpPr/>
          <p:nvPr/>
        </p:nvSpPr>
        <p:spPr>
          <a:xfrm>
            <a:off x="8100392" y="123478"/>
            <a:ext cx="864096" cy="324036"/>
          </a:xfrm>
          <a:prstGeom prst="actionButtonForwardNex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Action Button: Home 17">
            <a:hlinkClick r:id="rId3" action="ppaction://hlinksldjump" highlightClick="1"/>
          </p:cNvPr>
          <p:cNvSpPr/>
          <p:nvPr/>
        </p:nvSpPr>
        <p:spPr>
          <a:xfrm>
            <a:off x="8460432" y="555526"/>
            <a:ext cx="504056" cy="360040"/>
          </a:xfrm>
          <a:prstGeom prst="actionButtonHom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9357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592" y="205979"/>
            <a:ext cx="7355160" cy="565571"/>
          </a:xfrm>
        </p:spPr>
        <p:txBody>
          <a:bodyPr>
            <a:normAutofit fontScale="90000"/>
          </a:bodyPr>
          <a:lstStyle/>
          <a:p>
            <a:r>
              <a:rPr lang="id-ID" smtClean="0">
                <a:latin typeface="Helvetica" pitchFamily="34" charset="0"/>
                <a:cs typeface="Helvetica" pitchFamily="34" charset="0"/>
              </a:rPr>
              <a:t>JENIS PROPOSISI</a:t>
            </a:r>
            <a:endParaRPr lang="en-US">
              <a:latin typeface="Helvetica" pitchFamily="34" charset="0"/>
              <a:cs typeface="Helvetica" pitchFamily="34" charset="0"/>
            </a:endParaRPr>
          </a:p>
        </p:txBody>
      </p:sp>
      <p:cxnSp>
        <p:nvCxnSpPr>
          <p:cNvPr id="11" name="Straight Connector 10"/>
          <p:cNvCxnSpPr/>
          <p:nvPr/>
        </p:nvCxnSpPr>
        <p:spPr>
          <a:xfrm>
            <a:off x="1691680" y="843558"/>
            <a:ext cx="5760640" cy="0"/>
          </a:xfrm>
          <a:prstGeom prst="line">
            <a:avLst/>
          </a:prstGeom>
        </p:spPr>
        <p:style>
          <a:lnRef idx="3">
            <a:schemeClr val="dk1"/>
          </a:lnRef>
          <a:fillRef idx="0">
            <a:schemeClr val="dk1"/>
          </a:fillRef>
          <a:effectRef idx="2">
            <a:schemeClr val="dk1"/>
          </a:effectRef>
          <a:fontRef idx="minor">
            <a:schemeClr val="tx1"/>
          </a:fontRef>
        </p:style>
      </p:cxnSp>
      <p:sp>
        <p:nvSpPr>
          <p:cNvPr id="12" name="Flowchart: Terminator 11"/>
          <p:cNvSpPr/>
          <p:nvPr/>
        </p:nvSpPr>
        <p:spPr>
          <a:xfrm>
            <a:off x="323528" y="2139702"/>
            <a:ext cx="1656184" cy="504056"/>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mtClean="0">
                <a:latin typeface="Helvetica" pitchFamily="34" charset="0"/>
                <a:cs typeface="Helvetica" pitchFamily="34" charset="0"/>
              </a:rPr>
              <a:t>Bentuk</a:t>
            </a:r>
            <a:endParaRPr lang="en-US">
              <a:latin typeface="Helvetica" pitchFamily="34" charset="0"/>
              <a:cs typeface="Helvetica" pitchFamily="34" charset="0"/>
            </a:endParaRPr>
          </a:p>
        </p:txBody>
      </p:sp>
      <p:sp>
        <p:nvSpPr>
          <p:cNvPr id="13" name="Flowchart: Terminator 12"/>
          <p:cNvSpPr/>
          <p:nvPr/>
        </p:nvSpPr>
        <p:spPr>
          <a:xfrm>
            <a:off x="2483768" y="2139702"/>
            <a:ext cx="1656184" cy="504056"/>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mtClean="0">
                <a:latin typeface="Helvetica" pitchFamily="34" charset="0"/>
                <a:cs typeface="Helvetica" pitchFamily="34" charset="0"/>
              </a:rPr>
              <a:t>Sifat</a:t>
            </a:r>
            <a:endParaRPr lang="en-US">
              <a:latin typeface="Helvetica" pitchFamily="34" charset="0"/>
              <a:cs typeface="Helvetica" pitchFamily="34" charset="0"/>
            </a:endParaRPr>
          </a:p>
        </p:txBody>
      </p:sp>
      <p:sp>
        <p:nvSpPr>
          <p:cNvPr id="14" name="Flowchart: Terminator 13"/>
          <p:cNvSpPr/>
          <p:nvPr/>
        </p:nvSpPr>
        <p:spPr>
          <a:xfrm>
            <a:off x="4716016" y="2139702"/>
            <a:ext cx="1656184" cy="504056"/>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mtClean="0">
                <a:latin typeface="Helvetica" pitchFamily="34" charset="0"/>
                <a:cs typeface="Helvetica" pitchFamily="34" charset="0"/>
              </a:rPr>
              <a:t>Kualitas</a:t>
            </a:r>
            <a:endParaRPr lang="en-US">
              <a:latin typeface="Helvetica" pitchFamily="34" charset="0"/>
              <a:cs typeface="Helvetica" pitchFamily="34" charset="0"/>
            </a:endParaRPr>
          </a:p>
        </p:txBody>
      </p:sp>
      <p:sp>
        <p:nvSpPr>
          <p:cNvPr id="15" name="Flowchart: Terminator 14"/>
          <p:cNvSpPr/>
          <p:nvPr/>
        </p:nvSpPr>
        <p:spPr>
          <a:xfrm>
            <a:off x="6948264" y="2148086"/>
            <a:ext cx="1656184" cy="504056"/>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mtClean="0">
                <a:latin typeface="Helvetica" pitchFamily="34" charset="0"/>
                <a:cs typeface="Helvetica" pitchFamily="34" charset="0"/>
              </a:rPr>
              <a:t>Kuantitas</a:t>
            </a:r>
            <a:endParaRPr lang="en-US">
              <a:latin typeface="Helvetica" pitchFamily="34" charset="0"/>
              <a:cs typeface="Helvetica" pitchFamily="34" charset="0"/>
            </a:endParaRPr>
          </a:p>
        </p:txBody>
      </p:sp>
      <p:sp>
        <p:nvSpPr>
          <p:cNvPr id="16" name="Flowchart: Data 15"/>
          <p:cNvSpPr/>
          <p:nvPr/>
        </p:nvSpPr>
        <p:spPr>
          <a:xfrm>
            <a:off x="107504" y="3291830"/>
            <a:ext cx="2016224" cy="1008112"/>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ctr">
              <a:buFont typeface="Arial" pitchFamily="34" charset="0"/>
              <a:buChar char="•"/>
            </a:pPr>
            <a:r>
              <a:rPr lang="id-ID" sz="1400">
                <a:latin typeface="Helvetica" pitchFamily="34" charset="0"/>
                <a:cs typeface="Helvetica" pitchFamily="34" charset="0"/>
              </a:rPr>
              <a:t>Tunggal</a:t>
            </a:r>
          </a:p>
          <a:p>
            <a:pPr marL="285750" indent="-285750" algn="ctr">
              <a:buFont typeface="Arial" pitchFamily="34" charset="0"/>
              <a:buChar char="•"/>
            </a:pPr>
            <a:r>
              <a:rPr lang="id-ID" sz="1400">
                <a:latin typeface="Helvetica" pitchFamily="34" charset="0"/>
                <a:cs typeface="Helvetica" pitchFamily="34" charset="0"/>
              </a:rPr>
              <a:t>Majemuk</a:t>
            </a:r>
            <a:endParaRPr lang="en-US" sz="1400">
              <a:latin typeface="Helvetica" pitchFamily="34" charset="0"/>
              <a:cs typeface="Helvetica" pitchFamily="34" charset="0"/>
            </a:endParaRPr>
          </a:p>
        </p:txBody>
      </p:sp>
      <p:sp>
        <p:nvSpPr>
          <p:cNvPr id="17" name="Flowchart: Data 16"/>
          <p:cNvSpPr/>
          <p:nvPr/>
        </p:nvSpPr>
        <p:spPr>
          <a:xfrm>
            <a:off x="2267744" y="3291830"/>
            <a:ext cx="2016224" cy="1008112"/>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ctr">
              <a:buFont typeface="Arial" pitchFamily="34" charset="0"/>
              <a:buChar char="•"/>
            </a:pPr>
            <a:r>
              <a:rPr lang="id-ID" sz="1100" smtClean="0">
                <a:latin typeface="Helvetica" pitchFamily="34" charset="0"/>
                <a:cs typeface="Helvetica" pitchFamily="34" charset="0"/>
              </a:rPr>
              <a:t>Kategorial</a:t>
            </a:r>
          </a:p>
          <a:p>
            <a:pPr marL="285750" indent="-285750" algn="ctr">
              <a:buFont typeface="Arial" pitchFamily="34" charset="0"/>
              <a:buChar char="•"/>
            </a:pPr>
            <a:r>
              <a:rPr lang="id-ID" sz="1100" smtClean="0">
                <a:latin typeface="Helvetica" pitchFamily="34" charset="0"/>
                <a:cs typeface="Helvetica" pitchFamily="34" charset="0"/>
              </a:rPr>
              <a:t>Kondisional</a:t>
            </a:r>
            <a:endParaRPr lang="en-US" sz="1100">
              <a:latin typeface="Helvetica" pitchFamily="34" charset="0"/>
              <a:cs typeface="Helvetica" pitchFamily="34" charset="0"/>
            </a:endParaRPr>
          </a:p>
        </p:txBody>
      </p:sp>
      <p:sp>
        <p:nvSpPr>
          <p:cNvPr id="18" name="Flowchart: Data 17"/>
          <p:cNvSpPr/>
          <p:nvPr/>
        </p:nvSpPr>
        <p:spPr>
          <a:xfrm>
            <a:off x="4499992" y="3291830"/>
            <a:ext cx="2016224" cy="1008112"/>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ctr">
              <a:buFont typeface="Arial" pitchFamily="34" charset="0"/>
              <a:buChar char="•"/>
            </a:pPr>
            <a:r>
              <a:rPr lang="id-ID" sz="1400" smtClean="0">
                <a:latin typeface="Helvetica" pitchFamily="34" charset="0"/>
                <a:cs typeface="Helvetica" pitchFamily="34" charset="0"/>
              </a:rPr>
              <a:t>Positif</a:t>
            </a:r>
          </a:p>
          <a:p>
            <a:pPr marL="285750" indent="-285750" algn="ctr">
              <a:buFont typeface="Arial" pitchFamily="34" charset="0"/>
              <a:buChar char="•"/>
            </a:pPr>
            <a:r>
              <a:rPr lang="id-ID" sz="1400" smtClean="0">
                <a:latin typeface="Helvetica" pitchFamily="34" charset="0"/>
                <a:cs typeface="Helvetica" pitchFamily="34" charset="0"/>
              </a:rPr>
              <a:t>Negatif</a:t>
            </a:r>
            <a:endParaRPr lang="en-US" sz="1400">
              <a:latin typeface="Helvetica" pitchFamily="34" charset="0"/>
              <a:cs typeface="Helvetica" pitchFamily="34" charset="0"/>
            </a:endParaRPr>
          </a:p>
        </p:txBody>
      </p:sp>
      <p:sp>
        <p:nvSpPr>
          <p:cNvPr id="19" name="Flowchart: Data 18"/>
          <p:cNvSpPr/>
          <p:nvPr/>
        </p:nvSpPr>
        <p:spPr>
          <a:xfrm>
            <a:off x="6732240" y="3291830"/>
            <a:ext cx="2016224" cy="1008112"/>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ctr">
              <a:buFont typeface="Arial" pitchFamily="34" charset="0"/>
              <a:buChar char="•"/>
            </a:pPr>
            <a:r>
              <a:rPr lang="id-ID" sz="1400" smtClean="0">
                <a:latin typeface="Helvetica" pitchFamily="34" charset="0"/>
                <a:cs typeface="Helvetica" pitchFamily="34" charset="0"/>
              </a:rPr>
              <a:t>Spesifik</a:t>
            </a:r>
          </a:p>
          <a:p>
            <a:pPr marL="285750" indent="-285750" algn="ctr">
              <a:buFont typeface="Arial" pitchFamily="34" charset="0"/>
              <a:buChar char="•"/>
            </a:pPr>
            <a:r>
              <a:rPr lang="id-ID" sz="1400" smtClean="0">
                <a:latin typeface="Helvetica" pitchFamily="34" charset="0"/>
                <a:cs typeface="Helvetica" pitchFamily="34" charset="0"/>
              </a:rPr>
              <a:t>Universal</a:t>
            </a:r>
          </a:p>
        </p:txBody>
      </p:sp>
      <p:cxnSp>
        <p:nvCxnSpPr>
          <p:cNvPr id="21" name="Straight Connector 20"/>
          <p:cNvCxnSpPr>
            <a:stCxn id="12" idx="2"/>
            <a:endCxn id="16" idx="1"/>
          </p:cNvCxnSpPr>
          <p:nvPr/>
        </p:nvCxnSpPr>
        <p:spPr>
          <a:xfrm flipH="1">
            <a:off x="1115616" y="2643758"/>
            <a:ext cx="36004" cy="64807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a:stCxn id="13" idx="2"/>
            <a:endCxn id="17" idx="1"/>
          </p:cNvCxnSpPr>
          <p:nvPr/>
        </p:nvCxnSpPr>
        <p:spPr>
          <a:xfrm flipH="1">
            <a:off x="3275856" y="2643758"/>
            <a:ext cx="36004" cy="648072"/>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a:stCxn id="14" idx="2"/>
            <a:endCxn id="18" idx="1"/>
          </p:cNvCxnSpPr>
          <p:nvPr/>
        </p:nvCxnSpPr>
        <p:spPr>
          <a:xfrm flipH="1">
            <a:off x="5508104" y="2643758"/>
            <a:ext cx="36004" cy="648072"/>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a:stCxn id="15" idx="2"/>
            <a:endCxn id="19" idx="1"/>
          </p:cNvCxnSpPr>
          <p:nvPr/>
        </p:nvCxnSpPr>
        <p:spPr>
          <a:xfrm flipH="1">
            <a:off x="7740352" y="2652142"/>
            <a:ext cx="36004" cy="639688"/>
          </a:xfrm>
          <a:prstGeom prst="line">
            <a:avLst/>
          </a:prstGeom>
        </p:spPr>
        <p:style>
          <a:lnRef idx="2">
            <a:schemeClr val="dk1"/>
          </a:lnRef>
          <a:fillRef idx="0">
            <a:schemeClr val="dk1"/>
          </a:fillRef>
          <a:effectRef idx="1">
            <a:schemeClr val="dk1"/>
          </a:effectRef>
          <a:fontRef idx="minor">
            <a:schemeClr val="tx1"/>
          </a:fontRef>
        </p:style>
      </p:cxnSp>
      <p:sp>
        <p:nvSpPr>
          <p:cNvPr id="31" name="Up Arrow Callout 30"/>
          <p:cNvSpPr/>
          <p:nvPr/>
        </p:nvSpPr>
        <p:spPr>
          <a:xfrm>
            <a:off x="2267744" y="4299942"/>
            <a:ext cx="1800200" cy="792088"/>
          </a:xfrm>
          <a:prstGeom prst="up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900" smtClean="0">
                <a:latin typeface="Helvetica" pitchFamily="34" charset="0"/>
                <a:cs typeface="Helvetica" pitchFamily="34" charset="0"/>
              </a:rPr>
              <a:t>Kondisional Hipotesis</a:t>
            </a:r>
          </a:p>
          <a:p>
            <a:pPr algn="ctr"/>
            <a:r>
              <a:rPr lang="id-ID" sz="900" smtClean="0">
                <a:latin typeface="Helvetica" pitchFamily="34" charset="0"/>
                <a:cs typeface="Helvetica" pitchFamily="34" charset="0"/>
              </a:rPr>
              <a:t>Kondisional Disjungtif</a:t>
            </a:r>
            <a:endParaRPr lang="en-US" sz="900">
              <a:latin typeface="Helvetica" pitchFamily="34" charset="0"/>
              <a:cs typeface="Helvetica" pitchFamily="34" charset="0"/>
            </a:endParaRPr>
          </a:p>
        </p:txBody>
      </p:sp>
      <p:sp>
        <p:nvSpPr>
          <p:cNvPr id="32" name="Action Button: Forward or Next 31">
            <a:hlinkClick r:id="" action="ppaction://hlinkshowjump?jump=nextslide" highlightClick="1"/>
          </p:cNvPr>
          <p:cNvSpPr/>
          <p:nvPr/>
        </p:nvSpPr>
        <p:spPr>
          <a:xfrm>
            <a:off x="8100392" y="123478"/>
            <a:ext cx="864096" cy="324036"/>
          </a:xfrm>
          <a:prstGeom prst="actionButtonForwardNex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Action Button: Home 32">
            <a:hlinkClick r:id="rId3" action="ppaction://hlinksldjump" highlightClick="1"/>
          </p:cNvPr>
          <p:cNvSpPr/>
          <p:nvPr/>
        </p:nvSpPr>
        <p:spPr>
          <a:xfrm>
            <a:off x="8460432" y="555526"/>
            <a:ext cx="504056" cy="360040"/>
          </a:xfrm>
          <a:prstGeom prst="actionButtonHom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0742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2"/>
            <a:ext cx="3826768" cy="569218"/>
          </a:xfrm>
        </p:spPr>
        <p:txBody>
          <a:bodyPr>
            <a:normAutofit fontScale="90000"/>
          </a:bodyPr>
          <a:lstStyle/>
          <a:p>
            <a:r>
              <a:rPr lang="id-ID" sz="2200" smtClean="0">
                <a:latin typeface="Helvetica" pitchFamily="34" charset="0"/>
                <a:cs typeface="Helvetica" pitchFamily="34" charset="0"/>
              </a:rPr>
              <a:t>BENTUK-BENTUK PROPOSISI</a:t>
            </a:r>
            <a:endParaRPr lang="en-US">
              <a:latin typeface="Helvetica" pitchFamily="34" charset="0"/>
              <a:cs typeface="Helvetica" pitchFamily="34" charset="0"/>
            </a:endParaRPr>
          </a:p>
        </p:txBody>
      </p:sp>
      <p:sp>
        <p:nvSpPr>
          <p:cNvPr id="4" name="Flowchart: Off-page Connector 3"/>
          <p:cNvSpPr/>
          <p:nvPr/>
        </p:nvSpPr>
        <p:spPr>
          <a:xfrm>
            <a:off x="611560" y="555526"/>
            <a:ext cx="1080120" cy="1080120"/>
          </a:xfrm>
          <a:prstGeom prst="flowChartOffpage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5400" smtClean="0">
                <a:latin typeface="Helvetica" pitchFamily="34" charset="0"/>
                <a:cs typeface="Helvetica" pitchFamily="34" charset="0"/>
              </a:rPr>
              <a:t>A</a:t>
            </a:r>
            <a:endParaRPr lang="en-US" sz="5400">
              <a:latin typeface="Helvetica" pitchFamily="34" charset="0"/>
              <a:cs typeface="Helvetica" pitchFamily="34" charset="0"/>
            </a:endParaRPr>
          </a:p>
        </p:txBody>
      </p:sp>
      <p:sp>
        <p:nvSpPr>
          <p:cNvPr id="5" name="TextBox 4"/>
          <p:cNvSpPr txBox="1"/>
          <p:nvPr/>
        </p:nvSpPr>
        <p:spPr>
          <a:xfrm>
            <a:off x="1763688" y="537523"/>
            <a:ext cx="5832648" cy="954107"/>
          </a:xfrm>
          <a:prstGeom prst="rect">
            <a:avLst/>
          </a:prstGeom>
          <a:noFill/>
        </p:spPr>
        <p:txBody>
          <a:bodyPr wrap="square" rtlCol="0">
            <a:spAutoFit/>
          </a:bodyPr>
          <a:lstStyle/>
          <a:p>
            <a:r>
              <a:rPr lang="id-ID" sz="1400">
                <a:latin typeface="Helvetica" pitchFamily="34" charset="0"/>
                <a:cs typeface="Helvetica" pitchFamily="34" charset="0"/>
              </a:rPr>
              <a:t>I</a:t>
            </a:r>
            <a:r>
              <a:rPr lang="en-US" sz="1400" smtClean="0">
                <a:latin typeface="Helvetica" pitchFamily="34" charset="0"/>
                <a:cs typeface="Helvetica" pitchFamily="34" charset="0"/>
              </a:rPr>
              <a:t>alah </a:t>
            </a:r>
            <a:r>
              <a:rPr lang="en-US" sz="1400">
                <a:latin typeface="Helvetica" pitchFamily="34" charset="0"/>
                <a:cs typeface="Helvetica" pitchFamily="34" charset="0"/>
              </a:rPr>
              <a:t>proposisi universal atau singular positif. Proposisi yang satu ini mengungkap keseluruhan dan pembenaran, pengakuan, atau positif. Adapun untuk contoh proposisi bentuk A misalnya kursi itu dibuat dari kayu mahoni.</a:t>
            </a:r>
            <a:endParaRPr lang="en-US" sz="1400">
              <a:latin typeface="Helvetica" pitchFamily="34" charset="0"/>
              <a:cs typeface="Helvetica" pitchFamily="34" charset="0"/>
            </a:endParaRPr>
          </a:p>
        </p:txBody>
      </p:sp>
      <p:sp>
        <p:nvSpPr>
          <p:cNvPr id="6" name="Flowchart: Off-page Connector 5"/>
          <p:cNvSpPr/>
          <p:nvPr/>
        </p:nvSpPr>
        <p:spPr>
          <a:xfrm>
            <a:off x="611560" y="1707654"/>
            <a:ext cx="1080120" cy="1080120"/>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5400">
                <a:latin typeface="Helvetica" pitchFamily="34" charset="0"/>
                <a:cs typeface="Helvetica" pitchFamily="34" charset="0"/>
              </a:rPr>
              <a:t>E</a:t>
            </a:r>
            <a:endParaRPr lang="en-US" sz="5400">
              <a:latin typeface="Helvetica" pitchFamily="34" charset="0"/>
              <a:cs typeface="Helvetica" pitchFamily="34" charset="0"/>
            </a:endParaRPr>
          </a:p>
        </p:txBody>
      </p:sp>
      <p:sp>
        <p:nvSpPr>
          <p:cNvPr id="7" name="TextBox 6"/>
          <p:cNvSpPr txBox="1"/>
          <p:nvPr/>
        </p:nvSpPr>
        <p:spPr>
          <a:xfrm>
            <a:off x="1763688" y="1707654"/>
            <a:ext cx="5616624" cy="954107"/>
          </a:xfrm>
          <a:prstGeom prst="rect">
            <a:avLst/>
          </a:prstGeom>
          <a:noFill/>
        </p:spPr>
        <p:txBody>
          <a:bodyPr wrap="square" rtlCol="0">
            <a:spAutoFit/>
          </a:bodyPr>
          <a:lstStyle/>
          <a:p>
            <a:r>
              <a:rPr lang="id-ID" sz="1400">
                <a:latin typeface="Helvetica" pitchFamily="34" charset="0"/>
                <a:cs typeface="Helvetica" pitchFamily="34" charset="0"/>
              </a:rPr>
              <a:t>I</a:t>
            </a:r>
            <a:r>
              <a:rPr lang="en-US" sz="1400" smtClean="0">
                <a:latin typeface="Helvetica" pitchFamily="34" charset="0"/>
                <a:cs typeface="Helvetica" pitchFamily="34" charset="0"/>
              </a:rPr>
              <a:t>alah </a:t>
            </a:r>
            <a:r>
              <a:rPr lang="en-US" sz="1400">
                <a:latin typeface="Helvetica" pitchFamily="34" charset="0"/>
                <a:cs typeface="Helvetica" pitchFamily="34" charset="0"/>
              </a:rPr>
              <a:t>proposisi universal atau singular negatif. Proposisi yang satu ini mengungkap keseluruhan pengingkaran, penolakan, atau negatif. Contoh proposisi bentuk E misalnya kursi itu tidak dibuat dari kayu mahoni.</a:t>
            </a:r>
            <a:endParaRPr lang="en-US" sz="1400">
              <a:latin typeface="Helvetica" pitchFamily="34" charset="0"/>
              <a:cs typeface="Helvetica" pitchFamily="34" charset="0"/>
            </a:endParaRPr>
          </a:p>
        </p:txBody>
      </p:sp>
      <p:sp>
        <p:nvSpPr>
          <p:cNvPr id="8" name="Flowchart: Off-page Connector 7"/>
          <p:cNvSpPr/>
          <p:nvPr/>
        </p:nvSpPr>
        <p:spPr>
          <a:xfrm>
            <a:off x="611560" y="2859782"/>
            <a:ext cx="1080120" cy="1080120"/>
          </a:xfrm>
          <a:prstGeom prst="flowChartOffpage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5400" smtClean="0">
                <a:latin typeface="Helvetica" pitchFamily="34" charset="0"/>
                <a:cs typeface="Helvetica" pitchFamily="34" charset="0"/>
              </a:rPr>
              <a:t>I</a:t>
            </a:r>
            <a:endParaRPr lang="en-US" sz="5400">
              <a:latin typeface="Helvetica" pitchFamily="34" charset="0"/>
              <a:cs typeface="Helvetica" pitchFamily="34" charset="0"/>
            </a:endParaRPr>
          </a:p>
        </p:txBody>
      </p:sp>
      <p:sp>
        <p:nvSpPr>
          <p:cNvPr id="9" name="TextBox 8"/>
          <p:cNvSpPr txBox="1"/>
          <p:nvPr/>
        </p:nvSpPr>
        <p:spPr>
          <a:xfrm>
            <a:off x="1763688" y="2859782"/>
            <a:ext cx="5976664" cy="954107"/>
          </a:xfrm>
          <a:prstGeom prst="rect">
            <a:avLst/>
          </a:prstGeom>
          <a:noFill/>
        </p:spPr>
        <p:txBody>
          <a:bodyPr wrap="square" rtlCol="0">
            <a:spAutoFit/>
          </a:bodyPr>
          <a:lstStyle/>
          <a:p>
            <a:r>
              <a:rPr lang="en-US" sz="1400" smtClean="0">
                <a:latin typeface="Helvetica" pitchFamily="34" charset="0"/>
                <a:cs typeface="Helvetica" pitchFamily="34" charset="0"/>
              </a:rPr>
              <a:t>Adalah proposisi partikular aktif. Proposisi yang satu ini mengungkap sebagian dari keseluruhan pengakuan, pembenaran, atau positif. Contoh proposisi bentuk I misalnya sebagian mahasiswa adalah anak seorang pejabat.</a:t>
            </a:r>
            <a:endParaRPr lang="en-US" sz="1400">
              <a:latin typeface="Helvetica" pitchFamily="34" charset="0"/>
              <a:cs typeface="Helvetica" pitchFamily="34" charset="0"/>
            </a:endParaRPr>
          </a:p>
        </p:txBody>
      </p:sp>
      <p:sp>
        <p:nvSpPr>
          <p:cNvPr id="10" name="Flowchart: Off-page Connector 9"/>
          <p:cNvSpPr/>
          <p:nvPr/>
        </p:nvSpPr>
        <p:spPr>
          <a:xfrm>
            <a:off x="611560" y="4011910"/>
            <a:ext cx="1080120" cy="1080120"/>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5400">
                <a:latin typeface="Helvetica" pitchFamily="34" charset="0"/>
                <a:cs typeface="Helvetica" pitchFamily="34" charset="0"/>
              </a:rPr>
              <a:t>O</a:t>
            </a:r>
            <a:endParaRPr lang="en-US" sz="5400">
              <a:latin typeface="Helvetica" pitchFamily="34" charset="0"/>
              <a:cs typeface="Helvetica" pitchFamily="34" charset="0"/>
            </a:endParaRPr>
          </a:p>
        </p:txBody>
      </p:sp>
      <p:sp>
        <p:nvSpPr>
          <p:cNvPr id="11" name="TextBox 10"/>
          <p:cNvSpPr txBox="1"/>
          <p:nvPr/>
        </p:nvSpPr>
        <p:spPr>
          <a:xfrm>
            <a:off x="1763688" y="4011910"/>
            <a:ext cx="6048672" cy="954107"/>
          </a:xfrm>
          <a:prstGeom prst="rect">
            <a:avLst/>
          </a:prstGeom>
          <a:noFill/>
        </p:spPr>
        <p:txBody>
          <a:bodyPr wrap="square" rtlCol="0">
            <a:spAutoFit/>
          </a:bodyPr>
          <a:lstStyle/>
          <a:p>
            <a:pPr lvl="0"/>
            <a:r>
              <a:rPr lang="en-US" sz="1400">
                <a:latin typeface="Helvetica" pitchFamily="34" charset="0"/>
                <a:cs typeface="Helvetica" pitchFamily="34" charset="0"/>
              </a:rPr>
              <a:t>Proposisi yang satu ini mengungkap </a:t>
            </a:r>
            <a:r>
              <a:rPr lang="id-ID" sz="1400">
                <a:latin typeface="Helvetica" pitchFamily="34" charset="0"/>
                <a:cs typeface="Helvetica" pitchFamily="34" charset="0"/>
              </a:rPr>
              <a:t>s</a:t>
            </a:r>
            <a:r>
              <a:rPr lang="en-US" sz="1400">
                <a:latin typeface="Helvetica" pitchFamily="34" charset="0"/>
                <a:cs typeface="Helvetica" pitchFamily="34" charset="0"/>
              </a:rPr>
              <a:t>ebagian dari keseluruhan pengingkaran, penolakan, atau negatif. Contoh proposisi bentuk I misalnya sebagian mahasiswa bukanlah anak seorang pejabat.</a:t>
            </a:r>
          </a:p>
          <a:p>
            <a:endParaRPr lang="en-US" sz="1400">
              <a:latin typeface="Helvetica" pitchFamily="34" charset="0"/>
              <a:cs typeface="Helvetica" pitchFamily="34" charset="0"/>
            </a:endParaRPr>
          </a:p>
        </p:txBody>
      </p:sp>
      <p:sp>
        <p:nvSpPr>
          <p:cNvPr id="12" name="Action Button: Home 11">
            <a:hlinkClick r:id="rId3" action="ppaction://hlinksldjump" highlightClick="1"/>
          </p:cNvPr>
          <p:cNvSpPr/>
          <p:nvPr/>
        </p:nvSpPr>
        <p:spPr>
          <a:xfrm>
            <a:off x="7884368" y="195486"/>
            <a:ext cx="504056" cy="360040"/>
          </a:xfrm>
          <a:prstGeom prst="actionButtonHom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07301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930524"/>
            <a:ext cx="8229600" cy="857250"/>
          </a:xfrm>
        </p:spPr>
        <p:txBody>
          <a:bodyPr/>
          <a:lstStyle/>
          <a:p>
            <a:r>
              <a:rPr lang="id-ID" smtClean="0">
                <a:solidFill>
                  <a:schemeClr val="bg1"/>
                </a:solidFill>
                <a:latin typeface="Helvetica" pitchFamily="34" charset="0"/>
                <a:cs typeface="Helvetica" pitchFamily="34" charset="0"/>
              </a:rPr>
              <a:t>TERIMA KASIH</a:t>
            </a:r>
            <a:endParaRPr lang="en-US">
              <a:solidFill>
                <a:schemeClr val="bg1"/>
              </a:solidFill>
              <a:latin typeface="Helvetica" pitchFamily="34" charset="0"/>
              <a:cs typeface="Helvetica" pitchFamily="34" charset="0"/>
            </a:endParaRPr>
          </a:p>
        </p:txBody>
      </p:sp>
      <p:sp>
        <p:nvSpPr>
          <p:cNvPr id="3" name="Moon 2"/>
          <p:cNvSpPr/>
          <p:nvPr/>
        </p:nvSpPr>
        <p:spPr>
          <a:xfrm>
            <a:off x="1619672" y="1344741"/>
            <a:ext cx="1440160" cy="2304256"/>
          </a:xfrm>
          <a:prstGeom prst="moon">
            <a:avLst/>
          </a:prstGeom>
          <a:solidFill>
            <a:srgbClr val="FFFF00"/>
          </a:solidFill>
          <a:ln>
            <a:solidFill>
              <a:srgbClr val="FFFF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4-Point Star 3"/>
          <p:cNvSpPr/>
          <p:nvPr/>
        </p:nvSpPr>
        <p:spPr>
          <a:xfrm>
            <a:off x="5724128" y="1275606"/>
            <a:ext cx="792088" cy="720080"/>
          </a:xfrm>
          <a:prstGeom prst="star4">
            <a:avLst/>
          </a:prstGeom>
          <a:solidFill>
            <a:srgbClr val="FFFF00"/>
          </a:solidFill>
          <a:ln>
            <a:solidFill>
              <a:srgbClr val="FFFF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Point Star 4"/>
          <p:cNvSpPr/>
          <p:nvPr/>
        </p:nvSpPr>
        <p:spPr>
          <a:xfrm>
            <a:off x="6588224" y="1635646"/>
            <a:ext cx="792088" cy="720080"/>
          </a:xfrm>
          <a:prstGeom prst="star4">
            <a:avLst/>
          </a:prstGeom>
          <a:solidFill>
            <a:srgbClr val="FFFF00"/>
          </a:solidFill>
          <a:ln>
            <a:solidFill>
              <a:srgbClr val="FFFF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p:cNvSpPr/>
          <p:nvPr/>
        </p:nvSpPr>
        <p:spPr>
          <a:xfrm>
            <a:off x="6876256" y="627534"/>
            <a:ext cx="792088" cy="720080"/>
          </a:xfrm>
          <a:prstGeom prst="star4">
            <a:avLst/>
          </a:prstGeom>
          <a:solidFill>
            <a:srgbClr val="FFFF00"/>
          </a:solidFill>
          <a:ln>
            <a:solidFill>
              <a:srgbClr val="FFFF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5989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220</Words>
  <Application>Microsoft Office PowerPoint</Application>
  <PresentationFormat>On-screen Show (16:9)</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PROPOSISI</vt:lpstr>
      <vt:lpstr>DAFTAR ISI</vt:lpstr>
      <vt:lpstr>PowerPoint Presentation</vt:lpstr>
      <vt:lpstr>JENIS PROPOSISI</vt:lpstr>
      <vt:lpstr>BENTUK-BENTUK PROPOSISI</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11</cp:revision>
  <dcterms:created xsi:type="dcterms:W3CDTF">2022-09-17T03:24:08Z</dcterms:created>
  <dcterms:modified xsi:type="dcterms:W3CDTF">2022-09-17T07:24:50Z</dcterms:modified>
</cp:coreProperties>
</file>