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9753600" cy="73152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</p:embeddedFont>
    <p:embeddedFont>
      <p:font typeface="Inter Bold" panose="020B0604020202020204" charset="0"/>
      <p:regular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22" autoAdjust="0"/>
  </p:normalViewPr>
  <p:slideViewPr>
    <p:cSldViewPr>
      <p:cViewPr varScale="1">
        <p:scale>
          <a:sx n="68" d="100"/>
          <a:sy n="68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76C7B-BFA7-47B1-AA27-482A6A6C9CF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9F79-861B-4F2F-ADCE-808F639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09F79-861B-4F2F-ADCE-808F6392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95357" y="731520"/>
            <a:ext cx="1875032" cy="3744757"/>
            <a:chOff x="0" y="0"/>
            <a:chExt cx="4589780" cy="4578350"/>
          </a:xfrm>
        </p:grpSpPr>
        <p:sp>
          <p:nvSpPr>
            <p:cNvPr id="3" name="Freeform 3"/>
            <p:cNvSpPr/>
            <p:nvPr/>
          </p:nvSpPr>
          <p:spPr>
            <a:xfrm>
              <a:off x="232345" y="430142"/>
              <a:ext cx="2418937" cy="4804851"/>
            </a:xfrm>
            <a:custGeom>
              <a:avLst/>
              <a:gdLst/>
              <a:ahLst/>
              <a:cxnLst/>
              <a:rect l="l" t="t" r="r" b="b"/>
              <a:pathLst>
                <a:path w="2418937" h="4804851">
                  <a:moveTo>
                    <a:pt x="20688" y="286762"/>
                  </a:moveTo>
                  <a:lnTo>
                    <a:pt x="20688" y="238969"/>
                  </a:lnTo>
                  <a:cubicBezTo>
                    <a:pt x="46947" y="238969"/>
                    <a:pt x="68431" y="195954"/>
                    <a:pt x="68431" y="143381"/>
                  </a:cubicBezTo>
                  <a:cubicBezTo>
                    <a:pt x="68431" y="90808"/>
                    <a:pt x="46947" y="47794"/>
                    <a:pt x="20688" y="47794"/>
                  </a:cubicBezTo>
                  <a:lnTo>
                    <a:pt x="20688" y="0"/>
                  </a:lnTo>
                  <a:cubicBezTo>
                    <a:pt x="60474" y="0"/>
                    <a:pt x="92302" y="63725"/>
                    <a:pt x="92302" y="143381"/>
                  </a:cubicBezTo>
                  <a:cubicBezTo>
                    <a:pt x="92302" y="223037"/>
                    <a:pt x="60474" y="286762"/>
                    <a:pt x="20688" y="286762"/>
                  </a:cubicBezTo>
                  <a:close/>
                  <a:moveTo>
                    <a:pt x="1273125" y="165685"/>
                  </a:moveTo>
                  <a:lnTo>
                    <a:pt x="1273125" y="117891"/>
                  </a:lnTo>
                  <a:lnTo>
                    <a:pt x="1129898" y="117891"/>
                  </a:lnTo>
                  <a:lnTo>
                    <a:pt x="1129898" y="165685"/>
                  </a:lnTo>
                  <a:lnTo>
                    <a:pt x="1273125" y="165685"/>
                  </a:lnTo>
                  <a:close/>
                  <a:moveTo>
                    <a:pt x="1201511" y="4804852"/>
                  </a:moveTo>
                  <a:cubicBezTo>
                    <a:pt x="1241297" y="4804852"/>
                    <a:pt x="1273125" y="4741127"/>
                    <a:pt x="1273125" y="4661471"/>
                  </a:cubicBezTo>
                  <a:lnTo>
                    <a:pt x="1249254" y="4661471"/>
                  </a:lnTo>
                  <a:cubicBezTo>
                    <a:pt x="1249254" y="4714044"/>
                    <a:pt x="1227770" y="4757058"/>
                    <a:pt x="1201511" y="4757058"/>
                  </a:cubicBezTo>
                  <a:cubicBezTo>
                    <a:pt x="1175253" y="4757058"/>
                    <a:pt x="1153769" y="4714044"/>
                    <a:pt x="1153769" y="4661471"/>
                  </a:cubicBezTo>
                  <a:lnTo>
                    <a:pt x="1129898" y="4661471"/>
                  </a:lnTo>
                  <a:cubicBezTo>
                    <a:pt x="1129898" y="4739534"/>
                    <a:pt x="1161726" y="4804852"/>
                    <a:pt x="1201511" y="4804852"/>
                  </a:cubicBezTo>
                  <a:close/>
                  <a:moveTo>
                    <a:pt x="592799" y="3582928"/>
                  </a:moveTo>
                  <a:cubicBezTo>
                    <a:pt x="592799" y="3662584"/>
                    <a:pt x="624627" y="3726309"/>
                    <a:pt x="664412" y="3726309"/>
                  </a:cubicBezTo>
                  <a:lnTo>
                    <a:pt x="664412" y="3678515"/>
                  </a:lnTo>
                  <a:cubicBezTo>
                    <a:pt x="638154" y="3678515"/>
                    <a:pt x="616670" y="3635501"/>
                    <a:pt x="616670" y="3582928"/>
                  </a:cubicBezTo>
                  <a:cubicBezTo>
                    <a:pt x="616670" y="3530355"/>
                    <a:pt x="638154" y="3487341"/>
                    <a:pt x="664412" y="3487341"/>
                  </a:cubicBezTo>
                  <a:lnTo>
                    <a:pt x="664412" y="3439547"/>
                  </a:lnTo>
                  <a:cubicBezTo>
                    <a:pt x="625423" y="3439547"/>
                    <a:pt x="592799" y="3504865"/>
                    <a:pt x="592799" y="3582928"/>
                  </a:cubicBezTo>
                  <a:close/>
                  <a:moveTo>
                    <a:pt x="101054" y="2552179"/>
                  </a:moveTo>
                  <a:lnTo>
                    <a:pt x="117764" y="2517131"/>
                  </a:lnTo>
                  <a:lnTo>
                    <a:pt x="16710" y="2314804"/>
                  </a:lnTo>
                  <a:lnTo>
                    <a:pt x="0" y="2348260"/>
                  </a:lnTo>
                  <a:lnTo>
                    <a:pt x="101054" y="2552179"/>
                  </a:lnTo>
                  <a:close/>
                  <a:moveTo>
                    <a:pt x="2418937" y="1320697"/>
                  </a:moveTo>
                  <a:lnTo>
                    <a:pt x="2418937" y="1272904"/>
                  </a:lnTo>
                  <a:lnTo>
                    <a:pt x="2275710" y="1272904"/>
                  </a:lnTo>
                  <a:lnTo>
                    <a:pt x="2275710" y="1320697"/>
                  </a:lnTo>
                  <a:lnTo>
                    <a:pt x="2418937" y="1320697"/>
                  </a:lnTo>
                  <a:close/>
                  <a:moveTo>
                    <a:pt x="2311517" y="2442254"/>
                  </a:moveTo>
                  <a:cubicBezTo>
                    <a:pt x="2311517" y="2521910"/>
                    <a:pt x="2343345" y="2585635"/>
                    <a:pt x="2383130" y="2585635"/>
                  </a:cubicBezTo>
                  <a:lnTo>
                    <a:pt x="2383130" y="2537841"/>
                  </a:lnTo>
                  <a:cubicBezTo>
                    <a:pt x="2356872" y="2537841"/>
                    <a:pt x="2335388" y="2494827"/>
                    <a:pt x="2335388" y="2442254"/>
                  </a:cubicBezTo>
                  <a:cubicBezTo>
                    <a:pt x="2335388" y="2389681"/>
                    <a:pt x="2356872" y="2346667"/>
                    <a:pt x="2383130" y="2346667"/>
                  </a:cubicBezTo>
                  <a:lnTo>
                    <a:pt x="2383130" y="2298873"/>
                  </a:lnTo>
                  <a:cubicBezTo>
                    <a:pt x="2344141" y="2298873"/>
                    <a:pt x="2311517" y="2362598"/>
                    <a:pt x="2311517" y="2442254"/>
                  </a:cubicBezTo>
                  <a:close/>
                  <a:moveTo>
                    <a:pt x="1235727" y="1292021"/>
                  </a:moveTo>
                  <a:cubicBezTo>
                    <a:pt x="1235727" y="1212365"/>
                    <a:pt x="1203899" y="1148640"/>
                    <a:pt x="1164113" y="1148640"/>
                  </a:cubicBezTo>
                  <a:lnTo>
                    <a:pt x="1164113" y="1196434"/>
                  </a:lnTo>
                  <a:cubicBezTo>
                    <a:pt x="1190372" y="1196434"/>
                    <a:pt x="1211856" y="1239448"/>
                    <a:pt x="1211856" y="1292021"/>
                  </a:cubicBezTo>
                  <a:cubicBezTo>
                    <a:pt x="1211856" y="1344594"/>
                    <a:pt x="1190372" y="1387608"/>
                    <a:pt x="1164113" y="1387608"/>
                  </a:cubicBezTo>
                  <a:lnTo>
                    <a:pt x="1164113" y="1435402"/>
                  </a:lnTo>
                  <a:cubicBezTo>
                    <a:pt x="1203899" y="1435402"/>
                    <a:pt x="1235727" y="1370084"/>
                    <a:pt x="1235727" y="1292021"/>
                  </a:cubicBezTo>
                  <a:close/>
                  <a:moveTo>
                    <a:pt x="639745" y="1145454"/>
                  </a:moveTo>
                  <a:lnTo>
                    <a:pt x="615874" y="1145454"/>
                  </a:lnTo>
                  <a:lnTo>
                    <a:pt x="615874" y="1432216"/>
                  </a:lnTo>
                  <a:lnTo>
                    <a:pt x="639745" y="1432216"/>
                  </a:lnTo>
                  <a:lnTo>
                    <a:pt x="639745" y="1145454"/>
                  </a:lnTo>
                  <a:close/>
                  <a:moveTo>
                    <a:pt x="1272329" y="2461372"/>
                  </a:moveTo>
                  <a:lnTo>
                    <a:pt x="1272329" y="2413578"/>
                  </a:lnTo>
                  <a:lnTo>
                    <a:pt x="1129103" y="2413578"/>
                  </a:lnTo>
                  <a:lnTo>
                    <a:pt x="1129103" y="2461372"/>
                  </a:lnTo>
                  <a:lnTo>
                    <a:pt x="1272329" y="2461372"/>
                  </a:lnTo>
                  <a:close/>
                  <a:moveTo>
                    <a:pt x="2418937" y="4753872"/>
                  </a:moveTo>
                  <a:lnTo>
                    <a:pt x="2418937" y="4706078"/>
                  </a:lnTo>
                  <a:lnTo>
                    <a:pt x="2275710" y="4706078"/>
                  </a:lnTo>
                  <a:lnTo>
                    <a:pt x="2275710" y="4753872"/>
                  </a:lnTo>
                  <a:lnTo>
                    <a:pt x="2418937" y="4753872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214840" y="430142"/>
              <a:ext cx="2423711" cy="4874948"/>
            </a:xfrm>
            <a:custGeom>
              <a:avLst/>
              <a:gdLst/>
              <a:ahLst/>
              <a:cxnLst/>
              <a:rect l="l" t="t" r="r" b="b"/>
              <a:pathLst>
                <a:path w="2423711" h="4874948">
                  <a:moveTo>
                    <a:pt x="2376764" y="3729496"/>
                  </a:moveTo>
                  <a:lnTo>
                    <a:pt x="2352893" y="3729496"/>
                  </a:lnTo>
                  <a:lnTo>
                    <a:pt x="2352893" y="3442734"/>
                  </a:lnTo>
                  <a:lnTo>
                    <a:pt x="2376764" y="3442734"/>
                  </a:lnTo>
                  <a:lnTo>
                    <a:pt x="2376764" y="3729496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86762"/>
                  </a:lnTo>
                  <a:lnTo>
                    <a:pt x="657250" y="286762"/>
                  </a:lnTo>
                  <a:lnTo>
                    <a:pt x="657250" y="0"/>
                  </a:lnTo>
                  <a:close/>
                  <a:moveTo>
                    <a:pt x="33419" y="1414692"/>
                  </a:moveTo>
                  <a:lnTo>
                    <a:pt x="16710" y="1381236"/>
                  </a:lnTo>
                  <a:lnTo>
                    <a:pt x="117764" y="1178910"/>
                  </a:lnTo>
                  <a:lnTo>
                    <a:pt x="134474" y="1212365"/>
                  </a:lnTo>
                  <a:lnTo>
                    <a:pt x="33419" y="1414692"/>
                  </a:lnTo>
                  <a:close/>
                  <a:moveTo>
                    <a:pt x="1729858" y="57353"/>
                  </a:moveTo>
                  <a:lnTo>
                    <a:pt x="1746567" y="23897"/>
                  </a:lnTo>
                  <a:lnTo>
                    <a:pt x="1847622" y="226224"/>
                  </a:lnTo>
                  <a:lnTo>
                    <a:pt x="1830912" y="259679"/>
                  </a:lnTo>
                  <a:lnTo>
                    <a:pt x="1729858" y="57353"/>
                  </a:lnTo>
                  <a:close/>
                  <a:moveTo>
                    <a:pt x="1863536" y="1362119"/>
                  </a:moveTo>
                  <a:lnTo>
                    <a:pt x="1839665" y="1362119"/>
                  </a:lnTo>
                  <a:cubicBezTo>
                    <a:pt x="1839665" y="1309545"/>
                    <a:pt x="1818181" y="1266531"/>
                    <a:pt x="1791923" y="1266531"/>
                  </a:cubicBezTo>
                  <a:cubicBezTo>
                    <a:pt x="1765664" y="1266531"/>
                    <a:pt x="1744180" y="1309545"/>
                    <a:pt x="1744180" y="1362119"/>
                  </a:cubicBezTo>
                  <a:lnTo>
                    <a:pt x="1720309" y="1362119"/>
                  </a:lnTo>
                  <a:cubicBezTo>
                    <a:pt x="1720309" y="1282462"/>
                    <a:pt x="1752137" y="1218738"/>
                    <a:pt x="1791923" y="1218738"/>
                  </a:cubicBezTo>
                  <a:cubicBezTo>
                    <a:pt x="1830912" y="1218738"/>
                    <a:pt x="1863536" y="1284055"/>
                    <a:pt x="1863536" y="1362119"/>
                  </a:cubicBezTo>
                  <a:close/>
                  <a:moveTo>
                    <a:pt x="1180823" y="3713564"/>
                  </a:moveTo>
                  <a:lnTo>
                    <a:pt x="1164113" y="3680109"/>
                  </a:lnTo>
                  <a:lnTo>
                    <a:pt x="1265167" y="3477783"/>
                  </a:lnTo>
                  <a:lnTo>
                    <a:pt x="1281877" y="3511238"/>
                  </a:lnTo>
                  <a:lnTo>
                    <a:pt x="1180823" y="3713564"/>
                  </a:lnTo>
                  <a:close/>
                  <a:moveTo>
                    <a:pt x="82753" y="3727902"/>
                  </a:moveTo>
                  <a:lnTo>
                    <a:pt x="58882" y="3727902"/>
                  </a:lnTo>
                  <a:lnTo>
                    <a:pt x="58882" y="3441141"/>
                  </a:lnTo>
                  <a:lnTo>
                    <a:pt x="82753" y="3441141"/>
                  </a:lnTo>
                  <a:lnTo>
                    <a:pt x="82753" y="3727902"/>
                  </a:lnTo>
                  <a:close/>
                  <a:moveTo>
                    <a:pt x="1803062" y="4874949"/>
                  </a:moveTo>
                  <a:lnTo>
                    <a:pt x="1779191" y="4874949"/>
                  </a:lnTo>
                  <a:lnTo>
                    <a:pt x="1779191" y="4588187"/>
                  </a:lnTo>
                  <a:lnTo>
                    <a:pt x="1803062" y="4588187"/>
                  </a:lnTo>
                  <a:lnTo>
                    <a:pt x="1803062" y="4874949"/>
                  </a:lnTo>
                  <a:close/>
                  <a:moveTo>
                    <a:pt x="143226" y="4803259"/>
                  </a:moveTo>
                  <a:lnTo>
                    <a:pt x="119355" y="4803259"/>
                  </a:lnTo>
                  <a:cubicBezTo>
                    <a:pt x="119355" y="4750686"/>
                    <a:pt x="97871" y="4707672"/>
                    <a:pt x="71613" y="4707672"/>
                  </a:cubicBezTo>
                  <a:cubicBezTo>
                    <a:pt x="45355" y="4707672"/>
                    <a:pt x="23871" y="4750686"/>
                    <a:pt x="23871" y="4803259"/>
                  </a:cubicBezTo>
                  <a:lnTo>
                    <a:pt x="0" y="4803259"/>
                  </a:lnTo>
                  <a:cubicBezTo>
                    <a:pt x="0" y="4723603"/>
                    <a:pt x="31828" y="4659878"/>
                    <a:pt x="71613" y="4659878"/>
                  </a:cubicBezTo>
                  <a:cubicBezTo>
                    <a:pt x="111398" y="4659878"/>
                    <a:pt x="143226" y="4723603"/>
                    <a:pt x="143226" y="4803259"/>
                  </a:cubicBezTo>
                  <a:close/>
                  <a:moveTo>
                    <a:pt x="2322656" y="261272"/>
                  </a:moveTo>
                  <a:lnTo>
                    <a:pt x="2305946" y="227817"/>
                  </a:lnTo>
                  <a:lnTo>
                    <a:pt x="2407001" y="25490"/>
                  </a:lnTo>
                  <a:lnTo>
                    <a:pt x="2423710" y="58946"/>
                  </a:lnTo>
                  <a:lnTo>
                    <a:pt x="2322656" y="261272"/>
                  </a:lnTo>
                  <a:close/>
                  <a:moveTo>
                    <a:pt x="601551" y="4855831"/>
                  </a:moveTo>
                  <a:lnTo>
                    <a:pt x="584841" y="4822376"/>
                  </a:lnTo>
                  <a:lnTo>
                    <a:pt x="685896" y="4620049"/>
                  </a:lnTo>
                  <a:lnTo>
                    <a:pt x="702605" y="4653505"/>
                  </a:lnTo>
                  <a:lnTo>
                    <a:pt x="601551" y="4855831"/>
                  </a:lnTo>
                  <a:close/>
                  <a:moveTo>
                    <a:pt x="1746567" y="2560145"/>
                  </a:moveTo>
                  <a:lnTo>
                    <a:pt x="1729858" y="2526690"/>
                  </a:lnTo>
                  <a:lnTo>
                    <a:pt x="1830912" y="2324363"/>
                  </a:lnTo>
                  <a:lnTo>
                    <a:pt x="1847622" y="2357819"/>
                  </a:lnTo>
                  <a:lnTo>
                    <a:pt x="1746567" y="2560145"/>
                  </a:lnTo>
                  <a:close/>
                  <a:moveTo>
                    <a:pt x="573701" y="2365784"/>
                  </a:moveTo>
                  <a:lnTo>
                    <a:pt x="597573" y="2365784"/>
                  </a:lnTo>
                  <a:cubicBezTo>
                    <a:pt x="597573" y="2418357"/>
                    <a:pt x="619056" y="2461372"/>
                    <a:pt x="645315" y="2461372"/>
                  </a:cubicBezTo>
                  <a:cubicBezTo>
                    <a:pt x="671573" y="2461372"/>
                    <a:pt x="693057" y="2418357"/>
                    <a:pt x="693057" y="2365784"/>
                  </a:cubicBezTo>
                  <a:lnTo>
                    <a:pt x="716928" y="2365784"/>
                  </a:lnTo>
                  <a:cubicBezTo>
                    <a:pt x="716928" y="2445440"/>
                    <a:pt x="685100" y="2509165"/>
                    <a:pt x="645315" y="2509165"/>
                  </a:cubicBezTo>
                  <a:cubicBezTo>
                    <a:pt x="606325" y="2509165"/>
                    <a:pt x="573701" y="2445440"/>
                    <a:pt x="573701" y="2365784"/>
                  </a:cubicBezTo>
                  <a:close/>
                  <a:moveTo>
                    <a:pt x="1863536" y="3654619"/>
                  </a:moveTo>
                  <a:lnTo>
                    <a:pt x="1839665" y="3654619"/>
                  </a:lnTo>
                  <a:cubicBezTo>
                    <a:pt x="1839665" y="3602046"/>
                    <a:pt x="1818181" y="3559032"/>
                    <a:pt x="1791923" y="3559032"/>
                  </a:cubicBezTo>
                  <a:cubicBezTo>
                    <a:pt x="1765664" y="3559032"/>
                    <a:pt x="1744180" y="3602046"/>
                    <a:pt x="1744180" y="3654619"/>
                  </a:cubicBezTo>
                  <a:lnTo>
                    <a:pt x="1720309" y="3654619"/>
                  </a:lnTo>
                  <a:cubicBezTo>
                    <a:pt x="1720309" y="3574963"/>
                    <a:pt x="1752137" y="3511238"/>
                    <a:pt x="1791923" y="3511238"/>
                  </a:cubicBezTo>
                  <a:cubicBezTo>
                    <a:pt x="1831708" y="3511238"/>
                    <a:pt x="1863536" y="3576556"/>
                    <a:pt x="1863536" y="3654619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256159" y="1180325"/>
            <a:ext cx="3698157" cy="369815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570114" y="2114463"/>
            <a:ext cx="5900275" cy="441984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77041" y="441694"/>
            <a:ext cx="7318316" cy="2535183"/>
            <a:chOff x="0" y="0"/>
            <a:chExt cx="9757755" cy="3380244"/>
          </a:xfrm>
        </p:grpSpPr>
        <p:sp>
          <p:nvSpPr>
            <p:cNvPr id="9" name="TextBox 9"/>
            <p:cNvSpPr txBox="1"/>
            <p:nvPr/>
          </p:nvSpPr>
          <p:spPr>
            <a:xfrm>
              <a:off x="0" y="76200"/>
              <a:ext cx="9757755" cy="2658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50"/>
                </a:lnSpc>
              </a:pPr>
              <a:r>
                <a:rPr lang="en-US" sz="5000" dirty="0">
                  <a:solidFill>
                    <a:srgbClr val="242725"/>
                  </a:solidFill>
                  <a:latin typeface="Inter Bold"/>
                </a:rPr>
                <a:t>Menyusun </a:t>
              </a:r>
              <a:r>
                <a:rPr lang="en-US" sz="5000" dirty="0" err="1">
                  <a:solidFill>
                    <a:srgbClr val="242725"/>
                  </a:solidFill>
                  <a:latin typeface="Inter Bold"/>
                </a:rPr>
                <a:t>Paragraf</a:t>
              </a:r>
              <a:endParaRPr lang="en-US" sz="5000" dirty="0">
                <a:solidFill>
                  <a:srgbClr val="242725"/>
                </a:solidFill>
                <a:latin typeface="Inter Bold"/>
              </a:endParaRPr>
            </a:p>
            <a:p>
              <a:pPr>
                <a:lnSpc>
                  <a:spcPts val="5150"/>
                </a:lnSpc>
              </a:pPr>
              <a:r>
                <a:rPr lang="en-US" sz="5000" dirty="0" err="1">
                  <a:solidFill>
                    <a:srgbClr val="242725"/>
                  </a:solidFill>
                  <a:latin typeface="Inter Bold"/>
                </a:rPr>
                <a:t>dengan</a:t>
              </a:r>
              <a:r>
                <a:rPr lang="en-US" sz="5000" dirty="0">
                  <a:solidFill>
                    <a:srgbClr val="242725"/>
                  </a:solidFill>
                  <a:latin typeface="Inter Bold"/>
                </a:rPr>
                <a:t> </a:t>
              </a:r>
              <a:r>
                <a:rPr lang="en-US" sz="5000" dirty="0" err="1">
                  <a:solidFill>
                    <a:srgbClr val="242725"/>
                  </a:solidFill>
                  <a:latin typeface="Inter Bold"/>
                </a:rPr>
                <a:t>Baik</a:t>
              </a:r>
              <a:r>
                <a:rPr lang="en-US" sz="5000" dirty="0">
                  <a:solidFill>
                    <a:srgbClr val="242725"/>
                  </a:solidFill>
                  <a:latin typeface="Inter Bold"/>
                </a:rPr>
                <a:t> dan </a:t>
              </a:r>
            </a:p>
            <a:p>
              <a:pPr>
                <a:lnSpc>
                  <a:spcPts val="5150"/>
                </a:lnSpc>
              </a:pPr>
              <a:r>
                <a:rPr lang="en-US" sz="5000" dirty="0" err="1">
                  <a:solidFill>
                    <a:srgbClr val="242725"/>
                  </a:solidFill>
                  <a:latin typeface="Inter Bold"/>
                </a:rPr>
                <a:t>Benar</a:t>
              </a:r>
              <a:r>
                <a:rPr lang="en-US" sz="5000" dirty="0">
                  <a:solidFill>
                    <a:srgbClr val="242725"/>
                  </a:solidFill>
                  <a:latin typeface="Inter Bold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18645"/>
              <a:ext cx="9757755" cy="361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76321" y="3963059"/>
            <a:ext cx="722652" cy="722652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-308226" y="6583680"/>
            <a:ext cx="10061826" cy="731520"/>
          </a:xfrm>
          <a:prstGeom prst="rect">
            <a:avLst/>
          </a:prstGeom>
          <a:solidFill>
            <a:srgbClr val="2ED47B"/>
          </a:solidFill>
        </p:spPr>
      </p:sp>
      <p:sp>
        <p:nvSpPr>
          <p:cNvPr id="14" name="TextBox 14"/>
          <p:cNvSpPr txBox="1"/>
          <p:nvPr/>
        </p:nvSpPr>
        <p:spPr>
          <a:xfrm>
            <a:off x="277041" y="2867121"/>
            <a:ext cx="4056578" cy="7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242725"/>
                </a:solidFill>
                <a:latin typeface="Inter"/>
              </a:rPr>
              <a:t>Disusun oleh: Zahratus Syifa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242725"/>
                </a:solidFill>
                <a:latin typeface="Inter"/>
              </a:rPr>
              <a:t>( 2204121439)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63818" y="-1608501"/>
            <a:ext cx="2858262" cy="285826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36307" y="5392058"/>
            <a:ext cx="10061826" cy="1923142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id="5" name="Group 5"/>
          <p:cNvGrpSpPr/>
          <p:nvPr/>
        </p:nvGrpSpPr>
        <p:grpSpPr>
          <a:xfrm>
            <a:off x="7457962" y="519347"/>
            <a:ext cx="1733204" cy="2402833"/>
            <a:chOff x="0" y="0"/>
            <a:chExt cx="4589780" cy="4578350"/>
          </a:xfrm>
        </p:grpSpPr>
        <p:sp>
          <p:nvSpPr>
            <p:cNvPr id="6" name="Freeform 6"/>
            <p:cNvSpPr/>
            <p:nvPr/>
          </p:nvSpPr>
          <p:spPr>
            <a:xfrm>
              <a:off x="232345" y="298587"/>
              <a:ext cx="2418937" cy="3335331"/>
            </a:xfrm>
            <a:custGeom>
              <a:avLst/>
              <a:gdLst/>
              <a:ahLst/>
              <a:cxnLst/>
              <a:rect l="l" t="t" r="r" b="b"/>
              <a:pathLst>
                <a:path w="2418937" h="3335331">
                  <a:moveTo>
                    <a:pt x="20688" y="199059"/>
                  </a:moveTo>
                  <a:lnTo>
                    <a:pt x="20688" y="165882"/>
                  </a:lnTo>
                  <a:cubicBezTo>
                    <a:pt x="46947" y="165882"/>
                    <a:pt x="68431" y="136023"/>
                    <a:pt x="68431" y="99529"/>
                  </a:cubicBezTo>
                  <a:cubicBezTo>
                    <a:pt x="68431" y="63035"/>
                    <a:pt x="46947" y="33177"/>
                    <a:pt x="20688" y="33177"/>
                  </a:cubicBezTo>
                  <a:lnTo>
                    <a:pt x="20688" y="0"/>
                  </a:lnTo>
                  <a:cubicBezTo>
                    <a:pt x="60474" y="0"/>
                    <a:pt x="92302" y="44235"/>
                    <a:pt x="92302" y="99529"/>
                  </a:cubicBezTo>
                  <a:cubicBezTo>
                    <a:pt x="92302" y="154823"/>
                    <a:pt x="60474" y="199059"/>
                    <a:pt x="20688" y="199059"/>
                  </a:cubicBezTo>
                  <a:close/>
                  <a:moveTo>
                    <a:pt x="1273125" y="115012"/>
                  </a:moveTo>
                  <a:lnTo>
                    <a:pt x="1273125" y="81835"/>
                  </a:lnTo>
                  <a:lnTo>
                    <a:pt x="1129898" y="81835"/>
                  </a:lnTo>
                  <a:lnTo>
                    <a:pt x="1129898" y="115012"/>
                  </a:lnTo>
                  <a:lnTo>
                    <a:pt x="1273125" y="115012"/>
                  </a:lnTo>
                  <a:close/>
                  <a:moveTo>
                    <a:pt x="1201511" y="3335331"/>
                  </a:moveTo>
                  <a:cubicBezTo>
                    <a:pt x="1241297" y="3335331"/>
                    <a:pt x="1273125" y="3291096"/>
                    <a:pt x="1273125" y="3235802"/>
                  </a:cubicBezTo>
                  <a:lnTo>
                    <a:pt x="1249254" y="3235802"/>
                  </a:lnTo>
                  <a:cubicBezTo>
                    <a:pt x="1249254" y="3272296"/>
                    <a:pt x="1227770" y="3302155"/>
                    <a:pt x="1201511" y="3302155"/>
                  </a:cubicBezTo>
                  <a:cubicBezTo>
                    <a:pt x="1175253" y="3302155"/>
                    <a:pt x="1153769" y="3272296"/>
                    <a:pt x="1153769" y="3235802"/>
                  </a:cubicBezTo>
                  <a:lnTo>
                    <a:pt x="1129898" y="3235802"/>
                  </a:lnTo>
                  <a:cubicBezTo>
                    <a:pt x="1129898" y="3289990"/>
                    <a:pt x="1161726" y="3335331"/>
                    <a:pt x="1201511" y="3335331"/>
                  </a:cubicBezTo>
                  <a:close/>
                  <a:moveTo>
                    <a:pt x="592799" y="2487122"/>
                  </a:moveTo>
                  <a:cubicBezTo>
                    <a:pt x="592799" y="2542416"/>
                    <a:pt x="624627" y="2586651"/>
                    <a:pt x="664412" y="2586651"/>
                  </a:cubicBezTo>
                  <a:lnTo>
                    <a:pt x="664412" y="2553475"/>
                  </a:lnTo>
                  <a:cubicBezTo>
                    <a:pt x="638154" y="2553475"/>
                    <a:pt x="616670" y="2523616"/>
                    <a:pt x="616670" y="2487122"/>
                  </a:cubicBezTo>
                  <a:cubicBezTo>
                    <a:pt x="616670" y="2450628"/>
                    <a:pt x="638154" y="2420769"/>
                    <a:pt x="664412" y="2420769"/>
                  </a:cubicBezTo>
                  <a:lnTo>
                    <a:pt x="664412" y="2387593"/>
                  </a:lnTo>
                  <a:cubicBezTo>
                    <a:pt x="625423" y="2387593"/>
                    <a:pt x="592799" y="2432934"/>
                    <a:pt x="592799" y="2487122"/>
                  </a:cubicBezTo>
                  <a:close/>
                  <a:moveTo>
                    <a:pt x="101054" y="1771618"/>
                  </a:moveTo>
                  <a:lnTo>
                    <a:pt x="117764" y="1747289"/>
                  </a:lnTo>
                  <a:lnTo>
                    <a:pt x="16710" y="1606842"/>
                  </a:lnTo>
                  <a:lnTo>
                    <a:pt x="0" y="1630066"/>
                  </a:lnTo>
                  <a:lnTo>
                    <a:pt x="101054" y="1771618"/>
                  </a:lnTo>
                  <a:close/>
                  <a:moveTo>
                    <a:pt x="2418937" y="916774"/>
                  </a:moveTo>
                  <a:lnTo>
                    <a:pt x="2418937" y="883598"/>
                  </a:lnTo>
                  <a:lnTo>
                    <a:pt x="2275710" y="883598"/>
                  </a:lnTo>
                  <a:lnTo>
                    <a:pt x="2275710" y="916774"/>
                  </a:lnTo>
                  <a:lnTo>
                    <a:pt x="2418937" y="916774"/>
                  </a:lnTo>
                  <a:close/>
                  <a:moveTo>
                    <a:pt x="2311517" y="1695313"/>
                  </a:moveTo>
                  <a:cubicBezTo>
                    <a:pt x="2311517" y="1750607"/>
                    <a:pt x="2343345" y="1794842"/>
                    <a:pt x="2383130" y="1794842"/>
                  </a:cubicBezTo>
                  <a:lnTo>
                    <a:pt x="2383130" y="1761666"/>
                  </a:lnTo>
                  <a:cubicBezTo>
                    <a:pt x="2356872" y="1761666"/>
                    <a:pt x="2335388" y="1731807"/>
                    <a:pt x="2335388" y="1695313"/>
                  </a:cubicBezTo>
                  <a:cubicBezTo>
                    <a:pt x="2335388" y="1658819"/>
                    <a:pt x="2356872" y="1628960"/>
                    <a:pt x="2383130" y="1628960"/>
                  </a:cubicBezTo>
                  <a:lnTo>
                    <a:pt x="2383130" y="1595784"/>
                  </a:lnTo>
                  <a:cubicBezTo>
                    <a:pt x="2344141" y="1595784"/>
                    <a:pt x="2311517" y="1640019"/>
                    <a:pt x="2311517" y="1695313"/>
                  </a:cubicBezTo>
                  <a:close/>
                  <a:moveTo>
                    <a:pt x="1235727" y="896868"/>
                  </a:moveTo>
                  <a:cubicBezTo>
                    <a:pt x="1235727" y="841574"/>
                    <a:pt x="1203899" y="797339"/>
                    <a:pt x="1164113" y="797339"/>
                  </a:cubicBezTo>
                  <a:lnTo>
                    <a:pt x="1164113" y="830515"/>
                  </a:lnTo>
                  <a:cubicBezTo>
                    <a:pt x="1190372" y="830515"/>
                    <a:pt x="1211856" y="860374"/>
                    <a:pt x="1211856" y="896868"/>
                  </a:cubicBezTo>
                  <a:cubicBezTo>
                    <a:pt x="1211856" y="933362"/>
                    <a:pt x="1190372" y="963221"/>
                    <a:pt x="1164113" y="963221"/>
                  </a:cubicBezTo>
                  <a:lnTo>
                    <a:pt x="1164113" y="996397"/>
                  </a:lnTo>
                  <a:cubicBezTo>
                    <a:pt x="1203899" y="996397"/>
                    <a:pt x="1235727" y="951056"/>
                    <a:pt x="1235727" y="896868"/>
                  </a:cubicBezTo>
                  <a:close/>
                  <a:moveTo>
                    <a:pt x="639745" y="795127"/>
                  </a:moveTo>
                  <a:lnTo>
                    <a:pt x="615874" y="795127"/>
                  </a:lnTo>
                  <a:lnTo>
                    <a:pt x="615874" y="994186"/>
                  </a:lnTo>
                  <a:lnTo>
                    <a:pt x="639745" y="994186"/>
                  </a:lnTo>
                  <a:lnTo>
                    <a:pt x="639745" y="795127"/>
                  </a:lnTo>
                  <a:close/>
                  <a:moveTo>
                    <a:pt x="1272329" y="1708583"/>
                  </a:moveTo>
                  <a:lnTo>
                    <a:pt x="1272329" y="1675407"/>
                  </a:lnTo>
                  <a:lnTo>
                    <a:pt x="1129103" y="1675407"/>
                  </a:lnTo>
                  <a:lnTo>
                    <a:pt x="1129103" y="1708583"/>
                  </a:lnTo>
                  <a:lnTo>
                    <a:pt x="1272329" y="1708583"/>
                  </a:lnTo>
                  <a:close/>
                  <a:moveTo>
                    <a:pt x="2418937" y="3299943"/>
                  </a:moveTo>
                  <a:lnTo>
                    <a:pt x="2418937" y="3266767"/>
                  </a:lnTo>
                  <a:lnTo>
                    <a:pt x="2275710" y="3266767"/>
                  </a:lnTo>
                  <a:lnTo>
                    <a:pt x="2275710" y="3299943"/>
                  </a:lnTo>
                  <a:lnTo>
                    <a:pt x="2418937" y="3299943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14840" y="298587"/>
              <a:ext cx="2423711" cy="3383989"/>
            </a:xfrm>
            <a:custGeom>
              <a:avLst/>
              <a:gdLst/>
              <a:ahLst/>
              <a:cxnLst/>
              <a:rect l="l" t="t" r="r" b="b"/>
              <a:pathLst>
                <a:path w="2423711" h="3383989">
                  <a:moveTo>
                    <a:pt x="2376764" y="2588863"/>
                  </a:moveTo>
                  <a:lnTo>
                    <a:pt x="2352893" y="2588863"/>
                  </a:lnTo>
                  <a:lnTo>
                    <a:pt x="2352893" y="2389805"/>
                  </a:lnTo>
                  <a:lnTo>
                    <a:pt x="2376764" y="2389805"/>
                  </a:lnTo>
                  <a:lnTo>
                    <a:pt x="2376764" y="258886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99059"/>
                  </a:lnTo>
                  <a:lnTo>
                    <a:pt x="657250" y="199059"/>
                  </a:lnTo>
                  <a:lnTo>
                    <a:pt x="657250" y="0"/>
                  </a:lnTo>
                  <a:close/>
                  <a:moveTo>
                    <a:pt x="33419" y="982021"/>
                  </a:moveTo>
                  <a:lnTo>
                    <a:pt x="16710" y="958797"/>
                  </a:lnTo>
                  <a:lnTo>
                    <a:pt x="117764" y="818351"/>
                  </a:lnTo>
                  <a:lnTo>
                    <a:pt x="134474" y="841574"/>
                  </a:lnTo>
                  <a:lnTo>
                    <a:pt x="33419" y="982021"/>
                  </a:lnTo>
                  <a:close/>
                  <a:moveTo>
                    <a:pt x="1729858" y="39812"/>
                  </a:moveTo>
                  <a:lnTo>
                    <a:pt x="1746567" y="16589"/>
                  </a:lnTo>
                  <a:lnTo>
                    <a:pt x="1847622" y="157035"/>
                  </a:lnTo>
                  <a:lnTo>
                    <a:pt x="1830912" y="180259"/>
                  </a:lnTo>
                  <a:lnTo>
                    <a:pt x="1729858" y="39812"/>
                  </a:lnTo>
                  <a:close/>
                  <a:moveTo>
                    <a:pt x="1863536" y="945527"/>
                  </a:moveTo>
                  <a:lnTo>
                    <a:pt x="1839665" y="945527"/>
                  </a:lnTo>
                  <a:cubicBezTo>
                    <a:pt x="1839665" y="909033"/>
                    <a:pt x="1818181" y="879174"/>
                    <a:pt x="1791923" y="879174"/>
                  </a:cubicBezTo>
                  <a:cubicBezTo>
                    <a:pt x="1765664" y="879174"/>
                    <a:pt x="1744180" y="909033"/>
                    <a:pt x="1744180" y="945527"/>
                  </a:cubicBezTo>
                  <a:lnTo>
                    <a:pt x="1720309" y="945527"/>
                  </a:lnTo>
                  <a:cubicBezTo>
                    <a:pt x="1720309" y="890233"/>
                    <a:pt x="1752137" y="845998"/>
                    <a:pt x="1791923" y="845998"/>
                  </a:cubicBezTo>
                  <a:cubicBezTo>
                    <a:pt x="1830912" y="845998"/>
                    <a:pt x="1863536" y="891339"/>
                    <a:pt x="1863536" y="945527"/>
                  </a:cubicBezTo>
                  <a:close/>
                  <a:moveTo>
                    <a:pt x="1180823" y="2577804"/>
                  </a:moveTo>
                  <a:lnTo>
                    <a:pt x="1164113" y="2554581"/>
                  </a:lnTo>
                  <a:lnTo>
                    <a:pt x="1265167" y="2414134"/>
                  </a:lnTo>
                  <a:lnTo>
                    <a:pt x="1281877" y="2437358"/>
                  </a:lnTo>
                  <a:lnTo>
                    <a:pt x="1180823" y="2577804"/>
                  </a:lnTo>
                  <a:close/>
                  <a:moveTo>
                    <a:pt x="82753" y="2587757"/>
                  </a:moveTo>
                  <a:lnTo>
                    <a:pt x="58882" y="2587757"/>
                  </a:lnTo>
                  <a:lnTo>
                    <a:pt x="58882" y="2388699"/>
                  </a:lnTo>
                  <a:lnTo>
                    <a:pt x="82753" y="2388699"/>
                  </a:lnTo>
                  <a:lnTo>
                    <a:pt x="82753" y="2587757"/>
                  </a:lnTo>
                  <a:close/>
                  <a:moveTo>
                    <a:pt x="1803062" y="3383990"/>
                  </a:moveTo>
                  <a:lnTo>
                    <a:pt x="1779191" y="3383990"/>
                  </a:lnTo>
                  <a:lnTo>
                    <a:pt x="1779191" y="3184932"/>
                  </a:lnTo>
                  <a:lnTo>
                    <a:pt x="1803062" y="3184932"/>
                  </a:lnTo>
                  <a:lnTo>
                    <a:pt x="1803062" y="3383990"/>
                  </a:lnTo>
                  <a:close/>
                  <a:moveTo>
                    <a:pt x="143226" y="3334225"/>
                  </a:moveTo>
                  <a:lnTo>
                    <a:pt x="119355" y="3334225"/>
                  </a:lnTo>
                  <a:cubicBezTo>
                    <a:pt x="119355" y="3297731"/>
                    <a:pt x="97871" y="3267872"/>
                    <a:pt x="71613" y="3267872"/>
                  </a:cubicBezTo>
                  <a:cubicBezTo>
                    <a:pt x="45355" y="3267872"/>
                    <a:pt x="23871" y="3297731"/>
                    <a:pt x="23871" y="3334225"/>
                  </a:cubicBezTo>
                  <a:lnTo>
                    <a:pt x="0" y="3334225"/>
                  </a:lnTo>
                  <a:cubicBezTo>
                    <a:pt x="0" y="3278931"/>
                    <a:pt x="31828" y="3234696"/>
                    <a:pt x="71613" y="3234696"/>
                  </a:cubicBezTo>
                  <a:cubicBezTo>
                    <a:pt x="111398" y="3234696"/>
                    <a:pt x="143226" y="3278931"/>
                    <a:pt x="143226" y="3334225"/>
                  </a:cubicBezTo>
                  <a:close/>
                  <a:moveTo>
                    <a:pt x="2322656" y="181364"/>
                  </a:moveTo>
                  <a:lnTo>
                    <a:pt x="2305946" y="158141"/>
                  </a:lnTo>
                  <a:lnTo>
                    <a:pt x="2407001" y="17694"/>
                  </a:lnTo>
                  <a:lnTo>
                    <a:pt x="2423710" y="40918"/>
                  </a:lnTo>
                  <a:lnTo>
                    <a:pt x="2322656" y="181364"/>
                  </a:lnTo>
                  <a:close/>
                  <a:moveTo>
                    <a:pt x="601551" y="3370719"/>
                  </a:moveTo>
                  <a:lnTo>
                    <a:pt x="584841" y="3347496"/>
                  </a:lnTo>
                  <a:lnTo>
                    <a:pt x="685896" y="3207049"/>
                  </a:lnTo>
                  <a:lnTo>
                    <a:pt x="702605" y="3230273"/>
                  </a:lnTo>
                  <a:lnTo>
                    <a:pt x="601551" y="3370719"/>
                  </a:lnTo>
                  <a:close/>
                  <a:moveTo>
                    <a:pt x="1746567" y="1777148"/>
                  </a:moveTo>
                  <a:lnTo>
                    <a:pt x="1729858" y="1753924"/>
                  </a:lnTo>
                  <a:lnTo>
                    <a:pt x="1830912" y="1613478"/>
                  </a:lnTo>
                  <a:lnTo>
                    <a:pt x="1847622" y="1636701"/>
                  </a:lnTo>
                  <a:lnTo>
                    <a:pt x="1746567" y="1777148"/>
                  </a:lnTo>
                  <a:close/>
                  <a:moveTo>
                    <a:pt x="573701" y="1642231"/>
                  </a:moveTo>
                  <a:lnTo>
                    <a:pt x="597573" y="1642231"/>
                  </a:lnTo>
                  <a:cubicBezTo>
                    <a:pt x="597573" y="1678724"/>
                    <a:pt x="619056" y="1708583"/>
                    <a:pt x="645315" y="1708583"/>
                  </a:cubicBezTo>
                  <a:cubicBezTo>
                    <a:pt x="671573" y="1708583"/>
                    <a:pt x="693057" y="1678724"/>
                    <a:pt x="693057" y="1642231"/>
                  </a:cubicBezTo>
                  <a:lnTo>
                    <a:pt x="716928" y="1642231"/>
                  </a:lnTo>
                  <a:cubicBezTo>
                    <a:pt x="716928" y="1697524"/>
                    <a:pt x="685100" y="1741760"/>
                    <a:pt x="645315" y="1741760"/>
                  </a:cubicBezTo>
                  <a:cubicBezTo>
                    <a:pt x="606325" y="1741760"/>
                    <a:pt x="573701" y="1697524"/>
                    <a:pt x="573701" y="1642231"/>
                  </a:cubicBezTo>
                  <a:close/>
                  <a:moveTo>
                    <a:pt x="1863536" y="2536887"/>
                  </a:moveTo>
                  <a:lnTo>
                    <a:pt x="1839665" y="2536887"/>
                  </a:lnTo>
                  <a:cubicBezTo>
                    <a:pt x="1839665" y="2500393"/>
                    <a:pt x="1818181" y="2470534"/>
                    <a:pt x="1791923" y="2470534"/>
                  </a:cubicBezTo>
                  <a:cubicBezTo>
                    <a:pt x="1765664" y="2470534"/>
                    <a:pt x="1744180" y="2500393"/>
                    <a:pt x="1744180" y="2536887"/>
                  </a:cubicBezTo>
                  <a:lnTo>
                    <a:pt x="1720309" y="2536887"/>
                  </a:lnTo>
                  <a:cubicBezTo>
                    <a:pt x="1720309" y="2481593"/>
                    <a:pt x="1752137" y="2437357"/>
                    <a:pt x="1791923" y="2437357"/>
                  </a:cubicBezTo>
                  <a:cubicBezTo>
                    <a:pt x="1831708" y="2437357"/>
                    <a:pt x="1863536" y="2482698"/>
                    <a:pt x="1863536" y="2536887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707394" y="3983212"/>
            <a:ext cx="3771111" cy="35178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31520" y="721995"/>
            <a:ext cx="5999291" cy="7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725"/>
                </a:solidFill>
                <a:latin typeface="Inter"/>
              </a:rPr>
              <a:t>Rumusan masalah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4078" y="4322754"/>
            <a:ext cx="4625199" cy="76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21">
                <a:solidFill>
                  <a:srgbClr val="242725"/>
                </a:solidFill>
                <a:latin typeface="Inter Bold"/>
              </a:rPr>
              <a:t>TEKHNIK PENGEMBANGAN PARAGRAF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93640" y="2874555"/>
            <a:ext cx="4701288" cy="110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242725"/>
                </a:solidFill>
                <a:latin typeface="Inter Bold"/>
              </a:rPr>
              <a:t>MACAM-MACAM PARAGRAF BESERTA LETAK KALIMAT UTAMANYA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1854250"/>
            <a:ext cx="5133841" cy="76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21" dirty="0">
                <a:solidFill>
                  <a:srgbClr val="242725"/>
                </a:solidFill>
                <a:latin typeface="Inter Bold"/>
              </a:rPr>
              <a:t>PENGERTIAN PARAGRAF DAN SYARAT-SYARATNYA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2244" y="5703830"/>
            <a:ext cx="2846902" cy="28469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133289" y="-1196092"/>
            <a:ext cx="2631914" cy="263191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289868" y="1921925"/>
            <a:ext cx="2005827" cy="2005819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6818" b="-6818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808857" y="4413846"/>
            <a:ext cx="1956346" cy="1956339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25000" b="-2500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6762392" y="2327325"/>
            <a:ext cx="312062" cy="31206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993825" y="4463325"/>
            <a:ext cx="301870" cy="31297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765203" y="639532"/>
            <a:ext cx="1553375" cy="1514194"/>
            <a:chOff x="0" y="0"/>
            <a:chExt cx="4589780" cy="4578350"/>
          </a:xfrm>
        </p:grpSpPr>
        <p:sp>
          <p:nvSpPr>
            <p:cNvPr id="15" name="Freeform 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866125" y="6370184"/>
            <a:ext cx="1553375" cy="1514194"/>
            <a:chOff x="0" y="0"/>
            <a:chExt cx="4589780" cy="4578350"/>
          </a:xfrm>
        </p:grpSpPr>
        <p:sp>
          <p:nvSpPr>
            <p:cNvPr id="18" name="Freeform 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31520" y="1601328"/>
            <a:ext cx="5655262" cy="55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42725"/>
                </a:solidFill>
                <a:latin typeface="Inter Bold"/>
              </a:rPr>
              <a:t>PENGERTIAN PARAGRAF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36199" y="2856313"/>
            <a:ext cx="4748507" cy="2676091"/>
            <a:chOff x="0" y="0"/>
            <a:chExt cx="6331342" cy="3568121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6331342" cy="38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9"/>
                </a:lnSpc>
                <a:spcBef>
                  <a:spcPct val="0"/>
                </a:spcBef>
              </a:pPr>
              <a:r>
                <a:rPr lang="en-US" sz="1778" spc="17">
                  <a:solidFill>
                    <a:srgbClr val="242725"/>
                  </a:solidFill>
                  <a:latin typeface="Inter"/>
                </a:rPr>
                <a:t>ROHMADI DAN NESUCHA 2010:23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34223"/>
              <a:ext cx="6331342" cy="38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121604"/>
              <a:ext cx="6331342" cy="2446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56"/>
                </a:lnSpc>
                <a:spcBef>
                  <a:spcPct val="0"/>
                </a:spcBef>
              </a:pPr>
              <a:r>
                <a:rPr lang="en-US" sz="2111">
                  <a:solidFill>
                    <a:srgbClr val="242725"/>
                  </a:solidFill>
                  <a:latin typeface="Inter"/>
                </a:rPr>
                <a:t>Bagian dari suatu karangan yang terdiri atas sejumlah kalimat yang mengungkapkan satuan informasi dengan ide pokok sebagai pengendalinya.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65721" y="2562214"/>
            <a:ext cx="2411661" cy="241166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84487" y="1135494"/>
            <a:ext cx="2411661" cy="24116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154060" y="3768044"/>
            <a:ext cx="2411661" cy="241166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86003" y="574291"/>
            <a:ext cx="4190797" cy="10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42725"/>
                </a:solidFill>
                <a:latin typeface="Inter Bold"/>
              </a:rPr>
              <a:t>SYARAT-SYARAT PARAGRAF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647064" y="1573569"/>
            <a:ext cx="1686508" cy="1049856"/>
            <a:chOff x="0" y="0"/>
            <a:chExt cx="2248677" cy="139980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2248677" cy="736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endParaRPr/>
            </a:p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spc="16">
                  <a:solidFill>
                    <a:srgbClr val="242725"/>
                  </a:solidFill>
                  <a:latin typeface="Inter Bold"/>
                </a:rPr>
                <a:t>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5608"/>
              <a:ext cx="2248677" cy="484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42725"/>
                  </a:solidFill>
                  <a:latin typeface="Inter"/>
                </a:rPr>
                <a:t>KESATUAN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4060" y="4415170"/>
            <a:ext cx="2411661" cy="761816"/>
            <a:chOff x="0" y="0"/>
            <a:chExt cx="3215549" cy="101575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215549" cy="35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15">
                  <a:solidFill>
                    <a:srgbClr val="242725"/>
                  </a:solidFill>
                  <a:latin typeface="Inter Bold"/>
                </a:rPr>
                <a:t>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31554"/>
              <a:ext cx="3215549" cy="484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42725"/>
                  </a:solidFill>
                  <a:latin typeface="Inter"/>
                </a:rPr>
                <a:t>KELENGKAPAN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28298" y="3276692"/>
            <a:ext cx="1686508" cy="761816"/>
            <a:chOff x="0" y="0"/>
            <a:chExt cx="2248677" cy="101575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2248677" cy="35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spc="15">
                  <a:solidFill>
                    <a:srgbClr val="242725"/>
                  </a:solidFill>
                  <a:latin typeface="Inter Bold"/>
                </a:rPr>
                <a:t>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31554"/>
              <a:ext cx="2248677" cy="484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42725"/>
                  </a:solidFill>
                  <a:latin typeface="Inter"/>
                </a:rPr>
                <a:t>KEPADUAN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056386" y="160963"/>
            <a:ext cx="1553375" cy="1514194"/>
            <a:chOff x="0" y="0"/>
            <a:chExt cx="4589780" cy="4578350"/>
          </a:xfrm>
        </p:grpSpPr>
        <p:sp>
          <p:nvSpPr>
            <p:cNvPr id="19" name="Freeform 19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31520" y="5656717"/>
            <a:ext cx="1553375" cy="1514194"/>
            <a:chOff x="0" y="0"/>
            <a:chExt cx="4589780" cy="4578350"/>
          </a:xfrm>
        </p:grpSpPr>
        <p:sp>
          <p:nvSpPr>
            <p:cNvPr id="22" name="Freeform 22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id="24" name="AutoShape 24"/>
          <p:cNvSpPr/>
          <p:nvPr/>
        </p:nvSpPr>
        <p:spPr>
          <a:xfrm rot="-5400000">
            <a:off x="-4815851" y="4581016"/>
            <a:ext cx="10061826" cy="430124"/>
          </a:xfrm>
          <a:prstGeom prst="rect">
            <a:avLst/>
          </a:prstGeom>
          <a:solidFill>
            <a:srgbClr val="2ED47B"/>
          </a:solidFill>
        </p:spPr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8274" y="691917"/>
            <a:ext cx="10341116" cy="1379846"/>
            <a:chOff x="0" y="-793028"/>
            <a:chExt cx="4944908" cy="1839794"/>
          </a:xfrm>
        </p:grpSpPr>
        <p:sp>
          <p:nvSpPr>
            <p:cNvPr id="3" name="TextBox 3"/>
            <p:cNvSpPr txBox="1"/>
            <p:nvPr/>
          </p:nvSpPr>
          <p:spPr>
            <a:xfrm>
              <a:off x="1183244" y="-793028"/>
              <a:ext cx="3761664" cy="376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Berdasarkan</a:t>
              </a:r>
              <a:r>
                <a:rPr lang="en-US" sz="2000" spc="16" dirty="0">
                  <a:solidFill>
                    <a:srgbClr val="242725"/>
                  </a:solidFill>
                  <a:latin typeface="Inter Bold"/>
                </a:rPr>
                <a:t> </a:t>
              </a: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Tujuannya</a:t>
              </a:r>
              <a:endParaRPr lang="en-US" sz="2000" spc="16" dirty="0">
                <a:solidFill>
                  <a:srgbClr val="242725"/>
                </a:solidFill>
                <a:latin typeface="Inter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99701"/>
              <a:ext cx="3761664" cy="547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endParaRPr lang="en-US" sz="2499" dirty="0">
                <a:solidFill>
                  <a:srgbClr val="242725"/>
                </a:solidFill>
                <a:latin typeface="Inter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1531" y="5653736"/>
            <a:ext cx="5818048" cy="130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200" dirty="0">
                <a:solidFill>
                  <a:srgbClr val="242725"/>
                </a:solidFill>
                <a:latin typeface="Inter Bold"/>
              </a:rPr>
              <a:t>MACAM-MACAM PARAGRAF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45272" y="3147553"/>
            <a:ext cx="8901261" cy="635159"/>
            <a:chOff x="-1735946" y="199888"/>
            <a:chExt cx="5798951" cy="846878"/>
          </a:xfrm>
        </p:grpSpPr>
        <p:sp>
          <p:nvSpPr>
            <p:cNvPr id="7" name="TextBox 7"/>
            <p:cNvSpPr txBox="1"/>
            <p:nvPr/>
          </p:nvSpPr>
          <p:spPr>
            <a:xfrm>
              <a:off x="-1735946" y="199888"/>
              <a:ext cx="4059549" cy="3761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Berdasarkan</a:t>
              </a:r>
              <a:r>
                <a:rPr lang="en-US" sz="2000" spc="16" dirty="0">
                  <a:solidFill>
                    <a:srgbClr val="242725"/>
                  </a:solidFill>
                  <a:latin typeface="Inter Bold"/>
                </a:rPr>
                <a:t> </a:t>
              </a: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Letak</a:t>
              </a:r>
              <a:r>
                <a:rPr lang="en-US" sz="2000" spc="16" dirty="0">
                  <a:solidFill>
                    <a:srgbClr val="242725"/>
                  </a:solidFill>
                  <a:latin typeface="Inter Bold"/>
                </a:rPr>
                <a:t> </a:t>
              </a: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Kalimat</a:t>
              </a:r>
              <a:r>
                <a:rPr lang="en-US" sz="2000" spc="16" dirty="0">
                  <a:solidFill>
                    <a:srgbClr val="242725"/>
                  </a:solidFill>
                  <a:latin typeface="Inter Bold"/>
                </a:rPr>
                <a:t> </a:t>
              </a:r>
              <a:r>
                <a:rPr lang="en-US" sz="2000" spc="16" dirty="0" err="1">
                  <a:solidFill>
                    <a:srgbClr val="242725"/>
                  </a:solidFill>
                  <a:latin typeface="Inter Bold"/>
                </a:rPr>
                <a:t>Utamanya</a:t>
              </a:r>
              <a:endParaRPr lang="en-US" sz="2000" spc="16" dirty="0">
                <a:solidFill>
                  <a:srgbClr val="242725"/>
                </a:solidFill>
                <a:latin typeface="Inter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43536" y="499701"/>
              <a:ext cx="4206541" cy="5470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endParaRPr lang="en-US" sz="2499" dirty="0">
                <a:solidFill>
                  <a:srgbClr val="242725"/>
                </a:solidFill>
                <a:latin typeface="Inter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898543" y="3235395"/>
            <a:ext cx="3855057" cy="42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242725"/>
              </a:solidFill>
              <a:latin typeface="Inter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718578" y="5410200"/>
            <a:ext cx="3988774" cy="4006653"/>
            <a:chOff x="-1869714" y="-1278281"/>
            <a:chExt cx="6321664" cy="6350000"/>
          </a:xfrm>
        </p:grpSpPr>
        <p:sp>
          <p:nvSpPr>
            <p:cNvPr id="15" name="Freeform 15"/>
            <p:cNvSpPr/>
            <p:nvPr/>
          </p:nvSpPr>
          <p:spPr>
            <a:xfrm>
              <a:off x="-1869714" y="-1278281"/>
              <a:ext cx="6321664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453092" y="704597"/>
            <a:ext cx="288106" cy="28810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50176" y="3147553"/>
            <a:ext cx="288106" cy="288106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67230" y="4231616"/>
            <a:ext cx="2917683" cy="2933685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8192297" y="60320"/>
            <a:ext cx="1553375" cy="1514194"/>
            <a:chOff x="0" y="0"/>
            <a:chExt cx="4589780" cy="4578350"/>
          </a:xfrm>
        </p:grpSpPr>
        <p:sp>
          <p:nvSpPr>
            <p:cNvPr id="26" name="Freeform 2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D79B0EC-B934-4522-A500-7175AF2739B4}"/>
              </a:ext>
            </a:extLst>
          </p:cNvPr>
          <p:cNvSpPr txBox="1"/>
          <p:nvPr/>
        </p:nvSpPr>
        <p:spPr>
          <a:xfrm>
            <a:off x="4038600" y="1024741"/>
            <a:ext cx="89039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Naratif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Deskriptif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Ekspositif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Argumentatif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Persuasif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AE2209-595F-42E3-826B-F202F0AADBBB}"/>
              </a:ext>
            </a:extLst>
          </p:cNvPr>
          <p:cNvSpPr txBox="1"/>
          <p:nvPr/>
        </p:nvSpPr>
        <p:spPr>
          <a:xfrm>
            <a:off x="1171223" y="3528757"/>
            <a:ext cx="8875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Deduktif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Induktif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Campuran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85372" y="-1363251"/>
            <a:ext cx="2726502" cy="272650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03627" y="347872"/>
            <a:ext cx="556677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 err="1">
                <a:solidFill>
                  <a:srgbClr val="242725"/>
                </a:solidFill>
                <a:latin typeface="Inter Bold"/>
              </a:rPr>
              <a:t>Berdasarkan</a:t>
            </a:r>
            <a:r>
              <a:rPr lang="en-US" sz="3200" dirty="0">
                <a:solidFill>
                  <a:srgbClr val="242725"/>
                </a:solidFill>
                <a:latin typeface="Inter Bold"/>
              </a:rPr>
              <a:t> </a:t>
            </a:r>
            <a:r>
              <a:rPr lang="en-US" sz="3200" dirty="0" err="1">
                <a:solidFill>
                  <a:srgbClr val="242725"/>
                </a:solidFill>
                <a:latin typeface="Inter Bold"/>
              </a:rPr>
              <a:t>Letak</a:t>
            </a:r>
            <a:r>
              <a:rPr lang="en-US" sz="3200" dirty="0">
                <a:solidFill>
                  <a:srgbClr val="242725"/>
                </a:solidFill>
                <a:latin typeface="Inter Bold"/>
              </a:rPr>
              <a:t> </a:t>
            </a:r>
            <a:r>
              <a:rPr lang="en-US" sz="3200" dirty="0" err="1">
                <a:solidFill>
                  <a:srgbClr val="242725"/>
                </a:solidFill>
                <a:latin typeface="Inter Bold"/>
              </a:rPr>
              <a:t>Utamanya</a:t>
            </a:r>
            <a:endParaRPr lang="en-US" sz="3200" dirty="0">
              <a:solidFill>
                <a:srgbClr val="242725"/>
              </a:solidFill>
              <a:latin typeface="Inte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168" y="1622194"/>
            <a:ext cx="4455632" cy="611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3200" dirty="0" err="1">
                <a:solidFill>
                  <a:srgbClr val="242725"/>
                </a:solidFill>
                <a:latin typeface="Inter"/>
              </a:rPr>
              <a:t>Deduktif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1839" y="3089385"/>
            <a:ext cx="4590568" cy="577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3200" dirty="0" err="1">
                <a:solidFill>
                  <a:srgbClr val="242725"/>
                </a:solidFill>
                <a:latin typeface="Inter"/>
              </a:rPr>
              <a:t>Induktif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1839" y="4645834"/>
            <a:ext cx="4590568" cy="577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3200" dirty="0" err="1">
                <a:solidFill>
                  <a:srgbClr val="242725"/>
                </a:solidFill>
                <a:latin typeface="Inter"/>
              </a:rPr>
              <a:t>Campuran</a:t>
            </a:r>
            <a:r>
              <a:rPr lang="en-US" sz="3200" dirty="0">
                <a:solidFill>
                  <a:srgbClr val="242725"/>
                </a:solidFill>
                <a:latin typeface="Inter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190177" y="1085633"/>
            <a:ext cx="555236" cy="55523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542661" y="6115340"/>
            <a:ext cx="2726502" cy="272650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748623" y="5515034"/>
            <a:ext cx="288106" cy="288106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8817891" y="1552759"/>
            <a:ext cx="1553375" cy="1514194"/>
            <a:chOff x="0" y="0"/>
            <a:chExt cx="4589780" cy="4578350"/>
          </a:xfrm>
        </p:grpSpPr>
        <p:sp>
          <p:nvSpPr>
            <p:cNvPr id="18" name="Freeform 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5968726" y="5515034"/>
            <a:ext cx="1553375" cy="1514194"/>
            <a:chOff x="0" y="0"/>
            <a:chExt cx="4589780" cy="4578350"/>
          </a:xfrm>
        </p:grpSpPr>
        <p:sp>
          <p:nvSpPr>
            <p:cNvPr id="21" name="Freeform 21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6046124" y="4790482"/>
            <a:ext cx="288106" cy="288106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90177" y="1036260"/>
            <a:ext cx="2486572" cy="5427042"/>
          </a:xfrm>
          <a:prstGeom prst="rect">
            <a:avLst/>
          </a:prstGeom>
        </p:spPr>
      </p:pic>
      <p:sp>
        <p:nvSpPr>
          <p:cNvPr id="53" name="TextBox 8">
            <a:extLst>
              <a:ext uri="{FF2B5EF4-FFF2-40B4-BE49-F238E27FC236}">
                <a16:creationId xmlns:a16="http://schemas.microsoft.com/office/drawing/2014/main" id="{4B6E46ED-11CF-464D-863E-2180B53941FD}"/>
              </a:ext>
            </a:extLst>
          </p:cNvPr>
          <p:cNvSpPr txBox="1"/>
          <p:nvPr/>
        </p:nvSpPr>
        <p:spPr>
          <a:xfrm>
            <a:off x="397765" y="2201068"/>
            <a:ext cx="4590568" cy="55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Terletak</a:t>
            </a:r>
            <a:r>
              <a:rPr lang="en-US" sz="2400" b="1" dirty="0">
                <a:solidFill>
                  <a:srgbClr val="242725"/>
                </a:solidFill>
                <a:latin typeface="Inter"/>
              </a:rPr>
              <a:t> pada </a:t>
            </a: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awal</a:t>
            </a:r>
            <a:r>
              <a:rPr lang="en-US" sz="2400" b="1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kalimat</a:t>
            </a:r>
            <a:endParaRPr lang="en-US" sz="2400" b="1" dirty="0">
              <a:solidFill>
                <a:srgbClr val="242725"/>
              </a:solidFill>
              <a:latin typeface="Inter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EB570D10-B016-407A-AEAD-F231F91C095D}"/>
              </a:ext>
            </a:extLst>
          </p:cNvPr>
          <p:cNvSpPr txBox="1"/>
          <p:nvPr/>
        </p:nvSpPr>
        <p:spPr>
          <a:xfrm>
            <a:off x="452390" y="3695925"/>
            <a:ext cx="4590568" cy="55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Terletak</a:t>
            </a:r>
            <a:r>
              <a:rPr lang="en-US" sz="2400" b="1" dirty="0">
                <a:solidFill>
                  <a:srgbClr val="242725"/>
                </a:solidFill>
                <a:latin typeface="Inter"/>
              </a:rPr>
              <a:t> di </a:t>
            </a: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akhir</a:t>
            </a:r>
            <a:r>
              <a:rPr lang="en-US" sz="2400" b="1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400" b="1" dirty="0" err="1">
                <a:solidFill>
                  <a:srgbClr val="242725"/>
                </a:solidFill>
                <a:latin typeface="Inter"/>
              </a:rPr>
              <a:t>kalimat</a:t>
            </a:r>
            <a:endParaRPr lang="en-US" sz="2400" b="1" dirty="0">
              <a:solidFill>
                <a:srgbClr val="242725"/>
              </a:solidFill>
              <a:latin typeface="Inte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BD44E7-8458-4B93-91A4-5E01EAB7B953}"/>
              </a:ext>
            </a:extLst>
          </p:cNvPr>
          <p:cNvSpPr txBox="1"/>
          <p:nvPr/>
        </p:nvSpPr>
        <p:spPr>
          <a:xfrm>
            <a:off x="403627" y="5394176"/>
            <a:ext cx="6239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34856"/>
                </a:solidFill>
                <a:latin typeface="Source Sans Pro" panose="020B0604020202020204" pitchFamily="34" charset="0"/>
              </a:rPr>
              <a:t>B</a:t>
            </a:r>
            <a:r>
              <a:rPr lang="pt-BR" sz="2400" b="1" i="0" dirty="0">
                <a:solidFill>
                  <a:srgbClr val="434856"/>
                </a:solidFill>
                <a:effectLst/>
                <a:latin typeface="Source Sans Pro" panose="020B0604020202020204" pitchFamily="34" charset="0"/>
              </a:rPr>
              <a:t>erada pada awal paragraf dan diulang kembali pada akhir paragraf.</a:t>
            </a:r>
            <a:endParaRPr 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4692" y="333199"/>
            <a:ext cx="6341650" cy="118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 dirty="0" err="1">
                <a:solidFill>
                  <a:srgbClr val="242725"/>
                </a:solidFill>
                <a:latin typeface="Inter"/>
              </a:rPr>
              <a:t>Tekhnik</a:t>
            </a:r>
            <a:r>
              <a:rPr lang="en-US" sz="36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3600" dirty="0" err="1">
                <a:solidFill>
                  <a:srgbClr val="242725"/>
                </a:solidFill>
                <a:latin typeface="Inter"/>
              </a:rPr>
              <a:t>Pengembangan</a:t>
            </a:r>
            <a:r>
              <a:rPr lang="en-US" sz="36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36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3600" dirty="0">
                <a:solidFill>
                  <a:srgbClr val="242725"/>
                </a:solidFill>
                <a:latin typeface="Inter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508178" y="1025078"/>
            <a:ext cx="3471026" cy="347102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0557" y="731520"/>
            <a:ext cx="2227083" cy="567081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4372" y="4206999"/>
            <a:ext cx="1464780" cy="14647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446343" y="-354069"/>
            <a:ext cx="1715849" cy="171584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200225" y="0"/>
            <a:ext cx="1553375" cy="1514194"/>
            <a:chOff x="0" y="0"/>
            <a:chExt cx="4589780" cy="4578350"/>
          </a:xfrm>
        </p:grpSpPr>
        <p:sp>
          <p:nvSpPr>
            <p:cNvPr id="12" name="Freeform 12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566973" y="5704381"/>
            <a:ext cx="1853451" cy="1514194"/>
            <a:chOff x="0" y="0"/>
            <a:chExt cx="4589780" cy="4578350"/>
          </a:xfrm>
        </p:grpSpPr>
        <p:sp>
          <p:nvSpPr>
            <p:cNvPr id="15" name="Freeform 15"/>
            <p:cNvSpPr/>
            <p:nvPr/>
          </p:nvSpPr>
          <p:spPr>
            <a:xfrm>
              <a:off x="277229" y="209944"/>
              <a:ext cx="2886219" cy="2345148"/>
            </a:xfrm>
            <a:custGeom>
              <a:avLst/>
              <a:gdLst/>
              <a:ahLst/>
              <a:cxnLst/>
              <a:rect l="l" t="t" r="r" b="b"/>
              <a:pathLst>
                <a:path w="2886219" h="2345148">
                  <a:moveTo>
                    <a:pt x="24685" y="139962"/>
                  </a:moveTo>
                  <a:lnTo>
                    <a:pt x="24685" y="116635"/>
                  </a:lnTo>
                  <a:cubicBezTo>
                    <a:pt x="56015" y="116635"/>
                    <a:pt x="81650" y="95641"/>
                    <a:pt x="81650" y="69981"/>
                  </a:cubicBezTo>
                  <a:cubicBezTo>
                    <a:pt x="81650" y="44321"/>
                    <a:pt x="56015" y="23327"/>
                    <a:pt x="24685" y="23327"/>
                  </a:cubicBezTo>
                  <a:lnTo>
                    <a:pt x="24685" y="0"/>
                  </a:lnTo>
                  <a:cubicBezTo>
                    <a:pt x="72155" y="0"/>
                    <a:pt x="110132" y="31102"/>
                    <a:pt x="110132" y="69981"/>
                  </a:cubicBezTo>
                  <a:cubicBezTo>
                    <a:pt x="110132" y="108859"/>
                    <a:pt x="72155" y="139962"/>
                    <a:pt x="24685" y="139962"/>
                  </a:cubicBezTo>
                  <a:close/>
                  <a:moveTo>
                    <a:pt x="1519063" y="80867"/>
                  </a:moveTo>
                  <a:lnTo>
                    <a:pt x="1519063" y="57540"/>
                  </a:lnTo>
                  <a:lnTo>
                    <a:pt x="1348168" y="57540"/>
                  </a:lnTo>
                  <a:lnTo>
                    <a:pt x="1348168" y="80867"/>
                  </a:lnTo>
                  <a:lnTo>
                    <a:pt x="1519063" y="80867"/>
                  </a:lnTo>
                  <a:close/>
                  <a:moveTo>
                    <a:pt x="1433615" y="2345148"/>
                  </a:moveTo>
                  <a:cubicBezTo>
                    <a:pt x="1481086" y="2345148"/>
                    <a:pt x="1519063" y="2314045"/>
                    <a:pt x="1519063" y="2275167"/>
                  </a:cubicBezTo>
                  <a:lnTo>
                    <a:pt x="1490580" y="2275167"/>
                  </a:lnTo>
                  <a:cubicBezTo>
                    <a:pt x="1490580" y="2300827"/>
                    <a:pt x="1464946" y="2321821"/>
                    <a:pt x="1433615" y="2321821"/>
                  </a:cubicBezTo>
                  <a:cubicBezTo>
                    <a:pt x="1402285" y="2321821"/>
                    <a:pt x="1376650" y="2300827"/>
                    <a:pt x="1376650" y="2275167"/>
                  </a:cubicBezTo>
                  <a:lnTo>
                    <a:pt x="1348168" y="2275167"/>
                  </a:lnTo>
                  <a:cubicBezTo>
                    <a:pt x="1348168" y="2313268"/>
                    <a:pt x="1386145" y="2345148"/>
                    <a:pt x="1433615" y="2345148"/>
                  </a:cubicBezTo>
                  <a:close/>
                  <a:moveTo>
                    <a:pt x="707314" y="1748753"/>
                  </a:moveTo>
                  <a:cubicBezTo>
                    <a:pt x="707314" y="1787631"/>
                    <a:pt x="745290" y="1818734"/>
                    <a:pt x="792761" y="1818734"/>
                  </a:cubicBezTo>
                  <a:lnTo>
                    <a:pt x="792761" y="1795407"/>
                  </a:lnTo>
                  <a:cubicBezTo>
                    <a:pt x="761430" y="1795407"/>
                    <a:pt x="735796" y="1774412"/>
                    <a:pt x="735796" y="1748753"/>
                  </a:cubicBezTo>
                  <a:cubicBezTo>
                    <a:pt x="735796" y="1723093"/>
                    <a:pt x="761430" y="1702098"/>
                    <a:pt x="792761" y="1702098"/>
                  </a:cubicBezTo>
                  <a:lnTo>
                    <a:pt x="792761" y="1678771"/>
                  </a:lnTo>
                  <a:cubicBezTo>
                    <a:pt x="746240" y="1678771"/>
                    <a:pt x="707314" y="1710652"/>
                    <a:pt x="707314" y="1748753"/>
                  </a:cubicBezTo>
                  <a:close/>
                  <a:moveTo>
                    <a:pt x="120576" y="1245665"/>
                  </a:moveTo>
                  <a:lnTo>
                    <a:pt x="140513" y="1228559"/>
                  </a:lnTo>
                  <a:lnTo>
                    <a:pt x="19938" y="1129808"/>
                  </a:lnTo>
                  <a:lnTo>
                    <a:pt x="0" y="1146137"/>
                  </a:lnTo>
                  <a:lnTo>
                    <a:pt x="120576" y="1245665"/>
                  </a:lnTo>
                  <a:close/>
                  <a:moveTo>
                    <a:pt x="2886219" y="644604"/>
                  </a:moveTo>
                  <a:lnTo>
                    <a:pt x="2886219" y="621277"/>
                  </a:lnTo>
                  <a:lnTo>
                    <a:pt x="2715325" y="621277"/>
                  </a:lnTo>
                  <a:lnTo>
                    <a:pt x="2715325" y="644604"/>
                  </a:lnTo>
                  <a:lnTo>
                    <a:pt x="2886219" y="644604"/>
                  </a:lnTo>
                  <a:close/>
                  <a:moveTo>
                    <a:pt x="2758048" y="1192013"/>
                  </a:moveTo>
                  <a:cubicBezTo>
                    <a:pt x="2758048" y="1230892"/>
                    <a:pt x="2796025" y="1261994"/>
                    <a:pt x="2843496" y="1261994"/>
                  </a:cubicBezTo>
                  <a:lnTo>
                    <a:pt x="2843496" y="1238667"/>
                  </a:lnTo>
                  <a:cubicBezTo>
                    <a:pt x="2812165" y="1238667"/>
                    <a:pt x="2786531" y="1217673"/>
                    <a:pt x="2786531" y="1192013"/>
                  </a:cubicBezTo>
                  <a:cubicBezTo>
                    <a:pt x="2786531" y="1166353"/>
                    <a:pt x="2812165" y="1145359"/>
                    <a:pt x="2843496" y="1145359"/>
                  </a:cubicBezTo>
                  <a:lnTo>
                    <a:pt x="2843496" y="1122032"/>
                  </a:lnTo>
                  <a:cubicBezTo>
                    <a:pt x="2796974" y="1122032"/>
                    <a:pt x="2758048" y="1153135"/>
                    <a:pt x="2758048" y="1192013"/>
                  </a:cubicBezTo>
                  <a:close/>
                  <a:moveTo>
                    <a:pt x="1474440" y="630608"/>
                  </a:moveTo>
                  <a:cubicBezTo>
                    <a:pt x="1474440" y="591730"/>
                    <a:pt x="1436464" y="560627"/>
                    <a:pt x="1388993" y="560627"/>
                  </a:cubicBezTo>
                  <a:lnTo>
                    <a:pt x="1388993" y="583954"/>
                  </a:lnTo>
                  <a:cubicBezTo>
                    <a:pt x="1420324" y="583954"/>
                    <a:pt x="1445958" y="604948"/>
                    <a:pt x="1445958" y="630608"/>
                  </a:cubicBezTo>
                  <a:cubicBezTo>
                    <a:pt x="1445958" y="656268"/>
                    <a:pt x="1420324" y="677262"/>
                    <a:pt x="1388993" y="677262"/>
                  </a:cubicBezTo>
                  <a:lnTo>
                    <a:pt x="1388993" y="700589"/>
                  </a:lnTo>
                  <a:cubicBezTo>
                    <a:pt x="1436464" y="700589"/>
                    <a:pt x="1474440" y="668709"/>
                    <a:pt x="1474440" y="630608"/>
                  </a:cubicBezTo>
                  <a:close/>
                  <a:moveTo>
                    <a:pt x="763329" y="559072"/>
                  </a:moveTo>
                  <a:lnTo>
                    <a:pt x="734847" y="559072"/>
                  </a:lnTo>
                  <a:lnTo>
                    <a:pt x="734847" y="699034"/>
                  </a:lnTo>
                  <a:lnTo>
                    <a:pt x="763329" y="699034"/>
                  </a:lnTo>
                  <a:lnTo>
                    <a:pt x="763329" y="559072"/>
                  </a:lnTo>
                  <a:close/>
                  <a:moveTo>
                    <a:pt x="1518113" y="1201344"/>
                  </a:moveTo>
                  <a:lnTo>
                    <a:pt x="1518113" y="1178017"/>
                  </a:lnTo>
                  <a:lnTo>
                    <a:pt x="1347219" y="1178017"/>
                  </a:lnTo>
                  <a:lnTo>
                    <a:pt x="1347219" y="1201344"/>
                  </a:lnTo>
                  <a:lnTo>
                    <a:pt x="1518113" y="1201344"/>
                  </a:lnTo>
                  <a:close/>
                  <a:moveTo>
                    <a:pt x="2886219" y="2320266"/>
                  </a:moveTo>
                  <a:lnTo>
                    <a:pt x="2886219" y="2296939"/>
                  </a:lnTo>
                  <a:lnTo>
                    <a:pt x="2715325" y="2296939"/>
                  </a:lnTo>
                  <a:lnTo>
                    <a:pt x="2715325" y="2320266"/>
                  </a:lnTo>
                  <a:lnTo>
                    <a:pt x="2886219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56342" y="209944"/>
              <a:ext cx="2891916" cy="2379361"/>
            </a:xfrm>
            <a:custGeom>
              <a:avLst/>
              <a:gdLst/>
              <a:ahLst/>
              <a:cxnLst/>
              <a:rect l="l" t="t" r="r" b="b"/>
              <a:pathLst>
                <a:path w="2891916" h="2379361">
                  <a:moveTo>
                    <a:pt x="2835900" y="1820289"/>
                  </a:moveTo>
                  <a:lnTo>
                    <a:pt x="2807418" y="1820289"/>
                  </a:lnTo>
                  <a:lnTo>
                    <a:pt x="2807418" y="1680326"/>
                  </a:lnTo>
                  <a:lnTo>
                    <a:pt x="2835900" y="1680326"/>
                  </a:lnTo>
                  <a:lnTo>
                    <a:pt x="2835900" y="1820289"/>
                  </a:lnTo>
                  <a:close/>
                  <a:moveTo>
                    <a:pt x="784216" y="0"/>
                  </a:moveTo>
                  <a:lnTo>
                    <a:pt x="755734" y="0"/>
                  </a:lnTo>
                  <a:lnTo>
                    <a:pt x="755734" y="139962"/>
                  </a:lnTo>
                  <a:lnTo>
                    <a:pt x="784216" y="139962"/>
                  </a:lnTo>
                  <a:lnTo>
                    <a:pt x="784216" y="0"/>
                  </a:lnTo>
                  <a:close/>
                  <a:moveTo>
                    <a:pt x="39875" y="690481"/>
                  </a:moveTo>
                  <a:lnTo>
                    <a:pt x="19938" y="674152"/>
                  </a:lnTo>
                  <a:lnTo>
                    <a:pt x="140513" y="575401"/>
                  </a:lnTo>
                  <a:lnTo>
                    <a:pt x="160451" y="591730"/>
                  </a:lnTo>
                  <a:lnTo>
                    <a:pt x="39875" y="690481"/>
                  </a:lnTo>
                  <a:close/>
                  <a:moveTo>
                    <a:pt x="2064026" y="27992"/>
                  </a:moveTo>
                  <a:lnTo>
                    <a:pt x="2083964" y="11663"/>
                  </a:lnTo>
                  <a:lnTo>
                    <a:pt x="2204540" y="110414"/>
                  </a:lnTo>
                  <a:lnTo>
                    <a:pt x="2184602" y="126743"/>
                  </a:lnTo>
                  <a:lnTo>
                    <a:pt x="2064026" y="27992"/>
                  </a:lnTo>
                  <a:close/>
                  <a:moveTo>
                    <a:pt x="2223528" y="664821"/>
                  </a:moveTo>
                  <a:lnTo>
                    <a:pt x="2195046" y="664821"/>
                  </a:lnTo>
                  <a:cubicBezTo>
                    <a:pt x="2195046" y="639161"/>
                    <a:pt x="2169411" y="618167"/>
                    <a:pt x="2138081" y="618167"/>
                  </a:cubicBezTo>
                  <a:cubicBezTo>
                    <a:pt x="2106750" y="618167"/>
                    <a:pt x="2081116" y="639161"/>
                    <a:pt x="2081116" y="664821"/>
                  </a:cubicBezTo>
                  <a:lnTo>
                    <a:pt x="2052634" y="664821"/>
                  </a:lnTo>
                  <a:cubicBezTo>
                    <a:pt x="2052634" y="625943"/>
                    <a:pt x="2090610" y="594840"/>
                    <a:pt x="2138081" y="594840"/>
                  </a:cubicBezTo>
                  <a:cubicBezTo>
                    <a:pt x="2184602" y="594840"/>
                    <a:pt x="2223528" y="626720"/>
                    <a:pt x="2223528" y="664821"/>
                  </a:cubicBezTo>
                  <a:close/>
                  <a:moveTo>
                    <a:pt x="1408930" y="1812513"/>
                  </a:moveTo>
                  <a:lnTo>
                    <a:pt x="1388993" y="1796184"/>
                  </a:lnTo>
                  <a:lnTo>
                    <a:pt x="1509568" y="1697433"/>
                  </a:lnTo>
                  <a:lnTo>
                    <a:pt x="1529506" y="1713762"/>
                  </a:lnTo>
                  <a:lnTo>
                    <a:pt x="1408930" y="1812513"/>
                  </a:lnTo>
                  <a:close/>
                  <a:moveTo>
                    <a:pt x="98739" y="1819511"/>
                  </a:moveTo>
                  <a:lnTo>
                    <a:pt x="70256" y="1819511"/>
                  </a:lnTo>
                  <a:lnTo>
                    <a:pt x="70256" y="1679549"/>
                  </a:lnTo>
                  <a:lnTo>
                    <a:pt x="98739" y="1679549"/>
                  </a:lnTo>
                  <a:lnTo>
                    <a:pt x="98739" y="1819511"/>
                  </a:lnTo>
                  <a:close/>
                  <a:moveTo>
                    <a:pt x="2151372" y="2379361"/>
                  </a:moveTo>
                  <a:lnTo>
                    <a:pt x="2122890" y="2379361"/>
                  </a:lnTo>
                  <a:lnTo>
                    <a:pt x="2122890" y="2239399"/>
                  </a:lnTo>
                  <a:lnTo>
                    <a:pt x="2151372" y="2239399"/>
                  </a:lnTo>
                  <a:lnTo>
                    <a:pt x="2151372" y="2379361"/>
                  </a:lnTo>
                  <a:close/>
                  <a:moveTo>
                    <a:pt x="170894" y="2344370"/>
                  </a:moveTo>
                  <a:lnTo>
                    <a:pt x="142412" y="2344370"/>
                  </a:lnTo>
                  <a:cubicBezTo>
                    <a:pt x="142412" y="2318711"/>
                    <a:pt x="116778" y="2297716"/>
                    <a:pt x="85447" y="2297716"/>
                  </a:cubicBezTo>
                  <a:cubicBezTo>
                    <a:pt x="54116" y="2297716"/>
                    <a:pt x="28482" y="2318711"/>
                    <a:pt x="28482" y="2344370"/>
                  </a:cubicBezTo>
                  <a:lnTo>
                    <a:pt x="0" y="2344370"/>
                  </a:lnTo>
                  <a:cubicBezTo>
                    <a:pt x="0" y="2305492"/>
                    <a:pt x="37976" y="2274389"/>
                    <a:pt x="85447" y="2274389"/>
                  </a:cubicBezTo>
                  <a:cubicBezTo>
                    <a:pt x="132918" y="2274389"/>
                    <a:pt x="170894" y="2305492"/>
                    <a:pt x="170894" y="2344370"/>
                  </a:cubicBezTo>
                  <a:close/>
                  <a:moveTo>
                    <a:pt x="2771340" y="127521"/>
                  </a:moveTo>
                  <a:lnTo>
                    <a:pt x="2751402" y="111192"/>
                  </a:lnTo>
                  <a:lnTo>
                    <a:pt x="2871978" y="12441"/>
                  </a:lnTo>
                  <a:lnTo>
                    <a:pt x="2891915" y="28770"/>
                  </a:lnTo>
                  <a:lnTo>
                    <a:pt x="2771340" y="127521"/>
                  </a:lnTo>
                  <a:close/>
                  <a:moveTo>
                    <a:pt x="717757" y="2370030"/>
                  </a:moveTo>
                  <a:lnTo>
                    <a:pt x="697819" y="2353701"/>
                  </a:lnTo>
                  <a:lnTo>
                    <a:pt x="818395" y="2254950"/>
                  </a:lnTo>
                  <a:lnTo>
                    <a:pt x="838333" y="2271279"/>
                  </a:lnTo>
                  <a:lnTo>
                    <a:pt x="717757" y="2370030"/>
                  </a:lnTo>
                  <a:close/>
                  <a:moveTo>
                    <a:pt x="2083964" y="1249553"/>
                  </a:moveTo>
                  <a:lnTo>
                    <a:pt x="2064026" y="1233224"/>
                  </a:lnTo>
                  <a:lnTo>
                    <a:pt x="2184602" y="1134473"/>
                  </a:lnTo>
                  <a:lnTo>
                    <a:pt x="2204540" y="1150802"/>
                  </a:lnTo>
                  <a:lnTo>
                    <a:pt x="2083964" y="1249553"/>
                  </a:lnTo>
                  <a:close/>
                  <a:moveTo>
                    <a:pt x="684527" y="1154690"/>
                  </a:moveTo>
                  <a:lnTo>
                    <a:pt x="713010" y="1154690"/>
                  </a:lnTo>
                  <a:cubicBezTo>
                    <a:pt x="713010" y="1180350"/>
                    <a:pt x="738644" y="1201344"/>
                    <a:pt x="769975" y="1201344"/>
                  </a:cubicBezTo>
                  <a:cubicBezTo>
                    <a:pt x="801305" y="1201344"/>
                    <a:pt x="826940" y="1180350"/>
                    <a:pt x="826940" y="1154690"/>
                  </a:cubicBezTo>
                  <a:lnTo>
                    <a:pt x="855422" y="1154690"/>
                  </a:lnTo>
                  <a:cubicBezTo>
                    <a:pt x="855422" y="1193568"/>
                    <a:pt x="817445" y="1224671"/>
                    <a:pt x="769975" y="1224671"/>
                  </a:cubicBezTo>
                  <a:cubicBezTo>
                    <a:pt x="723453" y="1224671"/>
                    <a:pt x="684527" y="1193568"/>
                    <a:pt x="684527" y="1154690"/>
                  </a:cubicBezTo>
                  <a:close/>
                  <a:moveTo>
                    <a:pt x="2223528" y="1783743"/>
                  </a:moveTo>
                  <a:lnTo>
                    <a:pt x="2195046" y="1783743"/>
                  </a:lnTo>
                  <a:cubicBezTo>
                    <a:pt x="2195046" y="1758083"/>
                    <a:pt x="2169411" y="1737089"/>
                    <a:pt x="2138081" y="1737089"/>
                  </a:cubicBezTo>
                  <a:cubicBezTo>
                    <a:pt x="2106750" y="1737089"/>
                    <a:pt x="2081116" y="1758083"/>
                    <a:pt x="2081116" y="1783743"/>
                  </a:cubicBezTo>
                  <a:lnTo>
                    <a:pt x="2052634" y="1783743"/>
                  </a:lnTo>
                  <a:cubicBezTo>
                    <a:pt x="2052634" y="1744865"/>
                    <a:pt x="2090610" y="1713762"/>
                    <a:pt x="2138081" y="1713762"/>
                  </a:cubicBezTo>
                  <a:cubicBezTo>
                    <a:pt x="2185551" y="1713762"/>
                    <a:pt x="2223528" y="1745642"/>
                    <a:pt x="2223528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3996514" y="4229272"/>
            <a:ext cx="1420234" cy="1420234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641783" y="2302326"/>
            <a:ext cx="2889639" cy="1464470"/>
            <a:chOff x="0" y="0"/>
            <a:chExt cx="3852852" cy="195262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38100"/>
              <a:ext cx="3852852" cy="35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242725"/>
                  </a:solidFill>
                  <a:latin typeface="Inter"/>
                </a:rPr>
                <a:t>SECARA ALAMIAH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90292"/>
              <a:ext cx="3852852" cy="1462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242725"/>
                  </a:solidFill>
                  <a:latin typeface="Inter"/>
                </a:rPr>
                <a:t>Mengembangkan pokok pikiran secara kronologis 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207697" y="2264226"/>
            <a:ext cx="2572004" cy="27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239"/>
              </a:lnSpc>
              <a:buFont typeface="Arial"/>
              <a:buChar char="•"/>
            </a:pPr>
            <a:r>
              <a:rPr lang="en-US" sz="1599" spc="15">
                <a:solidFill>
                  <a:srgbClr val="242725"/>
                </a:solidFill>
                <a:latin typeface="Inter"/>
              </a:rPr>
              <a:t>SECARA LOGIS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807274" y="2655090"/>
            <a:ext cx="3696550" cy="2792116"/>
          </a:xfrm>
          <a:prstGeom prst="rect">
            <a:avLst/>
          </a:prstGeom>
          <a:solidFill>
            <a:srgbClr val="2ED47B">
              <a:alpha val="43922"/>
            </a:srgbClr>
          </a:solidFill>
        </p:spPr>
      </p:sp>
      <p:sp>
        <p:nvSpPr>
          <p:cNvPr id="24" name="TextBox 24"/>
          <p:cNvSpPr txBox="1"/>
          <p:nvPr/>
        </p:nvSpPr>
        <p:spPr>
          <a:xfrm>
            <a:off x="5807274" y="2672171"/>
            <a:ext cx="3595043" cy="2463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42725"/>
                </a:solidFill>
                <a:latin typeface="Inter"/>
              </a:rPr>
              <a:t>Klimaks dan Antiklimaks: tingkat kedudukan suatu tema atau gagasan.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242725"/>
                </a:solidFill>
                <a:latin typeface="Inter"/>
              </a:rPr>
              <a:t>Umum ke khusus dan sebaliknya: letak gagasan utama dalam sebuah paragraf.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45169" y="4687994"/>
            <a:ext cx="3855057" cy="28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  <a:spcBef>
                <a:spcPct val="0"/>
              </a:spcBef>
            </a:pPr>
            <a:r>
              <a:rPr lang="en-US" sz="1600" spc="16">
                <a:solidFill>
                  <a:srgbClr val="242725"/>
                </a:solidFill>
                <a:latin typeface="Inter Bold"/>
              </a:rPr>
              <a:t>WAKTU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417640" y="4665721"/>
            <a:ext cx="3855057" cy="27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 spc="15">
                <a:solidFill>
                  <a:srgbClr val="242725"/>
                </a:solidFill>
                <a:latin typeface="Inter Bold"/>
              </a:rPr>
              <a:t>RUANG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65511" y="4124320"/>
            <a:ext cx="4590568" cy="349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</a:rPr>
              <a:t>Urutan </a:t>
            </a:r>
          </a:p>
        </p:txBody>
      </p:sp>
      <p:sp>
        <p:nvSpPr>
          <p:cNvPr id="28" name="AutoShape 28"/>
          <p:cNvSpPr/>
          <p:nvPr/>
        </p:nvSpPr>
        <p:spPr>
          <a:xfrm>
            <a:off x="2548101" y="2655090"/>
            <a:ext cx="3077004" cy="1345405"/>
          </a:xfrm>
          <a:prstGeom prst="rect">
            <a:avLst/>
          </a:prstGeom>
          <a:solidFill>
            <a:srgbClr val="2ED47B">
              <a:alpha val="43922"/>
            </a:srgbClr>
          </a:solidFill>
        </p:spPr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520" y="1154324"/>
            <a:ext cx="4224957" cy="7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242725"/>
                </a:solidFill>
                <a:latin typeface="Inter Bold"/>
              </a:rPr>
              <a:t>KESIMPULAN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468705" y="-1325518"/>
            <a:ext cx="3315390" cy="331539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468705" y="299214"/>
            <a:ext cx="1666117" cy="1624093"/>
            <a:chOff x="0" y="0"/>
            <a:chExt cx="4589780" cy="4578350"/>
          </a:xfrm>
        </p:grpSpPr>
        <p:sp>
          <p:nvSpPr>
            <p:cNvPr id="6" name="Freeform 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926175" y="5191743"/>
            <a:ext cx="3315390" cy="331539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8999" y="2133780"/>
            <a:ext cx="3088601" cy="25906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10000" y="1923284"/>
            <a:ext cx="5791199" cy="480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adalah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suatu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gagasan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yang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membentuk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serangkaian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kalimat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yang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memiliki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persyaratan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perpaduan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kesatuan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dan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kelengkapan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.</a:t>
            </a:r>
          </a:p>
          <a:p>
            <a:pPr marL="34290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725"/>
                </a:solidFill>
                <a:latin typeface="Inter"/>
              </a:rPr>
              <a:t>8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macam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: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Naratif,deskriptif.ekspositif,persuasif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dan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argumentatif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.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Deduktif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induktif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dan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campuran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. </a:t>
            </a:r>
          </a:p>
          <a:p>
            <a:pPr marL="34290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242725"/>
                </a:solidFill>
                <a:latin typeface="Inter"/>
              </a:rPr>
              <a:t>Berdasarkan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letak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utamanya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: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deduktif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induktif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, dan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campuran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.</a:t>
            </a:r>
          </a:p>
          <a:p>
            <a:pPr marL="34290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242725"/>
                </a:solidFill>
                <a:latin typeface="Inter"/>
              </a:rPr>
              <a:t>Tekhnik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pengembangan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paragraf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ada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2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yaitu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secara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alamiah</a:t>
            </a:r>
            <a:r>
              <a:rPr lang="en-US" sz="2100" dirty="0">
                <a:solidFill>
                  <a:srgbClr val="242725"/>
                </a:solidFill>
                <a:latin typeface="Inter"/>
              </a:rPr>
              <a:t> dan </a:t>
            </a:r>
            <a:r>
              <a:rPr lang="en-US" sz="2100" dirty="0" err="1">
                <a:solidFill>
                  <a:srgbClr val="242725"/>
                </a:solidFill>
                <a:latin typeface="Inter"/>
              </a:rPr>
              <a:t>logis</a:t>
            </a:r>
            <a:endParaRPr lang="en-US" sz="2100" dirty="0">
              <a:solidFill>
                <a:srgbClr val="242725"/>
              </a:solidFill>
              <a:latin typeface="Inter"/>
            </a:endParaRPr>
          </a:p>
          <a:p>
            <a:pPr marL="34290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242725"/>
              </a:solidFill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217</Words>
  <Application>Microsoft Office PowerPoint</Application>
  <PresentationFormat>Custom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Calibri</vt:lpstr>
      <vt:lpstr>Arial</vt:lpstr>
      <vt:lpstr>Inter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Illustrated Accountant and Bookkeeper Marketing Presentation</dc:title>
  <dc:creator>miix</dc:creator>
  <cp:lastModifiedBy>zahratussyifa50@gmail.com</cp:lastModifiedBy>
  <cp:revision>7</cp:revision>
  <dcterms:created xsi:type="dcterms:W3CDTF">2006-08-16T00:00:00Z</dcterms:created>
  <dcterms:modified xsi:type="dcterms:W3CDTF">2022-12-02T13:18:24Z</dcterms:modified>
  <dc:identifier>DAFMBcrwPwQ</dc:identifier>
</cp:coreProperties>
</file>