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4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8256" autoAdjust="0"/>
  </p:normalViewPr>
  <p:slideViewPr>
    <p:cSldViewPr>
      <p:cViewPr>
        <p:scale>
          <a:sx n="106" d="100"/>
          <a:sy n="106" d="100"/>
        </p:scale>
        <p:origin x="-9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de-DE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9FF4E34-BB24-4E34-B883-481B8E955043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9352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E48C6-A3AD-424F-A9A0-5309FAD36E05}" type="slidenum">
              <a:rPr lang="en-US" altLang="de-DE"/>
              <a:pPr/>
              <a:t>1</a:t>
            </a:fld>
            <a:endParaRPr lang="en-US" altLang="de-DE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1976C-F8BA-4147-A187-019F6EBDBAE7}" type="slidenum">
              <a:rPr lang="en-US" altLang="de-DE"/>
              <a:pPr/>
              <a:t>10</a:t>
            </a:fld>
            <a:endParaRPr lang="en-US" altLang="de-DE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C1E37-577A-4AC1-97D2-2FEB3EB4AE61}" type="slidenum">
              <a:rPr lang="en-US" altLang="de-DE"/>
              <a:pPr/>
              <a:t>11</a:t>
            </a:fld>
            <a:endParaRPr lang="en-US" altLang="de-DE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126F7-AC3D-44F5-87CE-C02FE5193CDB}" type="slidenum">
              <a:rPr lang="en-US" altLang="de-DE"/>
              <a:pPr/>
              <a:t>12</a:t>
            </a:fld>
            <a:endParaRPr lang="en-US" altLang="de-DE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CB12A-3981-49A5-A247-0410E8DD01E1}" type="slidenum">
              <a:rPr lang="en-US" altLang="de-DE"/>
              <a:pPr/>
              <a:t>13</a:t>
            </a:fld>
            <a:endParaRPr lang="en-US" altLang="de-DE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4CE24-0A5E-4319-AE9A-FD8DA92A72E4}" type="slidenum">
              <a:rPr lang="en-US" altLang="de-DE"/>
              <a:pPr/>
              <a:t>14</a:t>
            </a:fld>
            <a:endParaRPr lang="en-US" altLang="de-DE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5E427-AC3D-4B0F-8A20-BCD2B2CAF2D3}" type="slidenum">
              <a:rPr lang="en-US" altLang="de-DE"/>
              <a:pPr/>
              <a:t>15</a:t>
            </a:fld>
            <a:endParaRPr lang="en-US" altLang="de-DE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B3ED1-5C6A-4559-AE8C-6ABDD701BF56}" type="slidenum">
              <a:rPr lang="en-US" altLang="de-DE"/>
              <a:pPr/>
              <a:t>16</a:t>
            </a:fld>
            <a:endParaRPr lang="en-US" altLang="de-DE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87412-3B78-4137-ADF9-2C8CD3AAE129}" type="slidenum">
              <a:rPr lang="en-US" altLang="de-DE"/>
              <a:pPr/>
              <a:t>17</a:t>
            </a:fld>
            <a:endParaRPr lang="en-US" altLang="de-DE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094A7-B7B2-4139-A402-A9ED9CF20267}" type="slidenum">
              <a:rPr lang="en-US" altLang="de-DE"/>
              <a:pPr/>
              <a:t>18</a:t>
            </a:fld>
            <a:endParaRPr lang="en-US" altLang="de-DE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77376-A133-4426-AC32-6186645EA770}" type="slidenum">
              <a:rPr lang="en-US" altLang="de-DE"/>
              <a:pPr/>
              <a:t>19</a:t>
            </a:fld>
            <a:endParaRPr lang="en-US" altLang="de-DE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340B9-D6F6-43ED-85AF-1EDF40CA73C3}" type="slidenum">
              <a:rPr lang="en-US" altLang="de-DE"/>
              <a:pPr/>
              <a:t>2</a:t>
            </a:fld>
            <a:endParaRPr lang="en-US" altLang="de-DE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DD54A-F530-4442-9579-17A9C27FDC77}" type="slidenum">
              <a:rPr lang="en-US" altLang="de-DE"/>
              <a:pPr/>
              <a:t>20</a:t>
            </a:fld>
            <a:endParaRPr lang="en-US" altLang="de-DE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C2497-F8D8-4E33-AFA5-F2910D15FAC4}" type="slidenum">
              <a:rPr lang="en-US" altLang="de-DE"/>
              <a:pPr/>
              <a:t>21</a:t>
            </a:fld>
            <a:endParaRPr lang="en-US" altLang="de-DE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E5748-66A0-411A-88A1-0376E2E9EABC}" type="slidenum">
              <a:rPr lang="en-US" altLang="de-DE"/>
              <a:pPr/>
              <a:t>22</a:t>
            </a:fld>
            <a:endParaRPr lang="en-US" altLang="de-DE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79AE4-CA80-408C-BC36-6E0D79D73E6E}" type="slidenum">
              <a:rPr lang="en-US" altLang="de-DE"/>
              <a:pPr/>
              <a:t>23</a:t>
            </a:fld>
            <a:endParaRPr lang="en-US" altLang="de-DE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B8156-8F57-4494-86BB-360E3B18B7CF}" type="slidenum">
              <a:rPr lang="en-US" altLang="de-DE"/>
              <a:pPr/>
              <a:t>24</a:t>
            </a:fld>
            <a:endParaRPr lang="en-US" altLang="de-DE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780AE-DCCD-4A57-A7AB-34EF39A74738}" type="slidenum">
              <a:rPr lang="en-US" altLang="de-DE"/>
              <a:pPr/>
              <a:t>25</a:t>
            </a:fld>
            <a:endParaRPr lang="en-US" altLang="de-DE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182FA-D509-4D65-AC1D-1D84A611100B}" type="slidenum">
              <a:rPr lang="en-US" altLang="de-DE"/>
              <a:pPr/>
              <a:t>26</a:t>
            </a:fld>
            <a:endParaRPr lang="en-US" altLang="de-DE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1A801-2C0D-4367-AD9B-07229CE7B361}" type="slidenum">
              <a:rPr lang="en-US" altLang="de-DE"/>
              <a:pPr/>
              <a:t>27</a:t>
            </a:fld>
            <a:endParaRPr lang="en-US" altLang="de-DE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9AC3F-EE72-47A7-9342-7E4981A699C4}" type="slidenum">
              <a:rPr lang="en-US" altLang="de-DE"/>
              <a:pPr/>
              <a:t>28</a:t>
            </a:fld>
            <a:endParaRPr lang="en-US" altLang="de-DE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8FF2F-887F-4205-9F91-2080A5C28C6B}" type="slidenum">
              <a:rPr lang="en-US" altLang="de-DE"/>
              <a:pPr/>
              <a:t>29</a:t>
            </a:fld>
            <a:endParaRPr lang="en-US" altLang="de-DE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01840-8C62-4B2E-A766-74BF6CF69551}" type="slidenum">
              <a:rPr lang="en-US" altLang="de-DE"/>
              <a:pPr/>
              <a:t>3</a:t>
            </a:fld>
            <a:endParaRPr lang="en-US" altLang="de-DE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B5062-094B-43FD-A611-46D9D99CB7AD}" type="slidenum">
              <a:rPr lang="en-US" altLang="de-DE"/>
              <a:pPr/>
              <a:t>30</a:t>
            </a:fld>
            <a:endParaRPr lang="en-US" altLang="de-DE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E4A39-FDB5-4277-B6DA-ECC14DA836D7}" type="slidenum">
              <a:rPr lang="en-US" altLang="de-DE"/>
              <a:pPr/>
              <a:t>31</a:t>
            </a:fld>
            <a:endParaRPr lang="en-US" altLang="de-DE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8AA09-AD32-429F-99AC-C3DDA539AACD}" type="slidenum">
              <a:rPr lang="en-US" altLang="de-DE"/>
              <a:pPr/>
              <a:t>32</a:t>
            </a:fld>
            <a:endParaRPr lang="en-US" altLang="de-DE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5BBDA-0254-4ECF-9A1F-E736CCAF0A1E}" type="slidenum">
              <a:rPr lang="en-US" altLang="de-DE"/>
              <a:pPr/>
              <a:t>33</a:t>
            </a:fld>
            <a:endParaRPr lang="en-US" altLang="de-DE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F01A6-8466-4588-8A25-9C7329646D43}" type="slidenum">
              <a:rPr lang="en-US" altLang="de-DE"/>
              <a:pPr/>
              <a:t>34</a:t>
            </a:fld>
            <a:endParaRPr lang="en-US" altLang="de-DE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A155B-E7FD-43B9-991A-986249747571}" type="slidenum">
              <a:rPr lang="en-US" altLang="de-DE"/>
              <a:pPr/>
              <a:t>35</a:t>
            </a:fld>
            <a:endParaRPr lang="en-US" altLang="de-DE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8F82B-C66B-4693-A3F6-9B6FDAFBA194}" type="slidenum">
              <a:rPr lang="en-US" altLang="de-DE"/>
              <a:pPr/>
              <a:t>36</a:t>
            </a:fld>
            <a:endParaRPr lang="en-US" altLang="de-DE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9B27-5555-4FBC-812F-6CF5A68CF75A}" type="slidenum">
              <a:rPr lang="en-US" altLang="de-DE"/>
              <a:pPr/>
              <a:t>37</a:t>
            </a:fld>
            <a:endParaRPr lang="en-US" altLang="de-DE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D328B-7656-4215-B63C-17E7AD39C7B0}" type="slidenum">
              <a:rPr lang="en-US" altLang="de-DE"/>
              <a:pPr/>
              <a:t>38</a:t>
            </a:fld>
            <a:endParaRPr lang="en-US" altLang="de-DE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783B3-C42F-4171-B34A-CA6C9A6C7C7D}" type="slidenum">
              <a:rPr lang="en-US" altLang="de-DE"/>
              <a:pPr/>
              <a:t>39</a:t>
            </a:fld>
            <a:endParaRPr lang="en-US" altLang="de-DE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60888-67A0-4720-9B61-FFF4BDE7B8DA}" type="slidenum">
              <a:rPr lang="en-US" altLang="de-DE"/>
              <a:pPr/>
              <a:t>4</a:t>
            </a:fld>
            <a:endParaRPr lang="en-US" altLang="de-DE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E3607-4A5D-4BAC-9E95-D29EFD7B1E71}" type="slidenum">
              <a:rPr lang="en-US" altLang="de-DE"/>
              <a:pPr/>
              <a:t>40</a:t>
            </a:fld>
            <a:endParaRPr lang="en-US" altLang="de-DE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1ED31-7D09-41F9-8F2A-2539108004BD}" type="slidenum">
              <a:rPr lang="en-US" altLang="de-DE"/>
              <a:pPr/>
              <a:t>41</a:t>
            </a:fld>
            <a:endParaRPr lang="en-US" altLang="de-DE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4693C-D7DB-4445-9624-86ED9B8280BE}" type="slidenum">
              <a:rPr lang="en-US" altLang="de-DE"/>
              <a:pPr/>
              <a:t>42</a:t>
            </a:fld>
            <a:endParaRPr lang="en-US" altLang="de-DE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6252F-DC1B-4DB4-BB31-21C256D404A4}" type="slidenum">
              <a:rPr lang="en-US" altLang="de-DE"/>
              <a:pPr/>
              <a:t>43</a:t>
            </a:fld>
            <a:endParaRPr lang="en-US" altLang="de-DE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39980-058C-4C23-B063-DAF11B2D8EA6}" type="slidenum">
              <a:rPr lang="en-US" altLang="de-DE"/>
              <a:pPr/>
              <a:t>44</a:t>
            </a:fld>
            <a:endParaRPr lang="en-US" altLang="de-DE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D072D-74DB-42ED-ACE1-A0FCA141972F}" type="slidenum">
              <a:rPr lang="en-US" altLang="de-DE"/>
              <a:pPr/>
              <a:t>45</a:t>
            </a:fld>
            <a:endParaRPr lang="en-US" altLang="de-DE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99064-69E0-4DF2-855F-9B8F6B63AEAC}" type="slidenum">
              <a:rPr lang="en-US" altLang="de-DE"/>
              <a:pPr/>
              <a:t>46</a:t>
            </a:fld>
            <a:endParaRPr lang="en-US" altLang="de-DE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8C1F-3122-4CBE-B3CE-C8FFE455DC51}" type="slidenum">
              <a:rPr lang="en-US" altLang="de-DE"/>
              <a:pPr/>
              <a:t>47</a:t>
            </a:fld>
            <a:endParaRPr lang="en-US" altLang="de-DE"/>
          </a:p>
        </p:txBody>
      </p:sp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16549-CCA8-4536-83F2-CF6EE8B8BA09}" type="slidenum">
              <a:rPr lang="en-US" altLang="de-DE"/>
              <a:pPr/>
              <a:t>48</a:t>
            </a:fld>
            <a:endParaRPr lang="en-US" altLang="de-DE"/>
          </a:p>
        </p:txBody>
      </p:sp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F9539-B981-48A7-A452-BE852FB9D73C}" type="slidenum">
              <a:rPr lang="en-US" altLang="de-DE"/>
              <a:pPr/>
              <a:t>49</a:t>
            </a:fld>
            <a:endParaRPr lang="en-US" altLang="de-DE"/>
          </a:p>
        </p:txBody>
      </p:sp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80D90-19D7-431B-B7E8-C30A17D6A36F}" type="slidenum">
              <a:rPr lang="en-US" altLang="de-DE"/>
              <a:pPr/>
              <a:t>5</a:t>
            </a:fld>
            <a:endParaRPr lang="en-US" altLang="de-DE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82D3A-64E6-4EE0-AA05-B23B63616957}" type="slidenum">
              <a:rPr lang="en-US" altLang="de-DE"/>
              <a:pPr/>
              <a:t>50</a:t>
            </a:fld>
            <a:endParaRPr lang="en-US" altLang="de-DE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557DF-09FE-447A-8F69-C0B0CBCA4934}" type="slidenum">
              <a:rPr lang="en-US" altLang="de-DE"/>
              <a:pPr/>
              <a:t>51</a:t>
            </a:fld>
            <a:endParaRPr lang="en-US" altLang="de-DE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52CF6-9E4F-45A7-BBCC-995AAC5584D8}" type="slidenum">
              <a:rPr lang="en-US" altLang="de-DE"/>
              <a:pPr/>
              <a:t>52</a:t>
            </a:fld>
            <a:endParaRPr lang="en-US" altLang="de-DE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53719-0A85-466A-8C00-962298B9A8D7}" type="slidenum">
              <a:rPr lang="en-US" altLang="de-DE"/>
              <a:pPr/>
              <a:t>53</a:t>
            </a:fld>
            <a:endParaRPr lang="en-US" altLang="de-DE"/>
          </a:p>
        </p:txBody>
      </p:sp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18E5D-9A2A-498D-BF0C-EA4D87E5B888}" type="slidenum">
              <a:rPr lang="en-US" altLang="de-DE"/>
              <a:pPr/>
              <a:t>6</a:t>
            </a:fld>
            <a:endParaRPr lang="en-US" altLang="de-DE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5B6D6-29E8-4A90-A405-194E4465DCDC}" type="slidenum">
              <a:rPr lang="en-US" altLang="de-DE"/>
              <a:pPr/>
              <a:t>7</a:t>
            </a:fld>
            <a:endParaRPr lang="en-US" altLang="de-DE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161BB-D718-4ACF-AA44-532AA5BE5C85}" type="slidenum">
              <a:rPr lang="en-US" altLang="de-DE"/>
              <a:pPr/>
              <a:t>8</a:t>
            </a:fld>
            <a:endParaRPr lang="en-US" altLang="de-DE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60837-EB4B-47C3-9582-362AA35E0B98}" type="slidenum">
              <a:rPr lang="en-US" altLang="de-DE"/>
              <a:pPr/>
              <a:t>9</a:t>
            </a:fld>
            <a:endParaRPr lang="en-US" altLang="de-DE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A55F2-CFF2-4D68-909F-357BF87430DC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2389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26066-6038-4A82-A358-CBAA26011343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3949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A9883-F09D-47A1-8DAA-5CD756D672E0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906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5F0F2-3C38-489A-BC3E-DA2A79B35603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6216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D10F9-532B-4564-AE05-2FAAA2D6E0E8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544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1EEA8-C323-421B-AEC1-F41B36125AF5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6198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4E789-FFED-4279-8433-DB48311E3B9B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664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23DC8-46FA-44C7-B167-4FBF07E8359D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3965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98321-7A0F-47F2-A1EE-B0F72F16B861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751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9421C-7DDF-4BCB-AD98-82EFB1D27CCC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1150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35819-29F4-4C13-B0DB-6DE85AF98B9C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251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9085BDBC-7832-4BE2-AC79-FF0F46112775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altLang="de-DE">
                <a:solidFill>
                  <a:schemeClr val="bg1"/>
                </a:solidFill>
              </a:rPr>
              <a:t>Bowling Game Kata</a:t>
            </a:r>
          </a:p>
        </p:txBody>
      </p:sp>
      <p:pic>
        <p:nvPicPr>
          <p:cNvPr id="132100" name="Picture 4" descr="omaLogo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679450" y="3200400"/>
            <a:ext cx="6102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de-DE">
                <a:solidFill>
                  <a:schemeClr val="bg1"/>
                </a:solidFill>
              </a:rPr>
              <a:t>Object Mentor, Inc.</a:t>
            </a:r>
          </a:p>
        </p:txBody>
      </p:sp>
      <p:sp>
        <p:nvSpPr>
          <p:cNvPr id="132102" name="Rectangle 6" descr="Stationery"/>
          <p:cNvSpPr>
            <a:spLocks noChangeArrowheads="1"/>
          </p:cNvSpPr>
          <p:nvPr/>
        </p:nvSpPr>
        <p:spPr bwMode="auto">
          <a:xfrm>
            <a:off x="762000" y="6048375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lnSpc>
                <a:spcPct val="200000"/>
              </a:lnSpc>
              <a:spcBef>
                <a:spcPct val="50000"/>
              </a:spcBef>
            </a:pPr>
            <a:r>
              <a:rPr lang="en-US" altLang="de-DE" sz="1600" b="1">
                <a:solidFill>
                  <a:schemeClr val="bg1"/>
                </a:solidFill>
                <a:latin typeface="Arial" charset="0"/>
              </a:rPr>
              <a:t>fitnesse.org</a:t>
            </a:r>
          </a:p>
        </p:txBody>
      </p:sp>
      <p:pic>
        <p:nvPicPr>
          <p:cNvPr id="132103" name="Picture 7" descr="FitNesse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33400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858000" y="6492875"/>
            <a:ext cx="228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de-DE" sz="900">
                <a:solidFill>
                  <a:schemeClr val="bg1"/>
                </a:solidFill>
                <a:latin typeface="Times New Roman" pitchFamily="18" charset="0"/>
              </a:rPr>
              <a:t>Copyright </a:t>
            </a:r>
            <a:r>
              <a:rPr lang="en-US" altLang="de-DE" sz="9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 2005  by Object Mentor, Inc</a:t>
            </a:r>
          </a:p>
          <a:p>
            <a:pPr algn="ctr" eaLnBrk="0" hangingPunct="0"/>
            <a:r>
              <a:rPr lang="en-US" altLang="de-DE" sz="9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All copies must retain this page unchanged.</a:t>
            </a:r>
            <a:endParaRPr lang="en-US" altLang="de-DE" sz="90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32105" name="Picture 9" descr="XP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65800"/>
            <a:ext cx="2514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106" name="Picture 10" descr="JU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5715000"/>
            <a:ext cx="1295400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7" name="Rectangle 11" descr="Stationery"/>
          <p:cNvSpPr>
            <a:spLocks noChangeArrowheads="1"/>
          </p:cNvSpPr>
          <p:nvPr/>
        </p:nvSpPr>
        <p:spPr bwMode="auto">
          <a:xfrm>
            <a:off x="4945063" y="6057900"/>
            <a:ext cx="1531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lnSpc>
                <a:spcPct val="200000"/>
              </a:lnSpc>
              <a:spcBef>
                <a:spcPct val="50000"/>
              </a:spcBef>
            </a:pPr>
            <a:r>
              <a:rPr lang="en-US" altLang="de-DE" sz="1600" b="1">
                <a:solidFill>
                  <a:schemeClr val="bg1"/>
                </a:solidFill>
                <a:latin typeface="Arial" charset="0"/>
              </a:rPr>
              <a:t>www.junit.org</a:t>
            </a:r>
          </a:p>
        </p:txBody>
      </p:sp>
      <p:sp>
        <p:nvSpPr>
          <p:cNvPr id="132108" name="Rectangle 12" descr="Stationery"/>
          <p:cNvSpPr>
            <a:spLocks noChangeArrowheads="1"/>
          </p:cNvSpPr>
          <p:nvPr/>
        </p:nvSpPr>
        <p:spPr bwMode="auto">
          <a:xfrm>
            <a:off x="2355850" y="3657600"/>
            <a:ext cx="2667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/>
            <a:r>
              <a:rPr lang="en-US" altLang="de-DE" sz="1600" b="1">
                <a:solidFill>
                  <a:schemeClr val="bg1"/>
                </a:solidFill>
                <a:latin typeface="Arial" charset="0"/>
              </a:rPr>
              <a:t>www.objectmentor.com</a:t>
            </a:r>
          </a:p>
          <a:p>
            <a:pPr algn="ctr" eaLnBrk="0" hangingPunct="0"/>
            <a:r>
              <a:rPr lang="en-US" altLang="de-DE" sz="1600" b="1">
                <a:solidFill>
                  <a:schemeClr val="bg1"/>
                </a:solidFill>
                <a:latin typeface="Arial" charset="0"/>
              </a:rPr>
              <a:t>blog.objectmentor.com</a:t>
            </a: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685800" y="2514600"/>
            <a:ext cx="8001000" cy="0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Begin.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/>
              <a:t>Create a project named BowlingGame</a:t>
            </a:r>
          </a:p>
          <a:p>
            <a:r>
              <a:rPr lang="en-US" altLang="de-DE"/>
              <a:t>Create a unit test named BowlingGameTest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7525" y="3422650"/>
            <a:ext cx="3765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de-DE" sz="1000"/>
          </a:p>
          <a:p>
            <a:r>
              <a:rPr lang="en-US" altLang="de-DE" sz="1000"/>
              <a:t>import junit.framework.TestCase;</a:t>
            </a:r>
          </a:p>
          <a:p>
            <a:endParaRPr lang="en-US" altLang="de-DE" sz="1000"/>
          </a:p>
          <a:p>
            <a:r>
              <a:rPr lang="en-US" altLang="de-DE" sz="1000"/>
              <a:t>public class BowlingGameTest extends TestCase {</a:t>
            </a:r>
          </a:p>
          <a:p>
            <a:r>
              <a:rPr lang="en-US" altLang="de-DE" sz="1000"/>
              <a:t>}</a:t>
            </a:r>
          </a:p>
          <a:p>
            <a:endParaRPr lang="en-US" altLang="de-DE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Begin.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altLang="de-DE"/>
              <a:t>Create a project named BowlingGame</a:t>
            </a:r>
          </a:p>
          <a:p>
            <a:r>
              <a:rPr lang="en-US" altLang="de-DE"/>
              <a:t>Create a unit test named BowlingGameTest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17525" y="3422650"/>
            <a:ext cx="3765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de-DE" sz="1000"/>
          </a:p>
          <a:p>
            <a:r>
              <a:rPr lang="en-US" altLang="de-DE" sz="1000"/>
              <a:t>import junit.framework.TestCase;</a:t>
            </a:r>
          </a:p>
          <a:p>
            <a:endParaRPr lang="en-US" altLang="de-DE" sz="1000"/>
          </a:p>
          <a:p>
            <a:r>
              <a:rPr lang="en-US" altLang="de-DE" sz="1000"/>
              <a:t>public class BowlingGameTest extends TestCase {</a:t>
            </a:r>
          </a:p>
          <a:p>
            <a:r>
              <a:rPr lang="en-US" altLang="de-DE" sz="1000"/>
              <a:t>}</a:t>
            </a:r>
          </a:p>
          <a:p>
            <a:endParaRPr lang="en-US" altLang="de-DE" sz="100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17525" y="4303713"/>
            <a:ext cx="65976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>
                <a:latin typeface="Arial" charset="0"/>
              </a:rPr>
              <a:t>Execute this program and verify that you get the following error: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 sz="1000"/>
              <a:t>No tests found in BowlingGameTest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038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</a:t>
            </a:r>
            <a:r>
              <a:rPr lang="en-US" altLang="de-DE" sz="900">
                <a:solidFill>
                  <a:srgbClr val="FF0000"/>
                </a:solidFill>
              </a:rPr>
              <a:t>Game</a:t>
            </a:r>
            <a:r>
              <a:rPr lang="en-US" altLang="de-DE" sz="900"/>
              <a:t> g = new </a:t>
            </a:r>
            <a:r>
              <a:rPr lang="en-US" altLang="de-DE" sz="900">
                <a:solidFill>
                  <a:srgbClr val="FF0000"/>
                </a:solidFill>
              </a:rPr>
              <a:t>Game</a:t>
            </a:r>
            <a:r>
              <a:rPr lang="en-US" altLang="de-DE" sz="900"/>
              <a:t>();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 altLang="de-DE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438400" y="251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i=0; i&lt;20; i++)</a:t>
            </a:r>
          </a:p>
          <a:p>
            <a:r>
              <a:rPr lang="en-US" altLang="de-DE" sz="900"/>
              <a:t>      g.</a:t>
            </a:r>
            <a:r>
              <a:rPr lang="en-US" altLang="de-DE" sz="900">
                <a:solidFill>
                  <a:srgbClr val="FF0000"/>
                </a:solidFill>
              </a:rPr>
              <a:t>roll</a:t>
            </a:r>
            <a:r>
              <a:rPr lang="en-US" altLang="de-DE" sz="900"/>
              <a:t>(0);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i=0; i&lt;20;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i=0; i&lt;20;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  assertEquals(0, g.</a:t>
            </a:r>
            <a:r>
              <a:rPr lang="en-US" altLang="de-DE" sz="900">
                <a:solidFill>
                  <a:srgbClr val="FF0000"/>
                </a:solidFill>
              </a:rPr>
              <a:t>score</a:t>
            </a:r>
            <a:r>
              <a:rPr lang="en-US" altLang="de-DE" sz="900"/>
              <a:t>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i=0; i&lt;20;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-1;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438400" y="2819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sz="1000"/>
              <a:t>expected:&lt;0&gt; but was:&lt;-1&gt;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first test.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i=0; i&lt;20;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0;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438400" y="2819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844334"/>
              </p:ext>
            </p:extLst>
          </p:nvPr>
        </p:nvGraphicFramePr>
        <p:xfrm>
          <a:off x="910552" y="1219200"/>
          <a:ext cx="7297495" cy="71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4" imgW="2544803" imgH="251238" progId="Visio.Drawing.11">
                  <p:embed/>
                </p:oleObj>
              </mc:Choice>
              <mc:Fallback>
                <p:oleObj name="Visio" r:id="rId4" imgW="2544803" imgH="251238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52" y="1219200"/>
                        <a:ext cx="7297495" cy="71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altLang="de-DE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altLang="de-DE">
                <a:latin typeface="Arial" charset="0"/>
              </a:rPr>
              <a:t>number of pins knocked down, plus bonuses for strikes and spares.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altLang="de-DE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altLang="de-DE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altLang="de-DE">
                <a:latin typeface="Arial" charset="0"/>
              </a:rPr>
              <a:t>number of pins knocked down on the next roll.)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altLang="de-DE">
                <a:latin typeface="Arial" charset="0"/>
              </a:rPr>
              <a:t>for that frame is the value of the next two balls rolled.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altLang="de-DE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altLang="de-DE">
                <a:latin typeface="Arial" charset="0"/>
              </a:rPr>
              <a:t>tenth frame.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0;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0;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61446" name="Freeform 6"/>
          <p:cNvSpPr>
            <a:spLocks/>
          </p:cNvSpPr>
          <p:nvPr/>
        </p:nvSpPr>
        <p:spPr bwMode="auto">
          <a:xfrm>
            <a:off x="371475" y="2514600"/>
            <a:ext cx="3416300" cy="1069975"/>
          </a:xfrm>
          <a:custGeom>
            <a:avLst/>
            <a:gdLst>
              <a:gd name="T0" fmla="*/ 500 w 2152"/>
              <a:gd name="T1" fmla="*/ 88 h 674"/>
              <a:gd name="T2" fmla="*/ 388 w 2152"/>
              <a:gd name="T3" fmla="*/ 84 h 674"/>
              <a:gd name="T4" fmla="*/ 342 w 2152"/>
              <a:gd name="T5" fmla="*/ 74 h 674"/>
              <a:gd name="T6" fmla="*/ 323 w 2152"/>
              <a:gd name="T7" fmla="*/ 70 h 674"/>
              <a:gd name="T8" fmla="*/ 105 w 2152"/>
              <a:gd name="T9" fmla="*/ 88 h 674"/>
              <a:gd name="T10" fmla="*/ 45 w 2152"/>
              <a:gd name="T11" fmla="*/ 149 h 674"/>
              <a:gd name="T12" fmla="*/ 12 w 2152"/>
              <a:gd name="T13" fmla="*/ 246 h 674"/>
              <a:gd name="T14" fmla="*/ 59 w 2152"/>
              <a:gd name="T15" fmla="*/ 576 h 674"/>
              <a:gd name="T16" fmla="*/ 296 w 2152"/>
              <a:gd name="T17" fmla="*/ 674 h 674"/>
              <a:gd name="T18" fmla="*/ 853 w 2152"/>
              <a:gd name="T19" fmla="*/ 660 h 674"/>
              <a:gd name="T20" fmla="*/ 1169 w 2152"/>
              <a:gd name="T21" fmla="*/ 655 h 674"/>
              <a:gd name="T22" fmla="*/ 1317 w 2152"/>
              <a:gd name="T23" fmla="*/ 632 h 674"/>
              <a:gd name="T24" fmla="*/ 1624 w 2152"/>
              <a:gd name="T25" fmla="*/ 590 h 674"/>
              <a:gd name="T26" fmla="*/ 1712 w 2152"/>
              <a:gd name="T27" fmla="*/ 571 h 674"/>
              <a:gd name="T28" fmla="*/ 1819 w 2152"/>
              <a:gd name="T29" fmla="*/ 543 h 674"/>
              <a:gd name="T30" fmla="*/ 1903 w 2152"/>
              <a:gd name="T31" fmla="*/ 506 h 674"/>
              <a:gd name="T32" fmla="*/ 2116 w 2152"/>
              <a:gd name="T33" fmla="*/ 367 h 674"/>
              <a:gd name="T34" fmla="*/ 2149 w 2152"/>
              <a:gd name="T35" fmla="*/ 269 h 674"/>
              <a:gd name="T36" fmla="*/ 2121 w 2152"/>
              <a:gd name="T37" fmla="*/ 130 h 674"/>
              <a:gd name="T38" fmla="*/ 2079 w 2152"/>
              <a:gd name="T39" fmla="*/ 102 h 674"/>
              <a:gd name="T40" fmla="*/ 2047 w 2152"/>
              <a:gd name="T41" fmla="*/ 93 h 674"/>
              <a:gd name="T42" fmla="*/ 1745 w 2152"/>
              <a:gd name="T43" fmla="*/ 19 h 674"/>
              <a:gd name="T44" fmla="*/ 1564 w 2152"/>
              <a:gd name="T45" fmla="*/ 14 h 674"/>
              <a:gd name="T46" fmla="*/ 1503 w 2152"/>
              <a:gd name="T47" fmla="*/ 28 h 674"/>
              <a:gd name="T48" fmla="*/ 1471 w 2152"/>
              <a:gd name="T49" fmla="*/ 23 h 674"/>
              <a:gd name="T50" fmla="*/ 1429 w 2152"/>
              <a:gd name="T51" fmla="*/ 14 h 674"/>
              <a:gd name="T52" fmla="*/ 1029 w 2152"/>
              <a:gd name="T53" fmla="*/ 37 h 674"/>
              <a:gd name="T54" fmla="*/ 974 w 2152"/>
              <a:gd name="T55" fmla="*/ 56 h 674"/>
              <a:gd name="T56" fmla="*/ 579 w 2152"/>
              <a:gd name="T57" fmla="*/ 51 h 674"/>
              <a:gd name="T58" fmla="*/ 467 w 2152"/>
              <a:gd name="T59" fmla="*/ 7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Game creation is duplicated</a:t>
            </a:r>
          </a:p>
          <a:p>
            <a:r>
              <a:rPr lang="en-US" altLang="de-DE" sz="1000">
                <a:latin typeface="Bradley Hand ITC" pitchFamily="66" charset="0"/>
              </a:rPr>
              <a:t>- roll loop is duplicated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Game g = new Game();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0;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Game creation is duplicated</a:t>
            </a:r>
          </a:p>
          <a:p>
            <a:r>
              <a:rPr lang="en-US" altLang="de-DE" sz="1000">
                <a:latin typeface="Bradley Hand ITC" pitchFamily="66" charset="0"/>
              </a:rPr>
              <a:t>- roll loop is duplicated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514600" y="3657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sz="1000"/>
              <a:t>expected:&lt;20&gt; but was:&lt;0&gt;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roll loop is duplicated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2514600" y="4038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int n = 20;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int pins = 0;</a:t>
            </a:r>
          </a:p>
          <a:p>
            <a:r>
              <a:rPr lang="en-US" altLang="de-DE" sz="900"/>
              <a:t>    for (int i = 0; i &lt; </a:t>
            </a:r>
            <a:r>
              <a:rPr lang="en-US" altLang="de-DE" sz="900">
                <a:solidFill>
                  <a:srgbClr val="0000FF"/>
                </a:solidFill>
              </a:rPr>
              <a:t>n</a:t>
            </a:r>
            <a:r>
              <a:rPr lang="en-US" altLang="de-DE" sz="900"/>
              <a:t>; i++) {</a:t>
            </a:r>
          </a:p>
          <a:p>
            <a:r>
              <a:rPr lang="en-US" altLang="de-DE" sz="900"/>
              <a:t>      g.roll(</a:t>
            </a:r>
            <a:r>
              <a:rPr lang="en-US" altLang="de-DE" sz="900">
                <a:solidFill>
                  <a:srgbClr val="0000FF"/>
                </a:solidFill>
              </a:rPr>
              <a:t>pins</a:t>
            </a:r>
            <a:r>
              <a:rPr lang="en-US" altLang="de-DE" sz="900"/>
              <a:t>);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roll loop is duplicated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514600" y="4495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int n = 20;</a:t>
            </a:r>
          </a:p>
          <a:p>
            <a:r>
              <a:rPr lang="en-US" altLang="de-DE" sz="900"/>
              <a:t>    int pins = 0;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rollMany(n, pins);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roll loop is duplicated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14600" y="4876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</a:t>
            </a:r>
            <a:r>
              <a:rPr lang="en-US" altLang="de-DE" sz="900" b="1">
                <a:solidFill>
                  <a:srgbClr val="0000FF"/>
                </a:solidFill>
              </a:rPr>
              <a:t>20, 0</a:t>
            </a:r>
            <a:r>
              <a:rPr lang="en-US" altLang="de-DE" sz="900"/>
              <a:t>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for (int i = 0; i &lt; 20; i++)</a:t>
            </a:r>
          </a:p>
          <a:p>
            <a:r>
              <a:rPr lang="en-US" altLang="de-DE" sz="900"/>
              <a:t>      g.roll(1);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roll loop is duplicated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2514600" y="4572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roll loop is duplicated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2514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Second test.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  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de-DE" sz="900"/>
              <a:t>  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 altLang="de-DE" sz="1000">
              <a:latin typeface="Bradley Hand ITC" pitchFamily="66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514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79880" name="Freeform 8"/>
          <p:cNvSpPr>
            <a:spLocks/>
          </p:cNvSpPr>
          <p:nvPr/>
        </p:nvSpPr>
        <p:spPr bwMode="auto">
          <a:xfrm>
            <a:off x="1392238" y="4800600"/>
            <a:ext cx="688975" cy="361950"/>
          </a:xfrm>
          <a:custGeom>
            <a:avLst/>
            <a:gdLst>
              <a:gd name="T0" fmla="*/ 210 w 434"/>
              <a:gd name="T1" fmla="*/ 14 h 228"/>
              <a:gd name="T2" fmla="*/ 168 w 434"/>
              <a:gd name="T3" fmla="*/ 0 h 228"/>
              <a:gd name="T4" fmla="*/ 47 w 434"/>
              <a:gd name="T5" fmla="*/ 5 h 228"/>
              <a:gd name="T6" fmla="*/ 15 w 434"/>
              <a:gd name="T7" fmla="*/ 33 h 228"/>
              <a:gd name="T8" fmla="*/ 1 w 434"/>
              <a:gd name="T9" fmla="*/ 125 h 228"/>
              <a:gd name="T10" fmla="*/ 6 w 434"/>
              <a:gd name="T11" fmla="*/ 172 h 228"/>
              <a:gd name="T12" fmla="*/ 85 w 434"/>
              <a:gd name="T13" fmla="*/ 228 h 228"/>
              <a:gd name="T14" fmla="*/ 210 w 434"/>
              <a:gd name="T15" fmla="*/ 204 h 228"/>
              <a:gd name="T16" fmla="*/ 275 w 434"/>
              <a:gd name="T17" fmla="*/ 186 h 228"/>
              <a:gd name="T18" fmla="*/ 349 w 434"/>
              <a:gd name="T19" fmla="*/ 144 h 228"/>
              <a:gd name="T20" fmla="*/ 405 w 434"/>
              <a:gd name="T21" fmla="*/ 121 h 228"/>
              <a:gd name="T22" fmla="*/ 433 w 434"/>
              <a:gd name="T23" fmla="*/ 84 h 228"/>
              <a:gd name="T24" fmla="*/ 428 w 434"/>
              <a:gd name="T25" fmla="*/ 51 h 228"/>
              <a:gd name="T26" fmla="*/ 359 w 434"/>
              <a:gd name="T27" fmla="*/ 19 h 228"/>
              <a:gd name="T28" fmla="*/ 280 w 434"/>
              <a:gd name="T29" fmla="*/ 23 h 228"/>
              <a:gd name="T30" fmla="*/ 224 w 434"/>
              <a:gd name="T31" fmla="*/ 4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228">
                <a:moveTo>
                  <a:pt x="210" y="14"/>
                </a:moveTo>
                <a:cubicBezTo>
                  <a:pt x="196" y="9"/>
                  <a:pt x="182" y="5"/>
                  <a:pt x="168" y="0"/>
                </a:cubicBezTo>
                <a:cubicBezTo>
                  <a:pt x="128" y="2"/>
                  <a:pt x="87" y="1"/>
                  <a:pt x="47" y="5"/>
                </a:cubicBezTo>
                <a:cubicBezTo>
                  <a:pt x="28" y="7"/>
                  <a:pt x="33" y="27"/>
                  <a:pt x="15" y="33"/>
                </a:cubicBezTo>
                <a:cubicBezTo>
                  <a:pt x="9" y="64"/>
                  <a:pt x="4" y="93"/>
                  <a:pt x="1" y="125"/>
                </a:cubicBezTo>
                <a:cubicBezTo>
                  <a:pt x="3" y="141"/>
                  <a:pt x="0" y="158"/>
                  <a:pt x="6" y="172"/>
                </a:cubicBezTo>
                <a:cubicBezTo>
                  <a:pt x="16" y="196"/>
                  <a:pt x="62" y="220"/>
                  <a:pt x="85" y="228"/>
                </a:cubicBezTo>
                <a:cubicBezTo>
                  <a:pt x="130" y="223"/>
                  <a:pt x="165" y="209"/>
                  <a:pt x="210" y="204"/>
                </a:cubicBezTo>
                <a:cubicBezTo>
                  <a:pt x="249" y="193"/>
                  <a:pt x="214" y="192"/>
                  <a:pt x="275" y="186"/>
                </a:cubicBezTo>
                <a:cubicBezTo>
                  <a:pt x="314" y="175"/>
                  <a:pt x="315" y="167"/>
                  <a:pt x="349" y="144"/>
                </a:cubicBezTo>
                <a:cubicBezTo>
                  <a:pt x="365" y="133"/>
                  <a:pt x="387" y="129"/>
                  <a:pt x="405" y="121"/>
                </a:cubicBezTo>
                <a:cubicBezTo>
                  <a:pt x="417" y="108"/>
                  <a:pt x="427" y="101"/>
                  <a:pt x="433" y="84"/>
                </a:cubicBezTo>
                <a:cubicBezTo>
                  <a:pt x="431" y="73"/>
                  <a:pt x="434" y="60"/>
                  <a:pt x="428" y="51"/>
                </a:cubicBezTo>
                <a:cubicBezTo>
                  <a:pt x="416" y="33"/>
                  <a:pt x="377" y="26"/>
                  <a:pt x="359" y="19"/>
                </a:cubicBezTo>
                <a:cubicBezTo>
                  <a:pt x="333" y="20"/>
                  <a:pt x="306" y="21"/>
                  <a:pt x="280" y="23"/>
                </a:cubicBezTo>
                <a:cubicBezTo>
                  <a:pt x="259" y="25"/>
                  <a:pt x="243" y="42"/>
                  <a:pt x="224" y="4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Requirements.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idx="1"/>
          </p:nvPr>
        </p:nvGraphicFramePr>
        <p:xfrm>
          <a:off x="3657600" y="1295400"/>
          <a:ext cx="1524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4" imgW="926280" imgH="750240" progId="Visio.Drawing.5">
                  <p:embed/>
                </p:oleObj>
              </mc:Choice>
              <mc:Fallback>
                <p:oleObj name="VISIO" r:id="rId4" imgW="926280" imgH="75024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1524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r>
              <a:rPr lang="en-US" altLang="de-DE"/>
              <a:t>Write a class named “Game” that has two methods</a:t>
            </a:r>
          </a:p>
          <a:p>
            <a:pPr lvl="1"/>
            <a:r>
              <a:rPr lang="en-US" altLang="de-DE"/>
              <a:t>roll(pins : int) is called each time the player rolls a ball.  The argument is the number of pins knocked down.</a:t>
            </a:r>
          </a:p>
          <a:p>
            <a:pPr lvl="1"/>
            <a:r>
              <a:rPr lang="en-US" altLang="de-DE"/>
              <a:t>score() : int is called only at the very end of the game.  It returns the total score for that game.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sz="1000"/>
              <a:t>expected:&lt;16&gt; but was:&lt;13&gt;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H="1">
            <a:off x="6324600" y="1600200"/>
            <a:ext cx="685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6934200" y="1371600"/>
            <a:ext cx="220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tempted to use flag to remember previous roll.  So design must be wrong.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H="1">
            <a:off x="6172200" y="1524000"/>
            <a:ext cx="838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6934200" y="1371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roll() calculates score, but name does not imply that.</a:t>
            </a: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6172200" y="2133600"/>
            <a:ext cx="838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6934200" y="2057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score() does not calculate score, but name implies that it does.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638800" y="2819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 b="1">
                <a:latin typeface="Bradley Hand ITC" pitchFamily="66" charset="0"/>
              </a:rPr>
              <a:t>Design is wrong.  Responsibilities are misplaced.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  <a:p>
            <a:endParaRPr lang="en-US" altLang="de-DE" sz="900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//  public void testOneSpare() throws Exception {</a:t>
            </a:r>
          </a:p>
          <a:p>
            <a:r>
              <a:rPr lang="en-US" altLang="de-DE" sz="900"/>
              <a:t>//    g.roll(5);</a:t>
            </a:r>
          </a:p>
          <a:p>
            <a:r>
              <a:rPr lang="en-US" altLang="de-DE" sz="900"/>
              <a:t>//    g.roll(5); // spare</a:t>
            </a:r>
          </a:p>
          <a:p>
            <a:r>
              <a:rPr lang="en-US" altLang="de-DE" sz="900"/>
              <a:t>//    g.roll(3);</a:t>
            </a:r>
          </a:p>
          <a:p>
            <a:r>
              <a:rPr lang="en-US" altLang="de-DE" sz="900"/>
              <a:t>//    rollMany(17,0);</a:t>
            </a:r>
          </a:p>
          <a:p>
            <a:r>
              <a:rPr lang="en-US" altLang="de-DE" sz="900"/>
              <a:t>//    assertEquals(16,g.score());</a:t>
            </a:r>
          </a:p>
          <a:p>
            <a:r>
              <a:rPr lang="en-US" altLang="de-DE" sz="900"/>
              <a:t>//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private int rolls[] = new int[21];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//  public void testOneSpare() throws Exception {</a:t>
            </a:r>
          </a:p>
          <a:p>
            <a:r>
              <a:rPr lang="en-US" altLang="de-DE" sz="900"/>
              <a:t>//    g.roll(5);</a:t>
            </a:r>
          </a:p>
          <a:p>
            <a:r>
              <a:rPr lang="en-US" altLang="de-DE" sz="900"/>
              <a:t>//    g.roll(5); // spare</a:t>
            </a:r>
          </a:p>
          <a:p>
            <a:r>
              <a:rPr lang="en-US" altLang="de-DE" sz="900"/>
              <a:t>//    g.roll(3);</a:t>
            </a:r>
          </a:p>
          <a:p>
            <a:r>
              <a:rPr lang="en-US" altLang="de-DE" sz="900"/>
              <a:t>//    rollMany(17,0);</a:t>
            </a:r>
          </a:p>
          <a:p>
            <a:r>
              <a:rPr lang="en-US" altLang="de-DE" sz="900"/>
              <a:t>//    assertEquals(16,g.score());</a:t>
            </a:r>
          </a:p>
          <a:p>
            <a:r>
              <a:rPr lang="en-US" altLang="de-DE" sz="900"/>
              <a:t>//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score = 0;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score += pins;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int score = 0;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for (int i = 0; i &lt; rolls.length; i++)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score += rolls[i];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//  public void testOneSpare() throws Exception {</a:t>
            </a:r>
          </a:p>
          <a:p>
            <a:r>
              <a:rPr lang="en-US" altLang="de-DE" sz="900"/>
              <a:t>//    g.roll(5);</a:t>
            </a:r>
          </a:p>
          <a:p>
            <a:r>
              <a:rPr lang="en-US" altLang="de-DE" sz="900"/>
              <a:t>//    g.roll(5); // spare</a:t>
            </a:r>
          </a:p>
          <a:p>
            <a:r>
              <a:rPr lang="en-US" altLang="de-DE" sz="900"/>
              <a:t>//    g.roll(3);</a:t>
            </a:r>
          </a:p>
          <a:p>
            <a:r>
              <a:rPr lang="en-US" altLang="de-DE" sz="900"/>
              <a:t>//    rollMany(17,0);</a:t>
            </a:r>
          </a:p>
          <a:p>
            <a:r>
              <a:rPr lang="en-US" altLang="de-DE" sz="900"/>
              <a:t>//    assertEquals(16,g.score());</a:t>
            </a:r>
          </a:p>
          <a:p>
            <a:r>
              <a:rPr lang="en-US" altLang="de-DE" sz="900"/>
              <a:t>//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for (int i = 0; i &lt; rolls.length; i++)</a:t>
            </a:r>
          </a:p>
          <a:p>
            <a:r>
              <a:rPr lang="en-US" altLang="de-DE" sz="900"/>
              <a:t>      score += rolls[i];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>
                <a:solidFill>
                  <a:srgbClr val="0000FF"/>
                </a:solidFill>
              </a:rPr>
              <a:t>  public void testOneSpare() throws Exception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g.roll(5); // spare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rollMany(17,0);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assertEquals(16,g.score());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for (int i = 0; i &lt; rolls.length; i++)</a:t>
            </a:r>
          </a:p>
          <a:p>
            <a:r>
              <a:rPr lang="en-US" altLang="de-DE" sz="900"/>
              <a:t>      score += rolls[i];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sz="1000"/>
              <a:t>expected:&lt;16&gt; but was:&lt;13&gt;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for (int i = 0; i &lt; rolls.length; i++) 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if (rolls[i] + rolls[i+1] == 10) // spare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score += ...</a:t>
            </a:r>
          </a:p>
          <a:p>
            <a:r>
              <a:rPr lang="en-US" altLang="de-DE" sz="900"/>
              <a:t>      score += rolls[i];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5562600" y="37338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This isn’t going to work because i might not refer to the first ball of the frame.</a:t>
            </a:r>
          </a:p>
          <a:p>
            <a:endParaRPr lang="en-US" altLang="de-DE" sz="1000">
              <a:latin typeface="Bradley Hand ITC" pitchFamily="66" charset="0"/>
            </a:endParaRPr>
          </a:p>
          <a:p>
            <a:r>
              <a:rPr lang="en-US" altLang="de-DE" sz="1000">
                <a:latin typeface="Bradley Hand ITC" pitchFamily="66" charset="0"/>
              </a:rPr>
              <a:t>Design is still wrong.</a:t>
            </a:r>
          </a:p>
          <a:p>
            <a:endParaRPr lang="en-US" altLang="de-DE" sz="1000">
              <a:latin typeface="Bradley Hand ITC" pitchFamily="66" charset="0"/>
            </a:endParaRPr>
          </a:p>
          <a:p>
            <a:r>
              <a:rPr lang="en-US" altLang="de-DE" sz="1000">
                <a:latin typeface="Bradley Hand ITC" pitchFamily="66" charset="0"/>
              </a:rPr>
              <a:t>Need to walk through array two balls (one frame) at a time.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for (int i = 0; i &lt; rolls.length; i++)</a:t>
            </a:r>
          </a:p>
          <a:p>
            <a:r>
              <a:rPr lang="en-US" altLang="de-DE" sz="900"/>
              <a:t>      score += rolls[i];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 quick design session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946525" y="2093913"/>
            <a:ext cx="353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>
                <a:latin typeface="Arial" charset="0"/>
              </a:rPr>
              <a:t>Clearly we need the Game class.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//  public void testOneSpare() throws Exception {</a:t>
            </a:r>
          </a:p>
          <a:p>
            <a:r>
              <a:rPr lang="en-US" altLang="de-DE" sz="900"/>
              <a:t>//    g.roll(5);</a:t>
            </a:r>
          </a:p>
          <a:p>
            <a:r>
              <a:rPr lang="en-US" altLang="de-DE" sz="900"/>
              <a:t>//    g.roll(5); // spare</a:t>
            </a:r>
          </a:p>
          <a:p>
            <a:r>
              <a:rPr lang="en-US" altLang="de-DE" sz="900"/>
              <a:t>//    g.roll(3);</a:t>
            </a:r>
          </a:p>
          <a:p>
            <a:r>
              <a:rPr lang="en-US" altLang="de-DE" sz="900"/>
              <a:t>//    rollMany(17,0);</a:t>
            </a:r>
          </a:p>
          <a:p>
            <a:r>
              <a:rPr lang="en-US" altLang="de-DE" sz="900"/>
              <a:t>//    assertEquals(16,g.score());</a:t>
            </a:r>
          </a:p>
          <a:p>
            <a:r>
              <a:rPr lang="en-US" altLang="de-DE" sz="900"/>
              <a:t>//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</a:t>
            </a:r>
            <a:r>
              <a:rPr lang="en-US" altLang="de-DE" sz="900">
                <a:solidFill>
                  <a:srgbClr val="0000FF"/>
                </a:solidFill>
              </a:rPr>
              <a:t>int i = 0;</a:t>
            </a:r>
          </a:p>
          <a:p>
            <a:r>
              <a:rPr lang="en-US" altLang="de-DE" sz="900"/>
              <a:t>    for (</a:t>
            </a:r>
            <a:r>
              <a:rPr lang="en-US" altLang="de-DE" sz="900">
                <a:solidFill>
                  <a:srgbClr val="0000FF"/>
                </a:solidFill>
              </a:rPr>
              <a:t>int frame = 0; frame &lt; 10; frame++</a:t>
            </a:r>
            <a:r>
              <a:rPr lang="en-US" altLang="de-DE" sz="900"/>
              <a:t>)  {</a:t>
            </a:r>
          </a:p>
          <a:p>
            <a:r>
              <a:rPr lang="en-US" altLang="de-DE" sz="900"/>
              <a:t>      score += rolls[i]</a:t>
            </a:r>
            <a:r>
              <a:rPr lang="en-US" altLang="de-DE" sz="900">
                <a:solidFill>
                  <a:srgbClr val="0000FF"/>
                </a:solidFill>
              </a:rPr>
              <a:t> + rolls[i+1]</a:t>
            </a:r>
            <a:r>
              <a:rPr lang="en-US" altLang="de-DE" sz="900"/>
              <a:t>;</a:t>
            </a:r>
          </a:p>
          <a:p>
            <a:r>
              <a:rPr lang="en-US" altLang="de-DE" sz="900"/>
              <a:t>     </a:t>
            </a:r>
            <a:r>
              <a:rPr lang="en-US" altLang="de-DE" sz="900">
                <a:solidFill>
                  <a:srgbClr val="0000FF"/>
                </a:solidFill>
              </a:rPr>
              <a:t> i += 2;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i = 0;</a:t>
            </a:r>
          </a:p>
          <a:p>
            <a:r>
              <a:rPr lang="en-US" altLang="de-DE" sz="900"/>
              <a:t>    for (int frame = 0; frame &lt; 10; frame++)  {</a:t>
            </a:r>
          </a:p>
          <a:p>
            <a:r>
              <a:rPr lang="en-US" altLang="de-DE" sz="900"/>
              <a:t>      score += rolls[i] + rolls[i+1];</a:t>
            </a:r>
          </a:p>
          <a:p>
            <a:r>
              <a:rPr lang="en-US" altLang="de-DE" sz="900"/>
              <a:t>      i += 2;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sz="1000"/>
              <a:t>expected:&lt;16&gt; but was:&lt;13&gt;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i = 0;</a:t>
            </a:r>
          </a:p>
          <a:p>
            <a:r>
              <a:rPr lang="en-US" altLang="de-DE" sz="900"/>
              <a:t>    for (int frame = 0; frame &lt; 10; frame++) {</a:t>
            </a:r>
          </a:p>
          <a:p>
            <a:r>
              <a:rPr lang="en-US" altLang="de-DE" sz="900"/>
              <a:t>      </a:t>
            </a:r>
            <a:r>
              <a:rPr lang="en-US" altLang="de-DE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de-DE" sz="900"/>
              <a:t>        score += rolls[i] + rolls[i + 1];</a:t>
            </a:r>
          </a:p>
          <a:p>
            <a:r>
              <a:rPr lang="en-US" altLang="de-DE" sz="900"/>
              <a:t>        i += 2;</a:t>
            </a:r>
          </a:p>
          <a:p>
            <a:r>
              <a:rPr lang="en-US" altLang="de-DE" sz="900"/>
              <a:t>      </a:t>
            </a:r>
            <a:r>
              <a:rPr lang="en-US" altLang="de-DE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test.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i = 0;</a:t>
            </a:r>
          </a:p>
          <a:p>
            <a:r>
              <a:rPr lang="en-US" altLang="de-DE" sz="900"/>
              <a:t>    for (int frame = 0; frame &lt; 10; frame++) {</a:t>
            </a:r>
          </a:p>
          <a:p>
            <a:r>
              <a:rPr lang="en-US" altLang="de-DE" sz="900"/>
              <a:t>      </a:t>
            </a:r>
            <a:r>
              <a:rPr lang="en-US" altLang="de-DE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de-DE" sz="900"/>
              <a:t>        score += rolls[i] + rolls[i + 1];</a:t>
            </a:r>
          </a:p>
          <a:p>
            <a:r>
              <a:rPr lang="en-US" altLang="de-DE" sz="900"/>
              <a:t>        i += 2;</a:t>
            </a:r>
          </a:p>
          <a:p>
            <a:r>
              <a:rPr lang="en-US" altLang="de-DE" sz="900"/>
              <a:t>      </a:t>
            </a:r>
            <a:r>
              <a:rPr lang="en-US" altLang="de-DE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i is a bad name for this variable</a:t>
            </a:r>
          </a:p>
        </p:txBody>
      </p:sp>
      <p:sp>
        <p:nvSpPr>
          <p:cNvPr id="106504" name="Freeform 8"/>
          <p:cNvSpPr>
            <a:spLocks/>
          </p:cNvSpPr>
          <p:nvPr/>
        </p:nvSpPr>
        <p:spPr bwMode="auto">
          <a:xfrm>
            <a:off x="7661275" y="2800350"/>
            <a:ext cx="671513" cy="473075"/>
          </a:xfrm>
          <a:custGeom>
            <a:avLst/>
            <a:gdLst>
              <a:gd name="T0" fmla="*/ 344 w 423"/>
              <a:gd name="T1" fmla="*/ 29 h 298"/>
              <a:gd name="T2" fmla="*/ 284 w 423"/>
              <a:gd name="T3" fmla="*/ 15 h 298"/>
              <a:gd name="T4" fmla="*/ 144 w 423"/>
              <a:gd name="T5" fmla="*/ 24 h 298"/>
              <a:gd name="T6" fmla="*/ 121 w 423"/>
              <a:gd name="T7" fmla="*/ 38 h 298"/>
              <a:gd name="T8" fmla="*/ 61 w 423"/>
              <a:gd name="T9" fmla="*/ 71 h 298"/>
              <a:gd name="T10" fmla="*/ 37 w 423"/>
              <a:gd name="T11" fmla="*/ 103 h 298"/>
              <a:gd name="T12" fmla="*/ 14 w 423"/>
              <a:gd name="T13" fmla="*/ 150 h 298"/>
              <a:gd name="T14" fmla="*/ 0 w 423"/>
              <a:gd name="T15" fmla="*/ 215 h 298"/>
              <a:gd name="T16" fmla="*/ 56 w 423"/>
              <a:gd name="T17" fmla="*/ 257 h 298"/>
              <a:gd name="T18" fmla="*/ 168 w 423"/>
              <a:gd name="T19" fmla="*/ 298 h 298"/>
              <a:gd name="T20" fmla="*/ 265 w 423"/>
              <a:gd name="T21" fmla="*/ 285 h 298"/>
              <a:gd name="T22" fmla="*/ 349 w 423"/>
              <a:gd name="T23" fmla="*/ 247 h 298"/>
              <a:gd name="T24" fmla="*/ 386 w 423"/>
              <a:gd name="T25" fmla="*/ 210 h 298"/>
              <a:gd name="T26" fmla="*/ 414 w 423"/>
              <a:gd name="T27" fmla="*/ 173 h 298"/>
              <a:gd name="T28" fmla="*/ 372 w 423"/>
              <a:gd name="T29" fmla="*/ 66 h 298"/>
              <a:gd name="T30" fmla="*/ 358 w 423"/>
              <a:gd name="T31" fmla="*/ 5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3" h="298">
                <a:moveTo>
                  <a:pt x="344" y="29"/>
                </a:moveTo>
                <a:cubicBezTo>
                  <a:pt x="324" y="25"/>
                  <a:pt x="303" y="22"/>
                  <a:pt x="284" y="15"/>
                </a:cubicBezTo>
                <a:cubicBezTo>
                  <a:pt x="237" y="17"/>
                  <a:pt x="184" y="0"/>
                  <a:pt x="144" y="24"/>
                </a:cubicBezTo>
                <a:cubicBezTo>
                  <a:pt x="113" y="43"/>
                  <a:pt x="160" y="27"/>
                  <a:pt x="121" y="38"/>
                </a:cubicBezTo>
                <a:cubicBezTo>
                  <a:pt x="100" y="52"/>
                  <a:pt x="85" y="63"/>
                  <a:pt x="61" y="71"/>
                </a:cubicBezTo>
                <a:cubicBezTo>
                  <a:pt x="49" y="82"/>
                  <a:pt x="49" y="92"/>
                  <a:pt x="37" y="103"/>
                </a:cubicBezTo>
                <a:cubicBezTo>
                  <a:pt x="32" y="121"/>
                  <a:pt x="21" y="131"/>
                  <a:pt x="14" y="150"/>
                </a:cubicBezTo>
                <a:cubicBezTo>
                  <a:pt x="7" y="171"/>
                  <a:pt x="6" y="194"/>
                  <a:pt x="0" y="215"/>
                </a:cubicBezTo>
                <a:cubicBezTo>
                  <a:pt x="8" y="245"/>
                  <a:pt x="29" y="248"/>
                  <a:pt x="56" y="257"/>
                </a:cubicBezTo>
                <a:cubicBezTo>
                  <a:pt x="94" y="270"/>
                  <a:pt x="130" y="290"/>
                  <a:pt x="168" y="298"/>
                </a:cubicBezTo>
                <a:cubicBezTo>
                  <a:pt x="219" y="295"/>
                  <a:pt x="227" y="296"/>
                  <a:pt x="265" y="285"/>
                </a:cubicBezTo>
                <a:cubicBezTo>
                  <a:pt x="288" y="269"/>
                  <a:pt x="322" y="257"/>
                  <a:pt x="349" y="247"/>
                </a:cubicBezTo>
                <a:cubicBezTo>
                  <a:pt x="359" y="231"/>
                  <a:pt x="370" y="220"/>
                  <a:pt x="386" y="210"/>
                </a:cubicBezTo>
                <a:cubicBezTo>
                  <a:pt x="394" y="193"/>
                  <a:pt x="400" y="185"/>
                  <a:pt x="414" y="173"/>
                </a:cubicBezTo>
                <a:cubicBezTo>
                  <a:pt x="409" y="87"/>
                  <a:pt x="423" y="99"/>
                  <a:pt x="372" y="66"/>
                </a:cubicBezTo>
                <a:cubicBezTo>
                  <a:pt x="362" y="51"/>
                  <a:pt x="369" y="52"/>
                  <a:pt x="358" y="5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6505" name="Freeform 9"/>
          <p:cNvSpPr>
            <a:spLocks/>
          </p:cNvSpPr>
          <p:nvPr/>
        </p:nvSpPr>
        <p:spPr bwMode="auto">
          <a:xfrm>
            <a:off x="5403850" y="2698750"/>
            <a:ext cx="147638" cy="180975"/>
          </a:xfrm>
          <a:custGeom>
            <a:avLst/>
            <a:gdLst>
              <a:gd name="T0" fmla="*/ 80 w 93"/>
              <a:gd name="T1" fmla="*/ 0 h 114"/>
              <a:gd name="T2" fmla="*/ 15 w 93"/>
              <a:gd name="T3" fmla="*/ 14 h 114"/>
              <a:gd name="T4" fmla="*/ 6 w 93"/>
              <a:gd name="T5" fmla="*/ 28 h 114"/>
              <a:gd name="T6" fmla="*/ 85 w 93"/>
              <a:gd name="T7" fmla="*/ 84 h 114"/>
              <a:gd name="T8" fmla="*/ 80 w 93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14">
                <a:moveTo>
                  <a:pt x="80" y="0"/>
                </a:moveTo>
                <a:cubicBezTo>
                  <a:pt x="58" y="5"/>
                  <a:pt x="37" y="10"/>
                  <a:pt x="15" y="14"/>
                </a:cubicBezTo>
                <a:cubicBezTo>
                  <a:pt x="12" y="19"/>
                  <a:pt x="6" y="22"/>
                  <a:pt x="6" y="28"/>
                </a:cubicBezTo>
                <a:cubicBezTo>
                  <a:pt x="0" y="114"/>
                  <a:pt x="4" y="88"/>
                  <a:pt x="85" y="84"/>
                </a:cubicBezTo>
                <a:cubicBezTo>
                  <a:pt x="93" y="56"/>
                  <a:pt x="90" y="27"/>
                  <a:pt x="80" y="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6506" name="Freeform 10"/>
          <p:cNvSpPr>
            <a:spLocks/>
          </p:cNvSpPr>
          <p:nvPr/>
        </p:nvSpPr>
        <p:spPr bwMode="auto">
          <a:xfrm>
            <a:off x="131763" y="376238"/>
            <a:ext cx="1984375" cy="481012"/>
          </a:xfrm>
          <a:custGeom>
            <a:avLst/>
            <a:gdLst>
              <a:gd name="T0" fmla="*/ 140 w 1250"/>
              <a:gd name="T1" fmla="*/ 42 h 303"/>
              <a:gd name="T2" fmla="*/ 42 w 1250"/>
              <a:gd name="T3" fmla="*/ 56 h 303"/>
              <a:gd name="T4" fmla="*/ 10 w 1250"/>
              <a:gd name="T5" fmla="*/ 93 h 303"/>
              <a:gd name="T6" fmla="*/ 38 w 1250"/>
              <a:gd name="T7" fmla="*/ 232 h 303"/>
              <a:gd name="T8" fmla="*/ 84 w 1250"/>
              <a:gd name="T9" fmla="*/ 279 h 303"/>
              <a:gd name="T10" fmla="*/ 135 w 1250"/>
              <a:gd name="T11" fmla="*/ 283 h 303"/>
              <a:gd name="T12" fmla="*/ 386 w 1250"/>
              <a:gd name="T13" fmla="*/ 288 h 303"/>
              <a:gd name="T14" fmla="*/ 985 w 1250"/>
              <a:gd name="T15" fmla="*/ 288 h 303"/>
              <a:gd name="T16" fmla="*/ 1102 w 1250"/>
              <a:gd name="T17" fmla="*/ 260 h 303"/>
              <a:gd name="T18" fmla="*/ 1176 w 1250"/>
              <a:gd name="T19" fmla="*/ 241 h 303"/>
              <a:gd name="T20" fmla="*/ 1218 w 1250"/>
              <a:gd name="T21" fmla="*/ 218 h 303"/>
              <a:gd name="T22" fmla="*/ 1250 w 1250"/>
              <a:gd name="T23" fmla="*/ 135 h 303"/>
              <a:gd name="T24" fmla="*/ 1222 w 1250"/>
              <a:gd name="T25" fmla="*/ 102 h 303"/>
              <a:gd name="T26" fmla="*/ 1185 w 1250"/>
              <a:gd name="T27" fmla="*/ 70 h 303"/>
              <a:gd name="T28" fmla="*/ 1157 w 1250"/>
              <a:gd name="T29" fmla="*/ 60 h 303"/>
              <a:gd name="T30" fmla="*/ 1120 w 1250"/>
              <a:gd name="T31" fmla="*/ 28 h 303"/>
              <a:gd name="T32" fmla="*/ 1069 w 1250"/>
              <a:gd name="T33" fmla="*/ 0 h 303"/>
              <a:gd name="T34" fmla="*/ 953 w 1250"/>
              <a:gd name="T35" fmla="*/ 23 h 303"/>
              <a:gd name="T36" fmla="*/ 855 w 1250"/>
              <a:gd name="T37" fmla="*/ 60 h 303"/>
              <a:gd name="T38" fmla="*/ 646 w 1250"/>
              <a:gd name="T39" fmla="*/ 46 h 303"/>
              <a:gd name="T40" fmla="*/ 159 w 1250"/>
              <a:gd name="T41" fmla="*/ 6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0" h="303">
                <a:moveTo>
                  <a:pt x="140" y="42"/>
                </a:moveTo>
                <a:cubicBezTo>
                  <a:pt x="104" y="45"/>
                  <a:pt x="76" y="50"/>
                  <a:pt x="42" y="56"/>
                </a:cubicBezTo>
                <a:cubicBezTo>
                  <a:pt x="28" y="65"/>
                  <a:pt x="10" y="93"/>
                  <a:pt x="10" y="93"/>
                </a:cubicBezTo>
                <a:cubicBezTo>
                  <a:pt x="0" y="148"/>
                  <a:pt x="5" y="188"/>
                  <a:pt x="38" y="232"/>
                </a:cubicBezTo>
                <a:cubicBezTo>
                  <a:pt x="47" y="243"/>
                  <a:pt x="68" y="275"/>
                  <a:pt x="84" y="279"/>
                </a:cubicBezTo>
                <a:cubicBezTo>
                  <a:pt x="101" y="283"/>
                  <a:pt x="118" y="282"/>
                  <a:pt x="135" y="283"/>
                </a:cubicBezTo>
                <a:cubicBezTo>
                  <a:pt x="233" y="303"/>
                  <a:pt x="212" y="292"/>
                  <a:pt x="386" y="288"/>
                </a:cubicBezTo>
                <a:cubicBezTo>
                  <a:pt x="549" y="290"/>
                  <a:pt x="807" y="298"/>
                  <a:pt x="985" y="288"/>
                </a:cubicBezTo>
                <a:cubicBezTo>
                  <a:pt x="1021" y="286"/>
                  <a:pt x="1065" y="267"/>
                  <a:pt x="1102" y="260"/>
                </a:cubicBezTo>
                <a:cubicBezTo>
                  <a:pt x="1126" y="251"/>
                  <a:pt x="1151" y="246"/>
                  <a:pt x="1176" y="241"/>
                </a:cubicBezTo>
                <a:cubicBezTo>
                  <a:pt x="1190" y="233"/>
                  <a:pt x="1204" y="226"/>
                  <a:pt x="1218" y="218"/>
                </a:cubicBezTo>
                <a:cubicBezTo>
                  <a:pt x="1233" y="210"/>
                  <a:pt x="1245" y="156"/>
                  <a:pt x="1250" y="135"/>
                </a:cubicBezTo>
                <a:cubicBezTo>
                  <a:pt x="1245" y="117"/>
                  <a:pt x="1238" y="112"/>
                  <a:pt x="1222" y="102"/>
                </a:cubicBezTo>
                <a:cubicBezTo>
                  <a:pt x="1207" y="79"/>
                  <a:pt x="1218" y="91"/>
                  <a:pt x="1185" y="70"/>
                </a:cubicBezTo>
                <a:cubicBezTo>
                  <a:pt x="1177" y="65"/>
                  <a:pt x="1157" y="60"/>
                  <a:pt x="1157" y="60"/>
                </a:cubicBezTo>
                <a:cubicBezTo>
                  <a:pt x="1143" y="46"/>
                  <a:pt x="1139" y="33"/>
                  <a:pt x="1120" y="28"/>
                </a:cubicBezTo>
                <a:cubicBezTo>
                  <a:pt x="1106" y="13"/>
                  <a:pt x="1086" y="11"/>
                  <a:pt x="1069" y="0"/>
                </a:cubicBezTo>
                <a:cubicBezTo>
                  <a:pt x="1030" y="4"/>
                  <a:pt x="990" y="7"/>
                  <a:pt x="953" y="23"/>
                </a:cubicBezTo>
                <a:cubicBezTo>
                  <a:pt x="913" y="40"/>
                  <a:pt x="898" y="55"/>
                  <a:pt x="855" y="60"/>
                </a:cubicBezTo>
                <a:cubicBezTo>
                  <a:pt x="782" y="57"/>
                  <a:pt x="719" y="50"/>
                  <a:pt x="646" y="46"/>
                </a:cubicBezTo>
                <a:cubicBezTo>
                  <a:pt x="484" y="61"/>
                  <a:pt x="323" y="60"/>
                  <a:pt x="159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frameIndex = 0;</a:t>
            </a:r>
          </a:p>
          <a:p>
            <a:r>
              <a:rPr lang="en-US" altLang="de-DE" sz="900"/>
              <a:t>    for (int frame = 0; frame &lt; 10; frame++) {</a:t>
            </a:r>
          </a:p>
          <a:p>
            <a:r>
              <a:rPr lang="en-US" altLang="de-DE" sz="900"/>
              <a:t>      if (rolls[frameIndex] + </a:t>
            </a:r>
          </a:p>
          <a:p>
            <a:r>
              <a:rPr lang="en-US" altLang="de-DE" sz="900"/>
              <a:t>          rolls[frameIndex + 1] == 10) // spare</a:t>
            </a:r>
          </a:p>
          <a:p>
            <a:r>
              <a:rPr lang="en-US" altLang="de-DE" sz="900"/>
              <a:t>      {</a:t>
            </a:r>
          </a:p>
          <a:p>
            <a:r>
              <a:rPr lang="en-US" altLang="de-DE" sz="900"/>
              <a:t>        score += 10 + rolls[frameIndex + 2];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 else {</a:t>
            </a:r>
          </a:p>
          <a:p>
            <a:r>
              <a:rPr lang="en-US" altLang="de-DE" sz="900"/>
              <a:t>        score += rolls[frameIndex] + </a:t>
            </a:r>
          </a:p>
          <a:p>
            <a:r>
              <a:rPr lang="en-US" altLang="de-DE" sz="900"/>
              <a:t>                 rolls[frameIndex + 1];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conditional.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 // spare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frameIndex = 0;</a:t>
            </a:r>
          </a:p>
          <a:p>
            <a:r>
              <a:rPr lang="en-US" altLang="de-DE" sz="900"/>
              <a:t>    for (int frame = 0; frame &lt; 10; frame++) {</a:t>
            </a:r>
          </a:p>
          <a:p>
            <a:r>
              <a:rPr lang="en-US" altLang="de-DE" sz="900"/>
              <a:t>      if (</a:t>
            </a:r>
            <a:r>
              <a:rPr lang="en-US" altLang="de-DE" sz="900">
                <a:solidFill>
                  <a:srgbClr val="0000FF"/>
                </a:solidFill>
              </a:rPr>
              <a:t>isSpare(frameIndex)</a:t>
            </a:r>
            <a:r>
              <a:rPr lang="en-US" altLang="de-DE" sz="900"/>
              <a:t>)</a:t>
            </a:r>
          </a:p>
          <a:p>
            <a:r>
              <a:rPr lang="en-US" altLang="de-DE" sz="900"/>
              <a:t>      {</a:t>
            </a:r>
          </a:p>
          <a:p>
            <a:r>
              <a:rPr lang="en-US" altLang="de-DE" sz="900"/>
              <a:t>        score += 10 + rolls[frameIndex + 2];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 else {</a:t>
            </a:r>
          </a:p>
          <a:p>
            <a:r>
              <a:rPr lang="en-US" altLang="de-DE" sz="900"/>
              <a:t>        score += rolls[frameIndex] +</a:t>
            </a:r>
          </a:p>
          <a:p>
            <a:r>
              <a:rPr lang="en-US" altLang="de-DE" sz="900"/>
              <a:t>                 rolls[frameIndex + 1];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>
                <a:solidFill>
                  <a:srgbClr val="0000FF"/>
                </a:solidFill>
              </a:rPr>
              <a:t>  private boolean isSpare(int frameIndex)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return rolls[frameIndex] +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   rolls[frameIndex + 1] == 10;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test.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Third test.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private Game g;</a:t>
            </a:r>
          </a:p>
          <a:p>
            <a:endParaRPr lang="en-US" altLang="de-DE" sz="900"/>
          </a:p>
          <a:p>
            <a:r>
              <a:rPr lang="en-US" altLang="de-DE" sz="900"/>
              <a:t>  protected void setUp() throws Exception {</a:t>
            </a:r>
          </a:p>
          <a:p>
            <a:r>
              <a:rPr lang="en-US" altLang="de-DE" sz="900"/>
              <a:t>    g = new Game();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rollMany(int n, int pins) {</a:t>
            </a:r>
          </a:p>
          <a:p>
            <a:r>
              <a:rPr lang="en-US" altLang="de-DE" sz="900"/>
              <a:t>    for (int i = 0; i &lt; n; i++)</a:t>
            </a:r>
          </a:p>
          <a:p>
            <a:r>
              <a:rPr lang="en-US" altLang="de-DE" sz="900"/>
              <a:t>      g.roll(pins);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</a:t>
            </a:r>
            <a:r>
              <a:rPr lang="en-US" altLang="de-DE" sz="900">
                <a:solidFill>
                  <a:srgbClr val="0000FF"/>
                </a:solidFill>
              </a:rPr>
              <a:t>   rollSpare();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>
                <a:solidFill>
                  <a:srgbClr val="0000FF"/>
                </a:solidFill>
              </a:rPr>
              <a:t>  private void rollSpare()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frameIndex = 0;</a:t>
            </a:r>
          </a:p>
          <a:p>
            <a:r>
              <a:rPr lang="en-US" altLang="de-DE" sz="900"/>
              <a:t>    for (int frame = 0; frame &lt; 10; frame++) {</a:t>
            </a:r>
          </a:p>
          <a:p>
            <a:r>
              <a:rPr lang="en-US" altLang="de-DE" sz="900"/>
              <a:t>      if (isSpare(frameIndex))</a:t>
            </a:r>
          </a:p>
          <a:p>
            <a:r>
              <a:rPr lang="en-US" altLang="de-DE" sz="900"/>
              <a:t>      {</a:t>
            </a:r>
          </a:p>
          <a:p>
            <a:r>
              <a:rPr lang="en-US" altLang="de-DE" sz="900"/>
              <a:t>        score += 10 + rolls[frameIndex + 2];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 else {</a:t>
            </a:r>
          </a:p>
          <a:p>
            <a:r>
              <a:rPr lang="en-US" altLang="de-DE" sz="900"/>
              <a:t>        score += rolls[frameIndex] +</a:t>
            </a:r>
          </a:p>
          <a:p>
            <a:r>
              <a:rPr lang="en-US" altLang="de-DE" sz="900"/>
              <a:t>                 rolls[frameIndex + 1];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boolean isSpare(int frameIndex) {</a:t>
            </a:r>
          </a:p>
          <a:p>
            <a:r>
              <a:rPr lang="en-US" altLang="de-DE" sz="900"/>
              <a:t>    return rolls[frameIndex] +</a:t>
            </a:r>
          </a:p>
          <a:p>
            <a:r>
              <a:rPr lang="en-US" altLang="de-DE" sz="900"/>
              <a:t>           rolls[frameIndex + 1] == 10;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Fourth test.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...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rollSpare();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</a:t>
            </a:r>
            <a:r>
              <a:rPr lang="en-US" altLang="de-DE" sz="900">
                <a:solidFill>
                  <a:srgbClr val="0000FF"/>
                </a:solidFill>
              </a:rPr>
              <a:t>public void testOneStrike() throws Exception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g.roll(10); // strike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g.roll(4);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rollMany(16, 0);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assertEquals(24, g.score());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endParaRPr lang="en-US" altLang="de-DE" sz="900">
              <a:solidFill>
                <a:srgbClr val="0000FF"/>
              </a:solidFill>
            </a:endParaRPr>
          </a:p>
          <a:p>
            <a:r>
              <a:rPr lang="en-US" altLang="de-DE" sz="900"/>
              <a:t>  private void rollSpare()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frameIndex = 0;</a:t>
            </a:r>
          </a:p>
          <a:p>
            <a:r>
              <a:rPr lang="en-US" altLang="de-DE" sz="900"/>
              <a:t>    for (int frame = 0; frame &lt; 10; frame++) {</a:t>
            </a:r>
          </a:p>
          <a:p>
            <a:r>
              <a:rPr lang="en-US" altLang="de-DE" sz="900"/>
              <a:t>      if (isSpare(frameIndex))</a:t>
            </a:r>
          </a:p>
          <a:p>
            <a:r>
              <a:rPr lang="en-US" altLang="de-DE" sz="900"/>
              <a:t>      {</a:t>
            </a:r>
          </a:p>
          <a:p>
            <a:r>
              <a:rPr lang="en-US" altLang="de-DE" sz="900"/>
              <a:t>        score += 10 + rolls[frameIndex + 2];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 else {</a:t>
            </a:r>
          </a:p>
          <a:p>
            <a:r>
              <a:rPr lang="en-US" altLang="de-DE" sz="900"/>
              <a:t>        score += rolls[frameIndex] +</a:t>
            </a:r>
          </a:p>
          <a:p>
            <a:r>
              <a:rPr lang="en-US" altLang="de-DE" sz="900"/>
              <a:t>                 rolls[frameIndex + 1];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boolean isSpare(int frameIndex) {</a:t>
            </a:r>
          </a:p>
          <a:p>
            <a:r>
              <a:rPr lang="en-US" altLang="de-DE" sz="900"/>
              <a:t>    return rolls[frameIndex] +</a:t>
            </a:r>
          </a:p>
          <a:p>
            <a:r>
              <a:rPr lang="en-US" altLang="de-DE" sz="900"/>
              <a:t>           rolls[frameIndex + 1] == 10;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1000">
                <a:latin typeface="Bradley Hand ITC" pitchFamily="66" charset="0"/>
              </a:rPr>
              <a:t>- ugly comment in testOneStrike.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2514600" y="60960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sz="1000"/>
              <a:t>expected:&lt;24&gt; but was:&lt;17&gt;</a:t>
            </a:r>
          </a:p>
        </p:txBody>
      </p:sp>
      <p:sp>
        <p:nvSpPr>
          <p:cNvPr id="114697" name="Freeform 9"/>
          <p:cNvSpPr>
            <a:spLocks/>
          </p:cNvSpPr>
          <p:nvPr/>
        </p:nvSpPr>
        <p:spPr bwMode="auto">
          <a:xfrm>
            <a:off x="1484313" y="4329113"/>
            <a:ext cx="661987" cy="458787"/>
          </a:xfrm>
          <a:custGeom>
            <a:avLst/>
            <a:gdLst>
              <a:gd name="T0" fmla="*/ 417 w 417"/>
              <a:gd name="T1" fmla="*/ 148 h 289"/>
              <a:gd name="T2" fmla="*/ 342 w 417"/>
              <a:gd name="T3" fmla="*/ 251 h 289"/>
              <a:gd name="T4" fmla="*/ 175 w 417"/>
              <a:gd name="T5" fmla="*/ 288 h 289"/>
              <a:gd name="T6" fmla="*/ 124 w 417"/>
              <a:gd name="T7" fmla="*/ 278 h 289"/>
              <a:gd name="T8" fmla="*/ 115 w 417"/>
              <a:gd name="T9" fmla="*/ 264 h 289"/>
              <a:gd name="T10" fmla="*/ 31 w 417"/>
              <a:gd name="T11" fmla="*/ 204 h 289"/>
              <a:gd name="T12" fmla="*/ 50 w 417"/>
              <a:gd name="T13" fmla="*/ 65 h 289"/>
              <a:gd name="T14" fmla="*/ 92 w 417"/>
              <a:gd name="T15" fmla="*/ 28 h 289"/>
              <a:gd name="T16" fmla="*/ 143 w 417"/>
              <a:gd name="T17" fmla="*/ 0 h 289"/>
              <a:gd name="T18" fmla="*/ 231 w 417"/>
              <a:gd name="T19" fmla="*/ 4 h 289"/>
              <a:gd name="T20" fmla="*/ 282 w 417"/>
              <a:gd name="T21" fmla="*/ 32 h 289"/>
              <a:gd name="T22" fmla="*/ 417 w 417"/>
              <a:gd name="T23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289">
                <a:moveTo>
                  <a:pt x="417" y="148"/>
                </a:moveTo>
                <a:cubicBezTo>
                  <a:pt x="405" y="178"/>
                  <a:pt x="375" y="236"/>
                  <a:pt x="342" y="251"/>
                </a:cubicBezTo>
                <a:cubicBezTo>
                  <a:pt x="292" y="274"/>
                  <a:pt x="228" y="276"/>
                  <a:pt x="175" y="288"/>
                </a:cubicBezTo>
                <a:cubicBezTo>
                  <a:pt x="158" y="286"/>
                  <a:pt x="137" y="289"/>
                  <a:pt x="124" y="278"/>
                </a:cubicBezTo>
                <a:cubicBezTo>
                  <a:pt x="120" y="274"/>
                  <a:pt x="119" y="268"/>
                  <a:pt x="115" y="264"/>
                </a:cubicBezTo>
                <a:cubicBezTo>
                  <a:pt x="92" y="241"/>
                  <a:pt x="58" y="222"/>
                  <a:pt x="31" y="204"/>
                </a:cubicBezTo>
                <a:cubicBezTo>
                  <a:pt x="0" y="156"/>
                  <a:pt x="15" y="104"/>
                  <a:pt x="50" y="65"/>
                </a:cubicBezTo>
                <a:cubicBezTo>
                  <a:pt x="65" y="48"/>
                  <a:pt x="69" y="34"/>
                  <a:pt x="92" y="28"/>
                </a:cubicBezTo>
                <a:cubicBezTo>
                  <a:pt x="129" y="0"/>
                  <a:pt x="111" y="7"/>
                  <a:pt x="143" y="0"/>
                </a:cubicBezTo>
                <a:cubicBezTo>
                  <a:pt x="172" y="1"/>
                  <a:pt x="202" y="2"/>
                  <a:pt x="231" y="4"/>
                </a:cubicBezTo>
                <a:cubicBezTo>
                  <a:pt x="254" y="6"/>
                  <a:pt x="261" y="24"/>
                  <a:pt x="282" y="32"/>
                </a:cubicBezTo>
                <a:cubicBezTo>
                  <a:pt x="344" y="55"/>
                  <a:pt x="402" y="79"/>
                  <a:pt x="417" y="148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4698" name="Freeform 10"/>
          <p:cNvSpPr>
            <a:spLocks/>
          </p:cNvSpPr>
          <p:nvPr/>
        </p:nvSpPr>
        <p:spPr bwMode="auto">
          <a:xfrm>
            <a:off x="295275" y="125413"/>
            <a:ext cx="1873250" cy="427037"/>
          </a:xfrm>
          <a:custGeom>
            <a:avLst/>
            <a:gdLst>
              <a:gd name="T0" fmla="*/ 0 w 1180"/>
              <a:gd name="T1" fmla="*/ 269 h 269"/>
              <a:gd name="T2" fmla="*/ 135 w 1180"/>
              <a:gd name="T3" fmla="*/ 214 h 269"/>
              <a:gd name="T4" fmla="*/ 209 w 1180"/>
              <a:gd name="T5" fmla="*/ 204 h 269"/>
              <a:gd name="T6" fmla="*/ 446 w 1180"/>
              <a:gd name="T7" fmla="*/ 218 h 269"/>
              <a:gd name="T8" fmla="*/ 687 w 1180"/>
              <a:gd name="T9" fmla="*/ 214 h 269"/>
              <a:gd name="T10" fmla="*/ 701 w 1180"/>
              <a:gd name="T11" fmla="*/ 218 h 269"/>
              <a:gd name="T12" fmla="*/ 711 w 1180"/>
              <a:gd name="T13" fmla="*/ 228 h 269"/>
              <a:gd name="T14" fmla="*/ 1045 w 1180"/>
              <a:gd name="T15" fmla="*/ 223 h 269"/>
              <a:gd name="T16" fmla="*/ 1180 w 1180"/>
              <a:gd name="T17" fmla="*/ 135 h 269"/>
              <a:gd name="T18" fmla="*/ 855 w 1180"/>
              <a:gd name="T19" fmla="*/ 23 h 269"/>
              <a:gd name="T20" fmla="*/ 562 w 1180"/>
              <a:gd name="T21" fmla="*/ 19 h 269"/>
              <a:gd name="T22" fmla="*/ 469 w 1180"/>
              <a:gd name="T23" fmla="*/ 0 h 269"/>
              <a:gd name="T24" fmla="*/ 176 w 1180"/>
              <a:gd name="T25" fmla="*/ 23 h 269"/>
              <a:gd name="T26" fmla="*/ 107 w 1180"/>
              <a:gd name="T27" fmla="*/ 42 h 269"/>
              <a:gd name="T28" fmla="*/ 60 w 1180"/>
              <a:gd name="T29" fmla="*/ 56 h 269"/>
              <a:gd name="T30" fmla="*/ 14 w 1180"/>
              <a:gd name="T31" fmla="*/ 7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0" h="269">
                <a:moveTo>
                  <a:pt x="0" y="269"/>
                </a:moveTo>
                <a:cubicBezTo>
                  <a:pt x="42" y="242"/>
                  <a:pt x="85" y="222"/>
                  <a:pt x="135" y="214"/>
                </a:cubicBezTo>
                <a:cubicBezTo>
                  <a:pt x="160" y="210"/>
                  <a:pt x="209" y="204"/>
                  <a:pt x="209" y="204"/>
                </a:cubicBezTo>
                <a:cubicBezTo>
                  <a:pt x="323" y="207"/>
                  <a:pt x="360" y="203"/>
                  <a:pt x="446" y="218"/>
                </a:cubicBezTo>
                <a:cubicBezTo>
                  <a:pt x="522" y="216"/>
                  <a:pt x="610" y="205"/>
                  <a:pt x="687" y="214"/>
                </a:cubicBezTo>
                <a:cubicBezTo>
                  <a:pt x="692" y="215"/>
                  <a:pt x="697" y="216"/>
                  <a:pt x="701" y="218"/>
                </a:cubicBezTo>
                <a:cubicBezTo>
                  <a:pt x="705" y="220"/>
                  <a:pt x="706" y="228"/>
                  <a:pt x="711" y="228"/>
                </a:cubicBezTo>
                <a:cubicBezTo>
                  <a:pt x="822" y="230"/>
                  <a:pt x="934" y="225"/>
                  <a:pt x="1045" y="223"/>
                </a:cubicBezTo>
                <a:cubicBezTo>
                  <a:pt x="1107" y="215"/>
                  <a:pt x="1144" y="185"/>
                  <a:pt x="1180" y="135"/>
                </a:cubicBezTo>
                <a:cubicBezTo>
                  <a:pt x="1150" y="19"/>
                  <a:pt x="940" y="25"/>
                  <a:pt x="855" y="23"/>
                </a:cubicBezTo>
                <a:cubicBezTo>
                  <a:pt x="757" y="21"/>
                  <a:pt x="660" y="20"/>
                  <a:pt x="562" y="19"/>
                </a:cubicBezTo>
                <a:cubicBezTo>
                  <a:pt x="494" y="2"/>
                  <a:pt x="525" y="8"/>
                  <a:pt x="469" y="0"/>
                </a:cubicBezTo>
                <a:cubicBezTo>
                  <a:pt x="362" y="3"/>
                  <a:pt x="277" y="6"/>
                  <a:pt x="176" y="23"/>
                </a:cubicBezTo>
                <a:cubicBezTo>
                  <a:pt x="153" y="32"/>
                  <a:pt x="130" y="34"/>
                  <a:pt x="107" y="42"/>
                </a:cubicBezTo>
                <a:cubicBezTo>
                  <a:pt x="82" y="65"/>
                  <a:pt x="118" y="35"/>
                  <a:pt x="60" y="56"/>
                </a:cubicBezTo>
                <a:cubicBezTo>
                  <a:pt x="0" y="77"/>
                  <a:pt x="58" y="74"/>
                  <a:pt x="14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Fourth test.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...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rollSpare();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testOneStrike() throws Exception {</a:t>
            </a:r>
          </a:p>
          <a:p>
            <a:r>
              <a:rPr lang="en-US" altLang="de-DE" sz="900"/>
              <a:t>    g.roll(10); // strike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g.roll(4);</a:t>
            </a:r>
          </a:p>
          <a:p>
            <a:r>
              <a:rPr lang="en-US" altLang="de-DE" sz="900"/>
              <a:t>    rollMany(16, 0);</a:t>
            </a:r>
          </a:p>
          <a:p>
            <a:r>
              <a:rPr lang="en-US" altLang="de-DE" sz="900"/>
              <a:t>    assertEquals(24,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rollSpare()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public class Game {</a:t>
            </a:r>
          </a:p>
          <a:p>
            <a:r>
              <a:rPr lang="en-US" altLang="de-DE" sz="900"/>
              <a:t>  private int rolls[] = new int[21];</a:t>
            </a:r>
          </a:p>
          <a:p>
            <a:r>
              <a:rPr lang="en-US" altLang="de-DE" sz="900"/>
              <a:t>  private int currentRoll = 0;</a:t>
            </a:r>
          </a:p>
          <a:p>
            <a:endParaRPr lang="en-US" altLang="de-DE" sz="900"/>
          </a:p>
          <a:p>
            <a:r>
              <a:rPr lang="en-US" altLang="de-DE" sz="900"/>
              <a:t>  public void roll(int pins) {</a:t>
            </a:r>
          </a:p>
          <a:p>
            <a:r>
              <a:rPr lang="en-US" altLang="de-DE" sz="900"/>
              <a:t>    rolls[currentRoll++] = pins;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int score() {</a:t>
            </a:r>
          </a:p>
          <a:p>
            <a:r>
              <a:rPr lang="en-US" altLang="de-DE" sz="900"/>
              <a:t>    int score = 0;</a:t>
            </a:r>
          </a:p>
          <a:p>
            <a:r>
              <a:rPr lang="en-US" altLang="de-DE" sz="900"/>
              <a:t>    int frameIndex = 0;</a:t>
            </a:r>
          </a:p>
          <a:p>
            <a:r>
              <a:rPr lang="en-US" altLang="de-DE" sz="900"/>
              <a:t>    for (int frame = 0; frame &lt; 10; frame++)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if (rolls[frameIndex] == 10) // strike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score += 10 +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         rolls[frameIndex+1] +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         rolls[frameIndex+2];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  frameIndex++;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}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  else</a:t>
            </a:r>
            <a:r>
              <a:rPr lang="en-US" altLang="de-DE" sz="900"/>
              <a:t> if (isSpare(frameIndex))</a:t>
            </a:r>
          </a:p>
          <a:p>
            <a:r>
              <a:rPr lang="en-US" altLang="de-DE" sz="900"/>
              <a:t>      {</a:t>
            </a:r>
          </a:p>
          <a:p>
            <a:r>
              <a:rPr lang="en-US" altLang="de-DE" sz="900"/>
              <a:t>        score += 10 + rolls[frameIndex + 2];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 else {</a:t>
            </a:r>
          </a:p>
          <a:p>
            <a:r>
              <a:rPr lang="en-US" altLang="de-DE" sz="900"/>
              <a:t>        score += rolls[frameIndex] +</a:t>
            </a:r>
          </a:p>
          <a:p>
            <a:r>
              <a:rPr lang="en-US" altLang="de-DE" sz="900"/>
              <a:t>                 rolls[frameIndex + 1];</a:t>
            </a:r>
          </a:p>
          <a:p>
            <a:r>
              <a:rPr lang="en-US" altLang="de-DE" sz="900"/>
              <a:t>        frameIndex += 2;</a:t>
            </a:r>
          </a:p>
          <a:p>
            <a:r>
              <a:rPr lang="en-US" altLang="de-DE" sz="900"/>
              <a:t>      }</a:t>
            </a:r>
          </a:p>
          <a:p>
            <a:r>
              <a:rPr lang="en-US" altLang="de-DE" sz="900"/>
              <a:t>    }</a:t>
            </a:r>
          </a:p>
          <a:p>
            <a:r>
              <a:rPr lang="en-US" altLang="de-DE" sz="900"/>
              <a:t>    return score;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boolean isSpare(int frameIndex) {</a:t>
            </a:r>
          </a:p>
          <a:p>
            <a:r>
              <a:rPr lang="en-US" altLang="de-DE" sz="900"/>
              <a:t>    return rolls[frameIndex] +</a:t>
            </a:r>
          </a:p>
          <a:p>
            <a:r>
              <a:rPr lang="en-US" altLang="de-DE" sz="900"/>
              <a:t>           rolls[frameIndex + 1] == 10;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expressions.</a:t>
            </a:r>
          </a:p>
        </p:txBody>
      </p:sp>
      <p:sp>
        <p:nvSpPr>
          <p:cNvPr id="116746" name="Freeform 10"/>
          <p:cNvSpPr>
            <a:spLocks/>
          </p:cNvSpPr>
          <p:nvPr/>
        </p:nvSpPr>
        <p:spPr bwMode="auto">
          <a:xfrm>
            <a:off x="7239000" y="2773363"/>
            <a:ext cx="725488" cy="515937"/>
          </a:xfrm>
          <a:custGeom>
            <a:avLst/>
            <a:gdLst>
              <a:gd name="T0" fmla="*/ 159 w 457"/>
              <a:gd name="T1" fmla="*/ 60 h 325"/>
              <a:gd name="T2" fmla="*/ 67 w 457"/>
              <a:gd name="T3" fmla="*/ 83 h 325"/>
              <a:gd name="T4" fmla="*/ 43 w 457"/>
              <a:gd name="T5" fmla="*/ 116 h 325"/>
              <a:gd name="T6" fmla="*/ 15 w 457"/>
              <a:gd name="T7" fmla="*/ 144 h 325"/>
              <a:gd name="T8" fmla="*/ 2 w 457"/>
              <a:gd name="T9" fmla="*/ 171 h 325"/>
              <a:gd name="T10" fmla="*/ 6 w 457"/>
              <a:gd name="T11" fmla="*/ 246 h 325"/>
              <a:gd name="T12" fmla="*/ 94 w 457"/>
              <a:gd name="T13" fmla="*/ 302 h 325"/>
              <a:gd name="T14" fmla="*/ 141 w 457"/>
              <a:gd name="T15" fmla="*/ 325 h 325"/>
              <a:gd name="T16" fmla="*/ 220 w 457"/>
              <a:gd name="T17" fmla="*/ 320 h 325"/>
              <a:gd name="T18" fmla="*/ 331 w 457"/>
              <a:gd name="T19" fmla="*/ 288 h 325"/>
              <a:gd name="T20" fmla="*/ 378 w 457"/>
              <a:gd name="T21" fmla="*/ 264 h 325"/>
              <a:gd name="T22" fmla="*/ 457 w 457"/>
              <a:gd name="T23" fmla="*/ 181 h 325"/>
              <a:gd name="T24" fmla="*/ 452 w 457"/>
              <a:gd name="T25" fmla="*/ 139 h 325"/>
              <a:gd name="T26" fmla="*/ 387 w 457"/>
              <a:gd name="T27" fmla="*/ 83 h 325"/>
              <a:gd name="T28" fmla="*/ 262 w 457"/>
              <a:gd name="T29" fmla="*/ 18 h 325"/>
              <a:gd name="T30" fmla="*/ 234 w 457"/>
              <a:gd name="T31" fmla="*/ 9 h 325"/>
              <a:gd name="T32" fmla="*/ 192 w 457"/>
              <a:gd name="T33" fmla="*/ 0 h 325"/>
              <a:gd name="T34" fmla="*/ 99 w 457"/>
              <a:gd name="T35" fmla="*/ 32 h 325"/>
              <a:gd name="T36" fmla="*/ 90 w 457"/>
              <a:gd name="T37" fmla="*/ 60 h 325"/>
              <a:gd name="T38" fmla="*/ 85 w 457"/>
              <a:gd name="T39" fmla="*/ 7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7" h="325">
                <a:moveTo>
                  <a:pt x="159" y="60"/>
                </a:moveTo>
                <a:cubicBezTo>
                  <a:pt x="101" y="65"/>
                  <a:pt x="107" y="63"/>
                  <a:pt x="67" y="83"/>
                </a:cubicBezTo>
                <a:cubicBezTo>
                  <a:pt x="59" y="94"/>
                  <a:pt x="51" y="105"/>
                  <a:pt x="43" y="116"/>
                </a:cubicBezTo>
                <a:cubicBezTo>
                  <a:pt x="35" y="127"/>
                  <a:pt x="15" y="144"/>
                  <a:pt x="15" y="144"/>
                </a:cubicBezTo>
                <a:cubicBezTo>
                  <a:pt x="12" y="154"/>
                  <a:pt x="3" y="161"/>
                  <a:pt x="2" y="171"/>
                </a:cubicBezTo>
                <a:cubicBezTo>
                  <a:pt x="1" y="196"/>
                  <a:pt x="0" y="222"/>
                  <a:pt x="6" y="246"/>
                </a:cubicBezTo>
                <a:cubicBezTo>
                  <a:pt x="11" y="267"/>
                  <a:pt x="76" y="294"/>
                  <a:pt x="94" y="302"/>
                </a:cubicBezTo>
                <a:cubicBezTo>
                  <a:pt x="110" y="316"/>
                  <a:pt x="119" y="320"/>
                  <a:pt x="141" y="325"/>
                </a:cubicBezTo>
                <a:cubicBezTo>
                  <a:pt x="167" y="323"/>
                  <a:pt x="194" y="323"/>
                  <a:pt x="220" y="320"/>
                </a:cubicBezTo>
                <a:cubicBezTo>
                  <a:pt x="258" y="316"/>
                  <a:pt x="294" y="296"/>
                  <a:pt x="331" y="288"/>
                </a:cubicBezTo>
                <a:cubicBezTo>
                  <a:pt x="364" y="265"/>
                  <a:pt x="348" y="272"/>
                  <a:pt x="378" y="264"/>
                </a:cubicBezTo>
                <a:cubicBezTo>
                  <a:pt x="417" y="239"/>
                  <a:pt x="441" y="227"/>
                  <a:pt x="457" y="181"/>
                </a:cubicBezTo>
                <a:cubicBezTo>
                  <a:pt x="455" y="167"/>
                  <a:pt x="456" y="152"/>
                  <a:pt x="452" y="139"/>
                </a:cubicBezTo>
                <a:cubicBezTo>
                  <a:pt x="443" y="111"/>
                  <a:pt x="408" y="97"/>
                  <a:pt x="387" y="83"/>
                </a:cubicBezTo>
                <a:cubicBezTo>
                  <a:pt x="341" y="53"/>
                  <a:pt x="318" y="26"/>
                  <a:pt x="262" y="18"/>
                </a:cubicBezTo>
                <a:cubicBezTo>
                  <a:pt x="253" y="15"/>
                  <a:pt x="244" y="11"/>
                  <a:pt x="234" y="9"/>
                </a:cubicBezTo>
                <a:cubicBezTo>
                  <a:pt x="220" y="6"/>
                  <a:pt x="192" y="0"/>
                  <a:pt x="192" y="0"/>
                </a:cubicBezTo>
                <a:cubicBezTo>
                  <a:pt x="141" y="5"/>
                  <a:pt x="141" y="21"/>
                  <a:pt x="99" y="32"/>
                </a:cubicBezTo>
                <a:cubicBezTo>
                  <a:pt x="86" y="70"/>
                  <a:pt x="102" y="22"/>
                  <a:pt x="90" y="60"/>
                </a:cubicBezTo>
                <a:cubicBezTo>
                  <a:pt x="88" y="65"/>
                  <a:pt x="85" y="74"/>
                  <a:pt x="85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25146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116748" name="Freeform 12"/>
          <p:cNvSpPr>
            <a:spLocks/>
          </p:cNvSpPr>
          <p:nvPr/>
        </p:nvSpPr>
        <p:spPr bwMode="auto">
          <a:xfrm>
            <a:off x="5965825" y="3173413"/>
            <a:ext cx="1651000" cy="2025650"/>
          </a:xfrm>
          <a:custGeom>
            <a:avLst/>
            <a:gdLst>
              <a:gd name="T0" fmla="*/ 228 w 1040"/>
              <a:gd name="T1" fmla="*/ 22 h 1276"/>
              <a:gd name="T2" fmla="*/ 97 w 1040"/>
              <a:gd name="T3" fmla="*/ 12 h 1276"/>
              <a:gd name="T4" fmla="*/ 51 w 1040"/>
              <a:gd name="T5" fmla="*/ 54 h 1276"/>
              <a:gd name="T6" fmla="*/ 0 w 1040"/>
              <a:gd name="T7" fmla="*/ 142 h 1276"/>
              <a:gd name="T8" fmla="*/ 5 w 1040"/>
              <a:gd name="T9" fmla="*/ 370 h 1276"/>
              <a:gd name="T10" fmla="*/ 32 w 1040"/>
              <a:gd name="T11" fmla="*/ 505 h 1276"/>
              <a:gd name="T12" fmla="*/ 28 w 1040"/>
              <a:gd name="T13" fmla="*/ 1081 h 1276"/>
              <a:gd name="T14" fmla="*/ 37 w 1040"/>
              <a:gd name="T15" fmla="*/ 1109 h 1276"/>
              <a:gd name="T16" fmla="*/ 79 w 1040"/>
              <a:gd name="T17" fmla="*/ 1146 h 1276"/>
              <a:gd name="T18" fmla="*/ 209 w 1040"/>
              <a:gd name="T19" fmla="*/ 1257 h 1276"/>
              <a:gd name="T20" fmla="*/ 265 w 1040"/>
              <a:gd name="T21" fmla="*/ 1276 h 1276"/>
              <a:gd name="T22" fmla="*/ 358 w 1040"/>
              <a:gd name="T23" fmla="*/ 1257 h 1276"/>
              <a:gd name="T24" fmla="*/ 697 w 1040"/>
              <a:gd name="T25" fmla="*/ 1262 h 1276"/>
              <a:gd name="T26" fmla="*/ 952 w 1040"/>
              <a:gd name="T27" fmla="*/ 1225 h 1276"/>
              <a:gd name="T28" fmla="*/ 1027 w 1040"/>
              <a:gd name="T29" fmla="*/ 1174 h 1276"/>
              <a:gd name="T30" fmla="*/ 971 w 1040"/>
              <a:gd name="T31" fmla="*/ 760 h 1276"/>
              <a:gd name="T32" fmla="*/ 910 w 1040"/>
              <a:gd name="T33" fmla="*/ 584 h 1276"/>
              <a:gd name="T34" fmla="*/ 831 w 1040"/>
              <a:gd name="T35" fmla="*/ 342 h 1276"/>
              <a:gd name="T36" fmla="*/ 794 w 1040"/>
              <a:gd name="T37" fmla="*/ 221 h 1276"/>
              <a:gd name="T38" fmla="*/ 599 w 1040"/>
              <a:gd name="T39" fmla="*/ 8 h 1276"/>
              <a:gd name="T40" fmla="*/ 404 w 1040"/>
              <a:gd name="T41" fmla="*/ 12 h 1276"/>
              <a:gd name="T42" fmla="*/ 293 w 1040"/>
              <a:gd name="T43" fmla="*/ 45 h 1276"/>
              <a:gd name="T44" fmla="*/ 195 w 1040"/>
              <a:gd name="T45" fmla="*/ 3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0" h="1276">
                <a:moveTo>
                  <a:pt x="228" y="22"/>
                </a:moveTo>
                <a:cubicBezTo>
                  <a:pt x="186" y="0"/>
                  <a:pt x="145" y="10"/>
                  <a:pt x="97" y="12"/>
                </a:cubicBezTo>
                <a:cubicBezTo>
                  <a:pt x="61" y="49"/>
                  <a:pt x="78" y="37"/>
                  <a:pt x="51" y="54"/>
                </a:cubicBezTo>
                <a:cubicBezTo>
                  <a:pt x="32" y="83"/>
                  <a:pt x="16" y="111"/>
                  <a:pt x="0" y="142"/>
                </a:cubicBezTo>
                <a:cubicBezTo>
                  <a:pt x="2" y="218"/>
                  <a:pt x="0" y="294"/>
                  <a:pt x="5" y="370"/>
                </a:cubicBezTo>
                <a:cubicBezTo>
                  <a:pt x="8" y="413"/>
                  <a:pt x="28" y="460"/>
                  <a:pt x="32" y="505"/>
                </a:cubicBezTo>
                <a:cubicBezTo>
                  <a:pt x="31" y="697"/>
                  <a:pt x="28" y="889"/>
                  <a:pt x="28" y="1081"/>
                </a:cubicBezTo>
                <a:cubicBezTo>
                  <a:pt x="28" y="1083"/>
                  <a:pt x="36" y="1107"/>
                  <a:pt x="37" y="1109"/>
                </a:cubicBezTo>
                <a:cubicBezTo>
                  <a:pt x="48" y="1125"/>
                  <a:pt x="67" y="1130"/>
                  <a:pt x="79" y="1146"/>
                </a:cubicBezTo>
                <a:cubicBezTo>
                  <a:pt x="121" y="1201"/>
                  <a:pt x="138" y="1237"/>
                  <a:pt x="209" y="1257"/>
                </a:cubicBezTo>
                <a:cubicBezTo>
                  <a:pt x="225" y="1268"/>
                  <a:pt x="265" y="1276"/>
                  <a:pt x="265" y="1276"/>
                </a:cubicBezTo>
                <a:cubicBezTo>
                  <a:pt x="295" y="1264"/>
                  <a:pt x="326" y="1264"/>
                  <a:pt x="358" y="1257"/>
                </a:cubicBezTo>
                <a:cubicBezTo>
                  <a:pt x="476" y="1263"/>
                  <a:pt x="575" y="1265"/>
                  <a:pt x="697" y="1262"/>
                </a:cubicBezTo>
                <a:cubicBezTo>
                  <a:pt x="784" y="1257"/>
                  <a:pt x="866" y="1240"/>
                  <a:pt x="952" y="1225"/>
                </a:cubicBezTo>
                <a:cubicBezTo>
                  <a:pt x="977" y="1207"/>
                  <a:pt x="1004" y="1195"/>
                  <a:pt x="1027" y="1174"/>
                </a:cubicBezTo>
                <a:cubicBezTo>
                  <a:pt x="1040" y="1033"/>
                  <a:pt x="1008" y="894"/>
                  <a:pt x="971" y="760"/>
                </a:cubicBezTo>
                <a:cubicBezTo>
                  <a:pt x="962" y="691"/>
                  <a:pt x="945" y="643"/>
                  <a:pt x="910" y="584"/>
                </a:cubicBezTo>
                <a:cubicBezTo>
                  <a:pt x="888" y="493"/>
                  <a:pt x="867" y="427"/>
                  <a:pt x="831" y="342"/>
                </a:cubicBezTo>
                <a:cubicBezTo>
                  <a:pt x="825" y="301"/>
                  <a:pt x="810" y="259"/>
                  <a:pt x="794" y="221"/>
                </a:cubicBezTo>
                <a:cubicBezTo>
                  <a:pt x="778" y="96"/>
                  <a:pt x="732" y="27"/>
                  <a:pt x="599" y="8"/>
                </a:cubicBezTo>
                <a:cubicBezTo>
                  <a:pt x="534" y="9"/>
                  <a:pt x="469" y="5"/>
                  <a:pt x="404" y="12"/>
                </a:cubicBezTo>
                <a:cubicBezTo>
                  <a:pt x="382" y="14"/>
                  <a:pt x="322" y="39"/>
                  <a:pt x="293" y="45"/>
                </a:cubicBezTo>
                <a:cubicBezTo>
                  <a:pt x="291" y="45"/>
                  <a:pt x="213" y="49"/>
                  <a:pt x="195" y="3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Fourth test.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...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rollSpare();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testOneStrike() throws Exception {</a:t>
            </a:r>
          </a:p>
          <a:p>
            <a:r>
              <a:rPr lang="en-US" altLang="de-DE" sz="900"/>
              <a:t>    g.roll(10); // strike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g.roll(4);</a:t>
            </a:r>
          </a:p>
          <a:p>
            <a:r>
              <a:rPr lang="en-US" altLang="de-DE" sz="900"/>
              <a:t>    rollMany(16, 0);</a:t>
            </a:r>
          </a:p>
          <a:p>
            <a:r>
              <a:rPr lang="en-US" altLang="de-DE" sz="900"/>
              <a:t>    assertEquals(24,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rollSpare()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800600" y="1143000"/>
            <a:ext cx="4038600" cy="53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de-DE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if (rolls[frameIndex] == 10) // strike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rolls[frameIndex]+rolls[frameIndex+1];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 + 2];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rolls[frameIndex+1]+rolls[frameIndex+2];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}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conditional.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25146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 quick design session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74925" y="3008313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>
                <a:latin typeface="Arial" charset="0"/>
              </a:rPr>
              <a:t>A game has 10 frames.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Fourth test.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import junit.framework.TestCase;</a:t>
            </a:r>
          </a:p>
          <a:p>
            <a:endParaRPr lang="en-US" altLang="de-DE" sz="900"/>
          </a:p>
          <a:p>
            <a:r>
              <a:rPr lang="en-US" altLang="de-DE" sz="900"/>
              <a:t>public class BowlingGameTest extends TestCase {</a:t>
            </a:r>
          </a:p>
          <a:p>
            <a:r>
              <a:rPr lang="en-US" altLang="de-DE" sz="900"/>
              <a:t>  ...</a:t>
            </a:r>
          </a:p>
          <a:p>
            <a:endParaRPr lang="en-US" altLang="de-DE" sz="900"/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rollSpare();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testOneStrike() throws Exception {</a:t>
            </a:r>
          </a:p>
          <a:p>
            <a:r>
              <a:rPr lang="en-US" altLang="de-DE" sz="900"/>
              <a:t>    g.roll(10); // strike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g.roll(4);</a:t>
            </a:r>
          </a:p>
          <a:p>
            <a:r>
              <a:rPr lang="en-US" altLang="de-DE" sz="900"/>
              <a:t>    rollMany(16, 0);</a:t>
            </a:r>
          </a:p>
          <a:p>
            <a:r>
              <a:rPr lang="en-US" altLang="de-DE" sz="900"/>
              <a:t>    assertEquals(24,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private void rollSpare()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800600" y="1143000"/>
            <a:ext cx="4038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de-DE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if (</a:t>
            </a:r>
            <a:r>
              <a:rPr lang="en-US" altLang="de-DE" sz="900">
                <a:solidFill>
                  <a:srgbClr val="0000FF"/>
                </a:solidFill>
              </a:rPr>
              <a:t>isStrike(frameIndex)</a:t>
            </a:r>
            <a:r>
              <a:rPr lang="en-US" altLang="de-DE" sz="900"/>
              <a:t>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>
                <a:solidFill>
                  <a:srgbClr val="0000FF"/>
                </a:solidFill>
              </a:rPr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>
                <a:solidFill>
                  <a:srgbClr val="0000FF"/>
                </a:solidFill>
              </a:rPr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}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de-DE" sz="1000">
                <a:latin typeface="Bradley Hand ITC" pitchFamily="66" charset="0"/>
              </a:rPr>
              <a:t>ugly comment in testOneStrike.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304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Fourth test.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 sz="900"/>
              <a:t>  ...</a:t>
            </a:r>
          </a:p>
          <a:p>
            <a:r>
              <a:rPr lang="en-US" altLang="de-DE" sz="900"/>
              <a:t>  public void testGutterGame() throws Exception {</a:t>
            </a:r>
          </a:p>
          <a:p>
            <a:r>
              <a:rPr lang="en-US" altLang="de-DE" sz="900"/>
              <a:t>    rollMany(20, 0);</a:t>
            </a:r>
          </a:p>
          <a:p>
            <a:r>
              <a:rPr lang="en-US" altLang="de-DE" sz="900"/>
              <a:t>    assertEquals(0,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testAllOnes() throws Exception {</a:t>
            </a:r>
          </a:p>
          <a:p>
            <a:r>
              <a:rPr lang="en-US" altLang="de-DE" sz="900"/>
              <a:t>    rollMany(20,1);</a:t>
            </a:r>
          </a:p>
          <a:p>
            <a:r>
              <a:rPr lang="en-US" altLang="de-DE" sz="900"/>
              <a:t>    assertEquals(20,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testOneSpare() throws Exception {</a:t>
            </a:r>
          </a:p>
          <a:p>
            <a:r>
              <a:rPr lang="en-US" altLang="de-DE" sz="900"/>
              <a:t>    rollSpare();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rollMany(17,0);</a:t>
            </a:r>
          </a:p>
          <a:p>
            <a:r>
              <a:rPr lang="en-US" altLang="de-DE" sz="900"/>
              <a:t>    assertEquals(16,g.score());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/>
              <a:t>  public void testOneStrike() throws Exception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rollStrike();</a:t>
            </a:r>
          </a:p>
          <a:p>
            <a:r>
              <a:rPr lang="en-US" altLang="de-DE" sz="900"/>
              <a:t>    g.roll(3);</a:t>
            </a:r>
          </a:p>
          <a:p>
            <a:r>
              <a:rPr lang="en-US" altLang="de-DE" sz="900"/>
              <a:t>    g.roll(4);</a:t>
            </a:r>
          </a:p>
          <a:p>
            <a:r>
              <a:rPr lang="en-US" altLang="de-DE" sz="900"/>
              <a:t>    rollMany(16, 0);</a:t>
            </a:r>
          </a:p>
          <a:p>
            <a:r>
              <a:rPr lang="en-US" altLang="de-DE" sz="900"/>
              <a:t>    assertEquals(24, g.score());</a:t>
            </a:r>
          </a:p>
          <a:p>
            <a:r>
              <a:rPr lang="en-US" altLang="de-DE" sz="900"/>
              <a:t>  }</a:t>
            </a:r>
          </a:p>
          <a:p>
            <a:endParaRPr lang="en-US" altLang="de-DE" sz="900"/>
          </a:p>
          <a:p>
            <a:r>
              <a:rPr lang="en-US" altLang="de-DE" sz="900">
                <a:solidFill>
                  <a:srgbClr val="0000FF"/>
                </a:solidFill>
              </a:rPr>
              <a:t>  private void rollStrike() {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  g.roll(10); </a:t>
            </a:r>
          </a:p>
          <a:p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endParaRPr lang="en-US" altLang="de-DE" sz="900">
              <a:solidFill>
                <a:srgbClr val="0000FF"/>
              </a:solidFill>
            </a:endParaRPr>
          </a:p>
          <a:p>
            <a:r>
              <a:rPr lang="en-US" altLang="de-DE" sz="900"/>
              <a:t>  private void rollSpare() {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  g.roll(5);</a:t>
            </a:r>
          </a:p>
          <a:p>
            <a:r>
              <a:rPr lang="en-US" altLang="de-DE" sz="900"/>
              <a:t>  }</a:t>
            </a:r>
          </a:p>
          <a:p>
            <a:r>
              <a:rPr lang="en-US" altLang="de-DE" sz="900"/>
              <a:t>}</a:t>
            </a: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800600" y="1143000"/>
            <a:ext cx="4038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de-DE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}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de-DE" altLang="de-DE" sz="1000">
              <a:latin typeface="Bradley Hand ITC" pitchFamily="66" charset="0"/>
            </a:endParaRP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304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Fifth test.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40386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de-DE" sz="900"/>
              <a:t>  ...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public void testGutterGame() throws Exception {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rollMany(20, 0);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assertEquals(0, g.score());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5000"/>
              </a:lnSpc>
            </a:pPr>
            <a:endParaRPr lang="en-US" altLang="de-DE" sz="900"/>
          </a:p>
          <a:p>
            <a:pPr>
              <a:lnSpc>
                <a:spcPct val="95000"/>
              </a:lnSpc>
            </a:pPr>
            <a:r>
              <a:rPr lang="en-US" altLang="de-DE" sz="900"/>
              <a:t>  public void testAllOnes() throws Exception {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rollMany(20,1);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assertEquals(20, g.score());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5000"/>
              </a:lnSpc>
            </a:pPr>
            <a:endParaRPr lang="en-US" altLang="de-DE" sz="900"/>
          </a:p>
          <a:p>
            <a:pPr>
              <a:lnSpc>
                <a:spcPct val="95000"/>
              </a:lnSpc>
            </a:pPr>
            <a:r>
              <a:rPr lang="en-US" altLang="de-DE" sz="900"/>
              <a:t>  public void testOneSpare() throws Exception {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rollSpare();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rollMany(17,0);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assertEquals(16,g.score());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5000"/>
              </a:lnSpc>
            </a:pPr>
            <a:endParaRPr lang="en-US" altLang="de-DE" sz="900"/>
          </a:p>
          <a:p>
            <a:pPr>
              <a:lnSpc>
                <a:spcPct val="95000"/>
              </a:lnSpc>
            </a:pPr>
            <a:r>
              <a:rPr lang="en-US" altLang="de-DE" sz="900"/>
              <a:t>  public void testOneStrike() throws Exception {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rollStrike();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g.roll(4);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rollMany(16, 0);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assertEquals(24, g.score());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5000"/>
              </a:lnSpc>
            </a:pPr>
            <a:endParaRPr lang="en-US" altLang="de-DE" sz="900"/>
          </a:p>
          <a:p>
            <a:pPr>
              <a:lnSpc>
                <a:spcPct val="95000"/>
              </a:lnSpc>
            </a:pPr>
            <a:r>
              <a:rPr lang="en-US" altLang="de-DE" sz="900">
                <a:solidFill>
                  <a:srgbClr val="0000FF"/>
                </a:solidFill>
              </a:rPr>
              <a:t>  public void testPerfectGame() throws Exception {</a:t>
            </a:r>
          </a:p>
          <a:p>
            <a:pPr>
              <a:lnSpc>
                <a:spcPct val="95000"/>
              </a:lnSpc>
            </a:pPr>
            <a:r>
              <a:rPr lang="en-US" altLang="de-DE" sz="900">
                <a:solidFill>
                  <a:srgbClr val="0000FF"/>
                </a:solidFill>
              </a:rPr>
              <a:t>    rollMany(12,10);</a:t>
            </a:r>
          </a:p>
          <a:p>
            <a:pPr>
              <a:lnSpc>
                <a:spcPct val="95000"/>
              </a:lnSpc>
            </a:pPr>
            <a:r>
              <a:rPr lang="en-US" altLang="de-DE" sz="900">
                <a:solidFill>
                  <a:srgbClr val="0000FF"/>
                </a:solidFill>
              </a:rPr>
              <a:t>    assertEquals(300, g.score());</a:t>
            </a:r>
          </a:p>
          <a:p>
            <a:pPr>
              <a:lnSpc>
                <a:spcPct val="95000"/>
              </a:lnSpc>
            </a:pPr>
            <a:r>
              <a:rPr lang="en-US" altLang="de-DE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5000"/>
              </a:lnSpc>
            </a:pPr>
            <a:endParaRPr lang="en-US" altLang="de-DE" sz="90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de-DE" sz="900"/>
              <a:t>  private void rollStrike() {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g.roll(10);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5000"/>
              </a:lnSpc>
            </a:pPr>
            <a:endParaRPr lang="en-US" altLang="de-DE" sz="900"/>
          </a:p>
          <a:p>
            <a:pPr>
              <a:lnSpc>
                <a:spcPct val="95000"/>
              </a:lnSpc>
            </a:pPr>
            <a:r>
              <a:rPr lang="en-US" altLang="de-DE" sz="900"/>
              <a:t>  private void rollSpare() {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5000"/>
              </a:lnSpc>
            </a:pPr>
            <a:r>
              <a:rPr lang="en-US" altLang="de-DE" sz="900"/>
              <a:t>}</a:t>
            </a: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800600" y="1143000"/>
            <a:ext cx="4038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de-DE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endParaRPr lang="en-US" altLang="de-DE" sz="900"/>
          </a:p>
          <a:p>
            <a:pPr>
              <a:lnSpc>
                <a:spcPct val="90000"/>
              </a:lnSpc>
            </a:pPr>
            <a:r>
              <a:rPr lang="en-US" altLang="de-DE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de-DE" sz="900"/>
              <a:t>}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de-DE" altLang="de-DE" sz="1000">
              <a:latin typeface="Bradley Hand ITC" pitchFamily="66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04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End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 quick design session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699125" y="2855913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>
                <a:latin typeface="Arial" charset="0"/>
              </a:rPr>
              <a:t>A frame has 1 or two rolls.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 quick design session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565525" y="4379913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>
                <a:latin typeface="Arial" charset="0"/>
              </a:rPr>
              <a:t>The tenth frame has two or three rolls.</a:t>
            </a:r>
          </a:p>
          <a:p>
            <a:r>
              <a:rPr lang="en-US" altLang="de-DE">
                <a:latin typeface="Arial" charset="0"/>
              </a:rPr>
              <a:t>It is different from all the other frames.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 quick design session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74725" y="2703513"/>
            <a:ext cx="2622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>
                <a:latin typeface="Arial" charset="0"/>
              </a:rPr>
              <a:t>The score function must</a:t>
            </a:r>
          </a:p>
          <a:p>
            <a:r>
              <a:rPr lang="en-US" altLang="de-DE">
                <a:latin typeface="Arial" charset="0"/>
              </a:rPr>
              <a:t>iterate through all the</a:t>
            </a:r>
          </a:p>
          <a:p>
            <a:r>
              <a:rPr lang="en-US" altLang="de-DE">
                <a:latin typeface="Arial" charset="0"/>
              </a:rPr>
              <a:t>frames, and calculate</a:t>
            </a:r>
          </a:p>
          <a:p>
            <a:r>
              <a:rPr lang="en-US" altLang="de-DE">
                <a:latin typeface="Arial" charset="0"/>
              </a:rPr>
              <a:t>all their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 quick design session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4" imgW="4126680" imgH="2227320" progId="Visio.Drawing.5">
                  <p:embed/>
                </p:oleObj>
              </mc:Choice>
              <mc:Fallback>
                <p:oleObj name="VISIO" r:id="rId4" imgW="4126680" imgH="222732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953000" y="1143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de-DE">
                <a:latin typeface="Arial" charset="0"/>
              </a:rPr>
              <a:t>The score for a spare or a strike depends on the frame’s successor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8199</Words>
  <Application>Microsoft Office PowerPoint</Application>
  <PresentationFormat>Bildschirmpräsentation (4:3)</PresentationFormat>
  <Paragraphs>1957</Paragraphs>
  <Slides>53</Slides>
  <Notes>53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53</vt:i4>
      </vt:variant>
    </vt:vector>
  </HeadingPairs>
  <TitlesOfParts>
    <vt:vector size="61" baseType="lpstr">
      <vt:lpstr>Arial</vt:lpstr>
      <vt:lpstr>Courier New</vt:lpstr>
      <vt:lpstr>Bradley Hand ITC</vt:lpstr>
      <vt:lpstr>Times New Roman</vt:lpstr>
      <vt:lpstr>Symbol</vt:lpstr>
      <vt:lpstr>Default Design</vt:lpstr>
      <vt:lpstr>Microsoft Visio Drawing</vt:lpstr>
      <vt:lpstr>VISIO 5 Drawing</vt:lpstr>
      <vt:lpstr>Bowling Game Kata</vt:lpstr>
      <vt:lpstr>Scoring Bowling.</vt:lpstr>
      <vt:lpstr>The Requirements.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Begin.</vt:lpstr>
      <vt:lpstr>Begin.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Fourth test.</vt:lpstr>
      <vt:lpstr>The Fourth test.</vt:lpstr>
      <vt:lpstr>The Fourth test.</vt:lpstr>
      <vt:lpstr>The Fourth test.</vt:lpstr>
      <vt:lpstr>The Fourth test.</vt:lpstr>
      <vt:lpstr>The Fifth test.</vt:lpstr>
      <vt:lpstr>End</vt:lpstr>
    </vt:vector>
  </TitlesOfParts>
  <Company>Object Mentor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Game Kata</dc:title>
  <dc:creator>Robert C. Martin</dc:creator>
  <cp:lastModifiedBy>René Anderes</cp:lastModifiedBy>
  <cp:revision>24</cp:revision>
  <dcterms:created xsi:type="dcterms:W3CDTF">2005-06-22T14:35:57Z</dcterms:created>
  <dcterms:modified xsi:type="dcterms:W3CDTF">2014-07-22T13:47:30Z</dcterms:modified>
</cp:coreProperties>
</file>