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3528" y="-1200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E65A-802C-4B45-8D51-61CF7EE1CB32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2BE2-B913-4478-8F9E-54EA79C25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E65A-802C-4B45-8D51-61CF7EE1CB32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2BE2-B913-4478-8F9E-54EA79C25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61" y="537845"/>
            <a:ext cx="4031615" cy="11470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1" cy="11470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E65A-802C-4B45-8D51-61CF7EE1CB32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2BE2-B913-4478-8F9E-54EA79C25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E65A-802C-4B45-8D51-61CF7EE1CB32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2BE2-B913-4478-8F9E-54EA79C25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9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9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E65A-802C-4B45-8D51-61CF7EE1CB32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2BE2-B913-4478-8F9E-54EA79C25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70" y="3135949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3135949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E65A-802C-4B45-8D51-61CF7EE1CB32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2BE2-B913-4478-8F9E-54EA79C25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2" y="2149159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2" y="3044826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9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6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E65A-802C-4B45-8D51-61CF7EE1CB32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2BE2-B913-4478-8F9E-54EA79C25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E65A-802C-4B45-8D51-61CF7EE1CB32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2BE2-B913-4478-8F9E-54EA79C25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E65A-802C-4B45-8D51-61CF7EE1CB32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2BE2-B913-4478-8F9E-54EA79C25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382270"/>
            <a:ext cx="4211639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69" y="382272"/>
            <a:ext cx="7156451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2009142"/>
            <a:ext cx="4211639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E65A-802C-4B45-8D51-61CF7EE1CB32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2BE2-B913-4478-8F9E-54EA79C25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1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4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E65A-802C-4B45-8D51-61CF7EE1CB32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2BE2-B913-4478-8F9E-54EA79C25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E65A-802C-4B45-8D51-61CF7EE1CB32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32BE2-B913-4478-8F9E-54EA79C250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4323" y="0"/>
            <a:ext cx="11572956" cy="9601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algn="r"/>
            <a:r>
              <a:rPr lang="en-US" sz="2400" dirty="0" smtClean="0"/>
              <a:t>Physical memory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57198" y="85693"/>
            <a:ext cx="5643601" cy="5715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/>
              <a:t>Stub area (spin lock table: start address for cores 1-3)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757198" y="657197"/>
            <a:ext cx="5643601" cy="5715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/>
              <a:t>ATAGS area (no longer used)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757198" y="1371577"/>
            <a:ext cx="5643601" cy="2071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 smtClean="0"/>
              <a:t>Kernel image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757198" y="3443279"/>
            <a:ext cx="5643601" cy="13573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 smtClean="0"/>
              <a:t>Kernel stack area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57198" y="4800601"/>
            <a:ext cx="5643601" cy="13573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 smtClean="0"/>
              <a:t>Kernel exception stack area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57198" y="6443676"/>
            <a:ext cx="5643601" cy="1143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/>
              <a:t>Coherent page area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7198" y="8158187"/>
            <a:ext cx="5643602" cy="428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00073" y="1728767"/>
            <a:ext cx="5429288" cy="16430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.init</a:t>
            </a:r>
          </a:p>
          <a:p>
            <a:r>
              <a:rPr lang="en-US" sz="1400" dirty="0" smtClean="0"/>
              <a:t>.</a:t>
            </a:r>
            <a:r>
              <a:rPr lang="en-US" sz="1400" dirty="0" err="1" smtClean="0"/>
              <a:t>fini</a:t>
            </a:r>
            <a:endParaRPr lang="en-US" sz="1400" dirty="0" smtClean="0"/>
          </a:p>
          <a:p>
            <a:r>
              <a:rPr lang="en-US" sz="1400" dirty="0" smtClean="0"/>
              <a:t>.text</a:t>
            </a:r>
          </a:p>
          <a:p>
            <a:r>
              <a:rPr lang="en-US" sz="1400" dirty="0" smtClean="0"/>
              <a:t>.</a:t>
            </a:r>
            <a:r>
              <a:rPr lang="en-US" sz="1400" dirty="0" err="1" smtClean="0"/>
              <a:t>rodata</a:t>
            </a:r>
            <a:endParaRPr lang="en-US" sz="1400" dirty="0" smtClean="0"/>
          </a:p>
          <a:p>
            <a:r>
              <a:rPr lang="en-US" sz="1400" dirty="0" smtClean="0"/>
              <a:t>.</a:t>
            </a:r>
            <a:r>
              <a:rPr lang="en-US" sz="1400" dirty="0" err="1" smtClean="0"/>
              <a:t>init_array</a:t>
            </a:r>
            <a:endParaRPr lang="en-US" sz="1400" dirty="0" smtClean="0"/>
          </a:p>
          <a:p>
            <a:r>
              <a:rPr lang="en-US" sz="1400" dirty="0" smtClean="0"/>
              <a:t>.data</a:t>
            </a:r>
          </a:p>
          <a:p>
            <a:r>
              <a:rPr lang="en-US" sz="1400" dirty="0" smtClean="0"/>
              <a:t>.</a:t>
            </a:r>
            <a:r>
              <a:rPr lang="en-US" sz="1400" dirty="0" err="1" smtClean="0"/>
              <a:t>bss</a:t>
            </a:r>
            <a:endParaRPr lang="en-US" sz="14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900073" y="3800469"/>
            <a:ext cx="5429288" cy="9286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Core 0</a:t>
            </a:r>
          </a:p>
          <a:p>
            <a:r>
              <a:rPr lang="en-US" sz="1400" dirty="0" smtClean="0"/>
              <a:t>Core 1</a:t>
            </a:r>
          </a:p>
          <a:p>
            <a:r>
              <a:rPr lang="en-US" sz="1400" dirty="0" smtClean="0"/>
              <a:t>Core 2</a:t>
            </a:r>
          </a:p>
          <a:p>
            <a:r>
              <a:rPr lang="en-US" sz="1400" dirty="0" smtClean="0"/>
              <a:t>Core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0073" y="5157791"/>
            <a:ext cx="5429288" cy="9286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Core 0</a:t>
            </a:r>
          </a:p>
          <a:p>
            <a:r>
              <a:rPr lang="en-US" sz="1400" dirty="0" smtClean="0"/>
              <a:t>Core 1</a:t>
            </a:r>
          </a:p>
          <a:p>
            <a:r>
              <a:rPr lang="en-US" sz="1400" dirty="0" smtClean="0"/>
              <a:t>Core 2</a:t>
            </a:r>
          </a:p>
          <a:p>
            <a:r>
              <a:rPr lang="en-US" sz="1400" dirty="0" smtClean="0"/>
              <a:t>Core 3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6472237" y="85692"/>
            <a:ext cx="500066" cy="571504"/>
          </a:xfrm>
          <a:prstGeom prst="rightBrac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6472237" y="1443015"/>
            <a:ext cx="500066" cy="1928826"/>
          </a:xfrm>
          <a:prstGeom prst="rightBrac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15179" y="85692"/>
            <a:ext cx="242889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256 bytes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7043741" y="1800205"/>
            <a:ext cx="2500330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Default 2Mb</a:t>
            </a:r>
          </a:p>
          <a:p>
            <a:pPr algn="ctr"/>
            <a:r>
              <a:rPr lang="en-US" sz="1800" dirty="0" smtClean="0"/>
              <a:t>Can be configured through </a:t>
            </a:r>
            <a:r>
              <a:rPr lang="en-US" sz="1800" dirty="0"/>
              <a:t>KERNEL_MAX_SIZE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43741" y="3514717"/>
            <a:ext cx="2500330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128Kb per core</a:t>
            </a:r>
          </a:p>
          <a:p>
            <a:pPr algn="ctr"/>
            <a:r>
              <a:rPr lang="en-US" sz="1800" dirty="0" smtClean="0"/>
              <a:t>KERNEL_STACK_SIZE</a:t>
            </a:r>
            <a:endParaRPr lang="en-US" sz="1800" dirty="0"/>
          </a:p>
        </p:txBody>
      </p:sp>
      <p:sp>
        <p:nvSpPr>
          <p:cNvPr id="20" name="Right Brace 19"/>
          <p:cNvSpPr/>
          <p:nvPr/>
        </p:nvSpPr>
        <p:spPr>
          <a:xfrm>
            <a:off x="6472237" y="3443279"/>
            <a:ext cx="500066" cy="1357322"/>
          </a:xfrm>
          <a:prstGeom prst="rightBrac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43741" y="4872039"/>
            <a:ext cx="2500330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32Kb per core</a:t>
            </a:r>
          </a:p>
          <a:p>
            <a:pPr algn="ctr"/>
            <a:r>
              <a:rPr lang="en-US" sz="1800" dirty="0"/>
              <a:t>EXCEPTION_STACK_SIZE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6472237" y="4800601"/>
            <a:ext cx="500066" cy="1357322"/>
          </a:xfrm>
          <a:prstGeom prst="rightBrac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00074" y="6800866"/>
            <a:ext cx="5429288" cy="714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Mailbox</a:t>
            </a:r>
          </a:p>
          <a:p>
            <a:r>
              <a:rPr lang="en-US" sz="1400" dirty="0" smtClean="0"/>
              <a:t>Virtual GPIO</a:t>
            </a:r>
          </a:p>
          <a:p>
            <a:r>
              <a:rPr lang="en-US" sz="1400" dirty="0" smtClean="0"/>
              <a:t>Touch buffer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43742" y="6586552"/>
            <a:ext cx="250033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RPI 3: 1Mb</a:t>
            </a:r>
          </a:p>
          <a:p>
            <a:pPr algn="ctr"/>
            <a:r>
              <a:rPr lang="en-US" sz="1800" dirty="0" smtClean="0"/>
              <a:t>RPI4/5: 4Mb</a:t>
            </a:r>
          </a:p>
          <a:p>
            <a:pPr algn="ctr"/>
            <a:r>
              <a:rPr lang="en-US" sz="1800" dirty="0" smtClean="0"/>
              <a:t>Each page is 64Kb</a:t>
            </a:r>
            <a:endParaRPr lang="en-US" sz="1800" dirty="0"/>
          </a:p>
        </p:txBody>
      </p:sp>
      <p:sp>
        <p:nvSpPr>
          <p:cNvPr id="25" name="Right Brace 24"/>
          <p:cNvSpPr/>
          <p:nvPr/>
        </p:nvSpPr>
        <p:spPr>
          <a:xfrm>
            <a:off x="6472238" y="6443676"/>
            <a:ext cx="500066" cy="1143008"/>
          </a:xfrm>
          <a:prstGeom prst="rightBrac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9615510" y="6157924"/>
            <a:ext cx="500066" cy="428628"/>
          </a:xfrm>
          <a:prstGeom prst="rightBrac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187014" y="5800734"/>
            <a:ext cx="1928826" cy="114300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Gap &gt;= 1Mb, 1 Mb aligned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6900866" y="1228701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MEM_KERNEL_START=0x80000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00866" y="3157528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MEM_KERNEL_END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00866" y="615792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MEM_COHERENT_REGION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00866" y="8015311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MEM_HEAP_START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7198" y="9158318"/>
            <a:ext cx="5643602" cy="4286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 smtClean="0"/>
              <a:t>High memory heap</a:t>
            </a:r>
            <a:endParaRPr lang="en-US" sz="1800" dirty="0"/>
          </a:p>
        </p:txBody>
      </p:sp>
      <p:sp>
        <p:nvSpPr>
          <p:cNvPr id="33" name="TextBox 32"/>
          <p:cNvSpPr txBox="1"/>
          <p:nvPr/>
        </p:nvSpPr>
        <p:spPr>
          <a:xfrm>
            <a:off x="6900866" y="893186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MEM_HIGHMEM_START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00866" y="9289052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MEM_HIGHMEM_END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472634" y="8658252"/>
            <a:ext cx="2643206" cy="92869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Only RPI4/5</a:t>
            </a:r>
          </a:p>
          <a:p>
            <a:pPr algn="ctr"/>
            <a:r>
              <a:rPr lang="en-US" sz="1800" dirty="0" smtClean="0"/>
              <a:t>Memory used up to 3Gb due to DMA limitations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>
          <a:xfrm>
            <a:off x="757198" y="8658252"/>
            <a:ext cx="5643602" cy="428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 err="1" smtClean="0"/>
              <a:t>VideoCore</a:t>
            </a:r>
            <a:r>
              <a:rPr lang="en-US" sz="1800" dirty="0" smtClean="0"/>
              <a:t> memory</a:t>
            </a:r>
            <a:endParaRPr lang="en-US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6900866" y="837250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ARM_MEM_SIZE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57198" y="7658120"/>
            <a:ext cx="5643602" cy="4286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 smtClean="0"/>
              <a:t>Paging area</a:t>
            </a:r>
            <a:endParaRPr lang="en-US" sz="1800" dirty="0"/>
          </a:p>
        </p:txBody>
      </p:sp>
      <p:sp>
        <p:nvSpPr>
          <p:cNvPr id="39" name="TextBox 38"/>
          <p:cNvSpPr txBox="1"/>
          <p:nvPr/>
        </p:nvSpPr>
        <p:spPr>
          <a:xfrm>
            <a:off x="6900866" y="7658120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MEM_HEAP_START </a:t>
            </a:r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- PAGE_RESERVE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133</Words>
  <Application>Microsoft Office PowerPoint</Application>
  <PresentationFormat>A3 Paper (297x420 mm)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Rene</dc:creator>
  <cp:lastModifiedBy>René Barto</cp:lastModifiedBy>
  <cp:revision>6</cp:revision>
  <dcterms:created xsi:type="dcterms:W3CDTF">2024-01-05T14:57:24Z</dcterms:created>
  <dcterms:modified xsi:type="dcterms:W3CDTF">2024-08-29T21:20:34Z</dcterms:modified>
</cp:coreProperties>
</file>