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80" r:id="rId4"/>
    <p:sldId id="327" r:id="rId5"/>
    <p:sldId id="315" r:id="rId6"/>
    <p:sldId id="385" r:id="rId7"/>
    <p:sldId id="390" r:id="rId8"/>
    <p:sldId id="391" r:id="rId9"/>
    <p:sldId id="386" r:id="rId10"/>
    <p:sldId id="387" r:id="rId11"/>
    <p:sldId id="389" r:id="rId12"/>
    <p:sldId id="296" r:id="rId13"/>
    <p:sldId id="382" r:id="rId14"/>
    <p:sldId id="383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0528" autoAdjust="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29-06-2019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nav.com/knowledge-base/using-the-fornav-converter-to-convert-txt-to-al/" TargetMode="External"/><Relationship Id="rId2" Type="http://schemas.openxmlformats.org/officeDocument/2006/relationships/hyperlink" Target="https://www.youtube.com/watch?v=vWyDuUSzxJM&amp;feature=youtu.b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ZQHLA1QJI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W05 – Creating Extensions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0E8FC0-F673-404E-BF59-25878188E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Datasets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61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Adding a temporary table to a report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425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Exercise</a:t>
            </a:r>
            <a:endParaRPr lang="en-US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Create a new extension from the ForNAV designer</a:t>
            </a:r>
          </a:p>
          <a:p>
            <a:pPr lvl="0"/>
            <a:r>
              <a:rPr lang="en-US" dirty="0"/>
              <a:t>Create a new report from a Header Line template</a:t>
            </a:r>
          </a:p>
          <a:p>
            <a:pPr lvl="0"/>
            <a:r>
              <a:rPr lang="en-US" dirty="0"/>
              <a:t>Adding a temporary "Tracking Specification" table to the report. Write code to populate it</a:t>
            </a:r>
          </a:p>
          <a:p>
            <a:pPr lvl="0"/>
            <a:r>
              <a:rPr lang="en-US" dirty="0"/>
              <a:t>Add a button on the Sales Order Card to run the new report</a:t>
            </a:r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64" y="2936254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977" y="458541"/>
            <a:ext cx="3500368" cy="3500368"/>
          </a:xfrm>
          <a:prstGeom prst="rect">
            <a:avLst/>
          </a:prstGeom>
        </p:spPr>
      </p:pic>
      <p:pic>
        <p:nvPicPr>
          <p:cNvPr id="9" name="Graphic 8" descr="Question mark">
            <a:extLst>
              <a:ext uri="{FF2B5EF4-FFF2-40B4-BE49-F238E27FC236}">
                <a16:creationId xmlns:a16="http://schemas.microsoft.com/office/drawing/2014/main" id="{E2AD9A5E-DCF7-4D1D-A319-EE1B127C8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145483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80D-038E-4E50-A8AB-E3AB84A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2707-7771-47B7-94F3-C05AA387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0" y="1690688"/>
            <a:ext cx="10515600" cy="3915678"/>
          </a:xfrm>
        </p:spPr>
        <p:txBody>
          <a:bodyPr/>
          <a:lstStyle/>
          <a:p>
            <a:r>
              <a:rPr lang="en-US" dirty="0"/>
              <a:t>Creating a new ForNAV Report</a:t>
            </a:r>
          </a:p>
          <a:p>
            <a:r>
              <a:rPr lang="en-US" dirty="0">
                <a:hlinkClick r:id="rId2"/>
              </a:rPr>
              <a:t>https://www.youtube.com/watch?v=vWyDuUSzxJM&amp;feature=youtu.be</a:t>
            </a:r>
            <a:r>
              <a:rPr lang="en-US" dirty="0"/>
              <a:t> </a:t>
            </a:r>
          </a:p>
          <a:p>
            <a:r>
              <a:rPr lang="en-US" dirty="0"/>
              <a:t>Conversion from C/AL to AL</a:t>
            </a:r>
          </a:p>
          <a:p>
            <a:r>
              <a:rPr lang="en-US" dirty="0">
                <a:hlinkClick r:id="rId3"/>
              </a:rPr>
              <a:t>https://www.fornav.com/knowledge-base/using-the-fornav-converter-to-convert-txt-to-al/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https://www.youtube.com/watch?v=oZQHLA1QJIk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8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Extensions</a:t>
            </a:r>
          </a:p>
          <a:p>
            <a:r>
              <a:rPr lang="en-US" dirty="0"/>
              <a:t>Creating a new extension</a:t>
            </a:r>
          </a:p>
          <a:p>
            <a:r>
              <a:rPr lang="en-US" dirty="0"/>
              <a:t>Copying a report</a:t>
            </a:r>
          </a:p>
          <a:p>
            <a:r>
              <a:rPr lang="en-US" dirty="0"/>
              <a:t>Creating a new report</a:t>
            </a:r>
          </a:p>
          <a:p>
            <a:r>
              <a:rPr lang="en-US" dirty="0"/>
              <a:t>Editing Datasets</a:t>
            </a:r>
          </a:p>
          <a:p>
            <a:r>
              <a:rPr lang="en-US" dirty="0"/>
              <a:t>Adding a temporary table to a report</a:t>
            </a:r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pieces">
            <a:extLst>
              <a:ext uri="{FF2B5EF4-FFF2-40B4-BE49-F238E27FC236}">
                <a16:creationId xmlns:a16="http://schemas.microsoft.com/office/drawing/2014/main" id="{3B8A8CEA-43FE-4A37-9FF5-A72672108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364" y="2936254"/>
            <a:ext cx="2315183" cy="231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Graphic 4" descr="Thought bubble">
            <a:extLst>
              <a:ext uri="{FF2B5EF4-FFF2-40B4-BE49-F238E27FC236}">
                <a16:creationId xmlns:a16="http://schemas.microsoft.com/office/drawing/2014/main" id="{1D8FD0A6-3111-42FC-B746-BC6588269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977" y="458541"/>
            <a:ext cx="3500368" cy="3500368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59457B94-F07A-4507-AA9B-C9A335B32C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145483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502-8703-4F32-867A-1D57170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BF20E19-7FC8-461E-BF44-C706D665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or change Objects</a:t>
            </a:r>
          </a:p>
          <a:p>
            <a:r>
              <a:rPr lang="en-US" dirty="0"/>
              <a:t>Customizes a Business Central Tenant and all companies in that Tenant</a:t>
            </a:r>
          </a:p>
          <a:p>
            <a:r>
              <a:rPr lang="en-US" dirty="0"/>
              <a:t>Can be App Source Extensions or Tenant specific customization</a:t>
            </a:r>
          </a:p>
          <a:p>
            <a:r>
              <a:rPr lang="en-US" dirty="0"/>
              <a:t>Created in Visual Studio Code</a:t>
            </a:r>
          </a:p>
          <a:p>
            <a:endParaRPr lang="en-US" dirty="0"/>
          </a:p>
          <a:p>
            <a:r>
              <a:rPr lang="en-US" dirty="0"/>
              <a:t>ForNAV is an extension</a:t>
            </a:r>
          </a:p>
          <a:p>
            <a:r>
              <a:rPr lang="en-US" dirty="0"/>
              <a:t>New ForNAV reports need to be in an extension</a:t>
            </a:r>
          </a:p>
        </p:txBody>
      </p:sp>
    </p:spTree>
    <p:extLst>
      <p:ext uri="{BB962C8B-B14F-4D97-AF65-F5344CB8AC3E}">
        <p14:creationId xmlns:p14="http://schemas.microsoft.com/office/powerpoint/2010/main" val="121697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502-8703-4F32-867A-1D57170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Extensions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4370E1-63C3-469E-B068-E587B6ED52C7}"/>
              </a:ext>
            </a:extLst>
          </p:cNvPr>
          <p:cNvSpPr/>
          <p:nvPr/>
        </p:nvSpPr>
        <p:spPr>
          <a:xfrm>
            <a:off x="1338197" y="1749467"/>
            <a:ext cx="6064685" cy="360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/>
              <a:t>Tenant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BA30E-8514-4651-8BB1-7BEF90E569CB}"/>
              </a:ext>
            </a:extLst>
          </p:cNvPr>
          <p:cNvSpPr/>
          <p:nvPr/>
        </p:nvSpPr>
        <p:spPr>
          <a:xfrm>
            <a:off x="2849671" y="2740070"/>
            <a:ext cx="4246324" cy="249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Object Metadata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425C3-F5F2-4C7E-8CCF-B64E7252EE02}"/>
              </a:ext>
            </a:extLst>
          </p:cNvPr>
          <p:cNvSpPr/>
          <p:nvPr/>
        </p:nvSpPr>
        <p:spPr>
          <a:xfrm>
            <a:off x="4655507" y="3643600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Pages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B0BDA-202A-44AE-929E-F979ED8812D7}"/>
              </a:ext>
            </a:extLst>
          </p:cNvPr>
          <p:cNvSpPr/>
          <p:nvPr/>
        </p:nvSpPr>
        <p:spPr>
          <a:xfrm>
            <a:off x="4655507" y="3851323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Reports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BFD83-BA71-4063-91F8-364620EF5833}"/>
              </a:ext>
            </a:extLst>
          </p:cNvPr>
          <p:cNvSpPr/>
          <p:nvPr/>
        </p:nvSpPr>
        <p:spPr>
          <a:xfrm>
            <a:off x="4655506" y="4266769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Queries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47F0A-8345-41AC-96AC-6A819E1F9156}"/>
              </a:ext>
            </a:extLst>
          </p:cNvPr>
          <p:cNvSpPr/>
          <p:nvPr/>
        </p:nvSpPr>
        <p:spPr>
          <a:xfrm>
            <a:off x="4655507" y="3449446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596063-B667-4068-A011-5280E1761EAE}"/>
              </a:ext>
            </a:extLst>
          </p:cNvPr>
          <p:cNvSpPr/>
          <p:nvPr/>
        </p:nvSpPr>
        <p:spPr>
          <a:xfrm>
            <a:off x="4655506" y="4059046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Codeunits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64874-D0A6-4DA3-A19F-DBD6AA59DEFB}"/>
              </a:ext>
            </a:extLst>
          </p:cNvPr>
          <p:cNvSpPr/>
          <p:nvPr/>
        </p:nvSpPr>
        <p:spPr>
          <a:xfrm>
            <a:off x="4655506" y="4474492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XML Ports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BEBD41-A36F-462E-B9D1-1E1CD03FE8D8}"/>
              </a:ext>
            </a:extLst>
          </p:cNvPr>
          <p:cNvSpPr/>
          <p:nvPr/>
        </p:nvSpPr>
        <p:spPr>
          <a:xfrm>
            <a:off x="7402882" y="1749467"/>
            <a:ext cx="3950918" cy="360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Extension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2B3067-2072-4ECF-905F-B15D4E232FDB}"/>
              </a:ext>
            </a:extLst>
          </p:cNvPr>
          <p:cNvSpPr/>
          <p:nvPr/>
        </p:nvSpPr>
        <p:spPr>
          <a:xfrm>
            <a:off x="8280589" y="2740070"/>
            <a:ext cx="2766323" cy="249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400" dirty="0"/>
              <a:t>NAV App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BF430A-BB40-440A-BEA9-BB284C1E862F}"/>
              </a:ext>
            </a:extLst>
          </p:cNvPr>
          <p:cNvSpPr/>
          <p:nvPr/>
        </p:nvSpPr>
        <p:spPr>
          <a:xfrm>
            <a:off x="8792227" y="3643600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0B23A6-FD45-473A-8983-7C8CB7E34C0C}"/>
              </a:ext>
            </a:extLst>
          </p:cNvPr>
          <p:cNvSpPr/>
          <p:nvPr/>
        </p:nvSpPr>
        <p:spPr>
          <a:xfrm>
            <a:off x="8792227" y="3851323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Reports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7AC86-B3CA-4B7F-882F-6D5D8D26C071}"/>
              </a:ext>
            </a:extLst>
          </p:cNvPr>
          <p:cNvSpPr/>
          <p:nvPr/>
        </p:nvSpPr>
        <p:spPr>
          <a:xfrm>
            <a:off x="8792226" y="4266769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Queries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32FD-901A-4A2B-8DA1-7DE122BBBC20}"/>
              </a:ext>
            </a:extLst>
          </p:cNvPr>
          <p:cNvSpPr/>
          <p:nvPr/>
        </p:nvSpPr>
        <p:spPr>
          <a:xfrm>
            <a:off x="8792227" y="3449446"/>
            <a:ext cx="1810011" cy="194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C445F-F108-4D13-BF6C-81FB5981BAFB}"/>
              </a:ext>
            </a:extLst>
          </p:cNvPr>
          <p:cNvSpPr/>
          <p:nvPr/>
        </p:nvSpPr>
        <p:spPr>
          <a:xfrm>
            <a:off x="8792226" y="4059046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Codeunits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EEC45-80CA-477E-A3F5-68B80454FAB9}"/>
              </a:ext>
            </a:extLst>
          </p:cNvPr>
          <p:cNvSpPr/>
          <p:nvPr/>
        </p:nvSpPr>
        <p:spPr>
          <a:xfrm>
            <a:off x="8792226" y="4474492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XML Ports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DDAF79-74A5-4DBF-963B-9104B8275C32}"/>
              </a:ext>
            </a:extLst>
          </p:cNvPr>
          <p:cNvSpPr/>
          <p:nvPr/>
        </p:nvSpPr>
        <p:spPr>
          <a:xfrm>
            <a:off x="8792226" y="4689601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 err="1"/>
              <a:t>Table</a:t>
            </a:r>
            <a:r>
              <a:rPr lang="nl-NL" sz="1400" dirty="0"/>
              <a:t> </a:t>
            </a:r>
            <a:r>
              <a:rPr lang="nl-NL" sz="1400" dirty="0" err="1"/>
              <a:t>Ext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239CE0-D04F-464F-9ADE-52DCFD47BB1C}"/>
              </a:ext>
            </a:extLst>
          </p:cNvPr>
          <p:cNvSpPr/>
          <p:nvPr/>
        </p:nvSpPr>
        <p:spPr>
          <a:xfrm>
            <a:off x="8792226" y="4904710"/>
            <a:ext cx="1810011" cy="19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Page </a:t>
            </a:r>
            <a:r>
              <a:rPr lang="nl-NL" sz="1400" dirty="0" err="1"/>
              <a:t>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02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extensions 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557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 report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9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288-BBA5-4DC0-8E54-155B6798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report</a:t>
            </a:r>
          </a:p>
        </p:txBody>
      </p:sp>
      <p:pic>
        <p:nvPicPr>
          <p:cNvPr id="7" name="Afbeelding 2">
            <a:extLst>
              <a:ext uri="{FF2B5EF4-FFF2-40B4-BE49-F238E27FC236}">
                <a16:creationId xmlns:a16="http://schemas.microsoft.com/office/drawing/2014/main" id="{1F3B06D7-BF9F-4551-8B26-386C6F5968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266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B502-8703-4F32-867A-1D57170D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Editing Datasets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2614E5-9E0F-4111-8FDB-C096B02DFE18}"/>
              </a:ext>
            </a:extLst>
          </p:cNvPr>
          <p:cNvSpPr/>
          <p:nvPr/>
        </p:nvSpPr>
        <p:spPr>
          <a:xfrm>
            <a:off x="838200" y="1690688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72D5B6-19AD-4DC0-B3F1-A245E9B979D9}"/>
              </a:ext>
            </a:extLst>
          </p:cNvPr>
          <p:cNvSpPr/>
          <p:nvPr/>
        </p:nvSpPr>
        <p:spPr>
          <a:xfrm>
            <a:off x="2144468" y="1804160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F1F9F-8B3F-45C2-B8EC-3696C9C8ABF9}"/>
              </a:ext>
            </a:extLst>
          </p:cNvPr>
          <p:cNvSpPr/>
          <p:nvPr/>
        </p:nvSpPr>
        <p:spPr>
          <a:xfrm>
            <a:off x="2595405" y="2198728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5DF5F-9C5C-4CA2-B2AC-8DDB64909A6C}"/>
              </a:ext>
            </a:extLst>
          </p:cNvPr>
          <p:cNvSpPr/>
          <p:nvPr/>
        </p:nvSpPr>
        <p:spPr>
          <a:xfrm>
            <a:off x="2595405" y="2406451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81608-9104-4641-91FA-C2165CEF9898}"/>
              </a:ext>
            </a:extLst>
          </p:cNvPr>
          <p:cNvSpPr/>
          <p:nvPr/>
        </p:nvSpPr>
        <p:spPr>
          <a:xfrm>
            <a:off x="2595405" y="261417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74DA6F-6DAE-4836-A0FC-BF2F14602E1F}"/>
              </a:ext>
            </a:extLst>
          </p:cNvPr>
          <p:cNvSpPr/>
          <p:nvPr/>
        </p:nvSpPr>
        <p:spPr>
          <a:xfrm>
            <a:off x="1207717" y="3116324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03A795-5411-43E2-9410-479A2E9D8A4F}"/>
              </a:ext>
            </a:extLst>
          </p:cNvPr>
          <p:cNvSpPr/>
          <p:nvPr/>
        </p:nvSpPr>
        <p:spPr>
          <a:xfrm>
            <a:off x="2513985" y="3229796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003FE7-EB56-4A4D-B533-959ACA7C1667}"/>
              </a:ext>
            </a:extLst>
          </p:cNvPr>
          <p:cNvSpPr/>
          <p:nvPr/>
        </p:nvSpPr>
        <p:spPr>
          <a:xfrm>
            <a:off x="2964922" y="3624364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Table 1 No.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8160E-9047-422B-9454-509FF2ED03BB}"/>
              </a:ext>
            </a:extLst>
          </p:cNvPr>
          <p:cNvSpPr/>
          <p:nvPr/>
        </p:nvSpPr>
        <p:spPr>
          <a:xfrm>
            <a:off x="2964922" y="3832087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7FC81-12C4-4522-ACCB-B1B381ECEB2E}"/>
              </a:ext>
            </a:extLst>
          </p:cNvPr>
          <p:cNvSpPr/>
          <p:nvPr/>
        </p:nvSpPr>
        <p:spPr>
          <a:xfrm>
            <a:off x="2964922" y="4039810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13D01AF-DF61-4552-BE5B-D7448B25B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33169"/>
              </p:ext>
            </p:extLst>
          </p:nvPr>
        </p:nvGraphicFramePr>
        <p:xfrm>
          <a:off x="6302560" y="2042674"/>
          <a:ext cx="4018487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887">
                  <a:extLst>
                    <a:ext uri="{9D8B030D-6E8A-4147-A177-3AD203B41FA5}">
                      <a16:colId xmlns:a16="http://schemas.microsoft.com/office/drawing/2014/main" val="1861556146"/>
                    </a:ext>
                  </a:extLst>
                </a:gridCol>
                <a:gridCol w="3653600">
                  <a:extLst>
                    <a:ext uri="{9D8B030D-6E8A-4147-A177-3AD203B41FA5}">
                      <a16:colId xmlns:a16="http://schemas.microsoft.com/office/drawing/2014/main" val="406811860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Report Dataset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54212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Table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81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Table 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096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Table Link: Table 1 No. = No.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932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Table 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561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Table Link: Table 1 No. = No.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9187202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34943E-61FD-4754-93ED-3983C6F7BCDC}"/>
              </a:ext>
            </a:extLst>
          </p:cNvPr>
          <p:cNvSpPr/>
          <p:nvPr/>
        </p:nvSpPr>
        <p:spPr>
          <a:xfrm>
            <a:off x="1207717" y="4541960"/>
            <a:ext cx="3701441" cy="131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Table 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6E1852-9823-4181-8A2B-AB8B4D051CBC}"/>
              </a:ext>
            </a:extLst>
          </p:cNvPr>
          <p:cNvSpPr/>
          <p:nvPr/>
        </p:nvSpPr>
        <p:spPr>
          <a:xfrm>
            <a:off x="2513985" y="4655432"/>
            <a:ext cx="2260948" cy="108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Record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F4109C-8E75-4FA2-8E5F-F8A51F75D1AF}"/>
              </a:ext>
            </a:extLst>
          </p:cNvPr>
          <p:cNvSpPr/>
          <p:nvPr/>
        </p:nvSpPr>
        <p:spPr>
          <a:xfrm>
            <a:off x="2964922" y="5050000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Table 1 No.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E4A51-AB55-4289-8160-1E0285B0A872}"/>
              </a:ext>
            </a:extLst>
          </p:cNvPr>
          <p:cNvSpPr/>
          <p:nvPr/>
        </p:nvSpPr>
        <p:spPr>
          <a:xfrm>
            <a:off x="2964922" y="5257723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FD4FB-6F85-4D6B-A21A-548268D130DE}"/>
              </a:ext>
            </a:extLst>
          </p:cNvPr>
          <p:cNvSpPr/>
          <p:nvPr/>
        </p:nvSpPr>
        <p:spPr>
          <a:xfrm>
            <a:off x="2964922" y="5465446"/>
            <a:ext cx="1810011" cy="19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Field n</a:t>
            </a:r>
          </a:p>
        </p:txBody>
      </p:sp>
    </p:spTree>
    <p:extLst>
      <p:ext uri="{BB962C8B-B14F-4D97-AF65-F5344CB8AC3E}">
        <p14:creationId xmlns:p14="http://schemas.microsoft.com/office/powerpoint/2010/main" val="12041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37097</TotalTime>
  <Words>290</Words>
  <Application>Microsoft Office PowerPoint</Application>
  <PresentationFormat>Widescreen</PresentationFormat>
  <Paragraphs>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W05 – Creating Extensions</vt:lpstr>
      <vt:lpstr>Program</vt:lpstr>
      <vt:lpstr>Questions?</vt:lpstr>
      <vt:lpstr>Extensions</vt:lpstr>
      <vt:lpstr>Extensions</vt:lpstr>
      <vt:lpstr>Creating new extensions </vt:lpstr>
      <vt:lpstr>Copying a report</vt:lpstr>
      <vt:lpstr>Creating a new report</vt:lpstr>
      <vt:lpstr>Editing Datasets</vt:lpstr>
      <vt:lpstr>Editing Datasets</vt:lpstr>
      <vt:lpstr>Adding a temporary table to a report</vt:lpstr>
      <vt:lpstr>Exercise</vt:lpstr>
      <vt:lpstr>Questions?</vt:lpstr>
      <vt:lpstr>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275</cp:revision>
  <dcterms:created xsi:type="dcterms:W3CDTF">2015-07-06T14:00:29Z</dcterms:created>
  <dcterms:modified xsi:type="dcterms:W3CDTF">2019-06-29T12:50:06Z</dcterms:modified>
</cp:coreProperties>
</file>