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94" r:id="rId3"/>
    <p:sldId id="295" r:id="rId4"/>
    <p:sldId id="296" r:id="rId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25"/>
    <a:srgbClr val="72706E"/>
    <a:srgbClr val="F2F2F3"/>
    <a:srgbClr val="E64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4" d="100"/>
          <a:sy n="84" d="100"/>
        </p:scale>
        <p:origin x="1620" y="90"/>
      </p:cViewPr>
      <p:guideLst/>
    </p:cSldViewPr>
  </p:slideViewPr>
  <p:notesTextViewPr>
    <p:cViewPr>
      <p:scale>
        <a:sx n="3" d="2"/>
        <a:sy n="3" d="2"/>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6/29/2019</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Pre-Training.</a:t>
            </a:r>
            <a:r>
              <a:rPr lang="en-US" sz="1200" kern="1200" dirty="0">
                <a:solidFill>
                  <a:schemeClr val="tx1"/>
                </a:solidFill>
                <a:effectLst/>
                <a:latin typeface="+mn-lt"/>
                <a:ea typeface="+mn-ea"/>
                <a:cs typeface="+mn-cs"/>
              </a:rPr>
              <a:t> This is an exercise or setup that the students need to complete before taking part in the webinar. This typically consists of some simple setup, installation, or video.</a:t>
            </a:r>
          </a:p>
          <a:p>
            <a:r>
              <a:rPr lang="en-US" sz="1200" b="1" kern="1200" dirty="0">
                <a:solidFill>
                  <a:schemeClr val="tx1"/>
                </a:solidFill>
                <a:effectLst/>
                <a:latin typeface="+mn-lt"/>
                <a:ea typeface="+mn-ea"/>
                <a:cs typeface="+mn-cs"/>
              </a:rPr>
              <a:t>Reflection.</a:t>
            </a:r>
            <a:r>
              <a:rPr lang="en-US" sz="1200" kern="1200" dirty="0">
                <a:solidFill>
                  <a:schemeClr val="tx1"/>
                </a:solidFill>
                <a:effectLst/>
                <a:latin typeface="+mn-lt"/>
                <a:ea typeface="+mn-ea"/>
                <a:cs typeface="+mn-cs"/>
              </a:rPr>
              <a:t> Looking back on the pre-training or activity from the previous webinar. Ask open questions and stimulate discussion.</a:t>
            </a:r>
          </a:p>
          <a:p>
            <a:r>
              <a:rPr lang="en-US" sz="1200" b="1" kern="1200" dirty="0">
                <a:solidFill>
                  <a:schemeClr val="tx1"/>
                </a:solidFill>
                <a:effectLst/>
                <a:latin typeface="+mn-lt"/>
                <a:ea typeface="+mn-ea"/>
                <a:cs typeface="+mn-cs"/>
              </a:rPr>
              <a:t>Preparation.</a:t>
            </a:r>
            <a:r>
              <a:rPr lang="en-US" sz="1200" kern="1200" dirty="0">
                <a:solidFill>
                  <a:schemeClr val="tx1"/>
                </a:solidFill>
                <a:effectLst/>
                <a:latin typeface="+mn-lt"/>
                <a:ea typeface="+mn-ea"/>
                <a:cs typeface="+mn-cs"/>
              </a:rPr>
              <a:t> This is the main presentation and demo part of the webinars. As the groups are small discussion is encouraged. Don’t just talk. Ask some open questions to encourage participation and discussion.</a:t>
            </a:r>
          </a:p>
          <a:p>
            <a:r>
              <a:rPr lang="en-US" sz="1200" b="1" kern="1200" dirty="0">
                <a:solidFill>
                  <a:schemeClr val="tx1"/>
                </a:solidFill>
                <a:effectLst/>
                <a:latin typeface="+mn-lt"/>
                <a:ea typeface="+mn-ea"/>
                <a:cs typeface="+mn-cs"/>
              </a:rPr>
              <a:t>Activity.</a:t>
            </a:r>
            <a:r>
              <a:rPr lang="en-US" sz="1200" kern="1200" dirty="0">
                <a:solidFill>
                  <a:schemeClr val="tx1"/>
                </a:solidFill>
                <a:effectLst/>
                <a:latin typeface="+mn-lt"/>
                <a:ea typeface="+mn-ea"/>
                <a:cs typeface="+mn-cs"/>
              </a:rPr>
              <a:t> This is the homework part of the webinar. </a:t>
            </a:r>
            <a:r>
              <a:rPr lang="en-US" sz="1200" kern="1200">
                <a:solidFill>
                  <a:schemeClr val="tx1"/>
                </a:solidFill>
                <a:effectLst/>
                <a:latin typeface="+mn-lt"/>
                <a:ea typeface="+mn-ea"/>
                <a:cs typeface="+mn-cs"/>
              </a:rPr>
              <a:t>Before closing make sure everyone understands the tasks.</a:t>
            </a: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29-06-2019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29-06-2019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29-06-2019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29-06-2019</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29-06-2019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29-06-2019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29-06-2019</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29-06-2019</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29-06-2019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29-06-2019</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29-06-2019</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29-06-2019</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graphicFrame>
        <p:nvGraphicFramePr>
          <p:cNvPr id="5" name="Table 4">
            <a:extLst>
              <a:ext uri="{FF2B5EF4-FFF2-40B4-BE49-F238E27FC236}">
                <a16:creationId xmlns:a16="http://schemas.microsoft.com/office/drawing/2014/main" id="{23937E97-BD1F-4F25-98D5-9AC540D3A79D}"/>
              </a:ext>
            </a:extLst>
          </p:cNvPr>
          <p:cNvGraphicFramePr>
            <a:graphicFrameLocks noGrp="1"/>
          </p:cNvGraphicFramePr>
          <p:nvPr>
            <p:extLst>
              <p:ext uri="{D42A27DB-BD31-4B8C-83A1-F6EECF244321}">
                <p14:modId xmlns:p14="http://schemas.microsoft.com/office/powerpoint/2010/main" val="3405903146"/>
              </p:ext>
            </p:extLst>
          </p:nvPr>
        </p:nvGraphicFramePr>
        <p:xfrm>
          <a:off x="1120140" y="1931670"/>
          <a:ext cx="10355424" cy="3474720"/>
        </p:xfrm>
        <a:graphic>
          <a:graphicData uri="http://schemas.openxmlformats.org/drawingml/2006/table">
            <a:tbl>
              <a:tblPr/>
              <a:tblGrid>
                <a:gridCol w="1425575">
                  <a:extLst>
                    <a:ext uri="{9D8B030D-6E8A-4147-A177-3AD203B41FA5}">
                      <a16:colId xmlns:a16="http://schemas.microsoft.com/office/drawing/2014/main" val="4120757298"/>
                    </a:ext>
                  </a:extLst>
                </a:gridCol>
                <a:gridCol w="6243955">
                  <a:extLst>
                    <a:ext uri="{9D8B030D-6E8A-4147-A177-3AD203B41FA5}">
                      <a16:colId xmlns:a16="http://schemas.microsoft.com/office/drawing/2014/main" val="2843272661"/>
                    </a:ext>
                  </a:extLst>
                </a:gridCol>
                <a:gridCol w="2685894">
                  <a:extLst>
                    <a:ext uri="{9D8B030D-6E8A-4147-A177-3AD203B41FA5}">
                      <a16:colId xmlns:a16="http://schemas.microsoft.com/office/drawing/2014/main" val="1785270234"/>
                    </a:ext>
                  </a:extLst>
                </a:gridCol>
              </a:tblGrid>
              <a:tr h="579120">
                <a:tc>
                  <a:txBody>
                    <a:bodyPr/>
                    <a:lstStyle/>
                    <a:p>
                      <a:pPr algn="l" fontAlgn="b"/>
                      <a:r>
                        <a:rPr lang="en-US" sz="3200" b="1" i="0" u="none" strike="noStrike">
                          <a:solidFill>
                            <a:srgbClr val="FFFFFF"/>
                          </a:solidFill>
                          <a:effectLst/>
                          <a:latin typeface="Calibri" panose="020F0502020204030204" pitchFamily="34" charset="0"/>
                        </a:rPr>
                        <a:t>Module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3200" b="1" i="0" u="none" strike="noStrike">
                          <a:solidFill>
                            <a:srgbClr val="FFFFFF"/>
                          </a:solidFill>
                          <a:effectLst/>
                          <a:latin typeface="Calibri" panose="020F0502020204030204" pitchFamily="34" charset="0"/>
                        </a:rPr>
                        <a:t>Name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3200" b="1" i="0" u="none" strike="noStrike">
                          <a:solidFill>
                            <a:srgbClr val="FFFFFF"/>
                          </a:solidFill>
                          <a:effectLst/>
                          <a:latin typeface="Calibri" panose="020F0502020204030204" pitchFamily="34" charset="0"/>
                        </a:rPr>
                        <a:t>Level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578882044"/>
                  </a:ext>
                </a:extLst>
              </a:tr>
              <a:tr h="579120">
                <a:tc>
                  <a:txBody>
                    <a:bodyPr/>
                    <a:lstStyle/>
                    <a:p>
                      <a:pPr algn="l" fontAlgn="b"/>
                      <a:r>
                        <a:rPr lang="en-US" sz="3200" b="0" i="0" u="none" strike="noStrike">
                          <a:solidFill>
                            <a:srgbClr val="000000"/>
                          </a:solidFill>
                          <a:effectLst/>
                          <a:latin typeface="Calibri" panose="020F0502020204030204" pitchFamily="34" charset="0"/>
                        </a:rPr>
                        <a:t>W01</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dirty="0">
                          <a:solidFill>
                            <a:srgbClr val="000000"/>
                          </a:solidFill>
                          <a:effectLst/>
                          <a:latin typeface="Calibri" panose="020F0502020204030204" pitchFamily="34" charset="0"/>
                        </a:rPr>
                        <a:t>Business Central Dataset</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a:solidFill>
                            <a:srgbClr val="000000"/>
                          </a:solidFill>
                          <a:effectLst/>
                          <a:latin typeface="Calibri" panose="020F0502020204030204" pitchFamily="34" charset="0"/>
                        </a:rPr>
                        <a:t>Basic</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75268018"/>
                  </a:ext>
                </a:extLst>
              </a:tr>
              <a:tr h="579120">
                <a:tc>
                  <a:txBody>
                    <a:bodyPr/>
                    <a:lstStyle/>
                    <a:p>
                      <a:pPr algn="l" fontAlgn="b"/>
                      <a:r>
                        <a:rPr lang="en-US" sz="3200" b="0" i="0" u="none" strike="noStrike">
                          <a:solidFill>
                            <a:srgbClr val="000000"/>
                          </a:solidFill>
                          <a:effectLst/>
                          <a:latin typeface="Calibri" panose="020F0502020204030204" pitchFamily="34" charset="0"/>
                        </a:rPr>
                        <a:t>W02</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3200" b="0" i="0" u="none" strike="noStrike" dirty="0">
                          <a:solidFill>
                            <a:srgbClr val="000000"/>
                          </a:solidFill>
                          <a:effectLst/>
                          <a:latin typeface="Calibri" panose="020F0502020204030204" pitchFamily="34" charset="0"/>
                        </a:rPr>
                        <a:t>Basics of the Designer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3200" b="0" i="0" u="none" strike="noStrike">
                          <a:solidFill>
                            <a:srgbClr val="000000"/>
                          </a:solidFill>
                          <a:effectLst/>
                          <a:latin typeface="Calibri" panose="020F0502020204030204" pitchFamily="34" charset="0"/>
                        </a:rPr>
                        <a:t>Basic</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067806568"/>
                  </a:ext>
                </a:extLst>
              </a:tr>
              <a:tr h="579120">
                <a:tc>
                  <a:txBody>
                    <a:bodyPr/>
                    <a:lstStyle/>
                    <a:p>
                      <a:pPr algn="l" fontAlgn="b"/>
                      <a:r>
                        <a:rPr lang="en-US" sz="3200" b="0" i="0" u="none" strike="noStrike">
                          <a:solidFill>
                            <a:srgbClr val="000000"/>
                          </a:solidFill>
                          <a:effectLst/>
                          <a:latin typeface="Calibri" panose="020F0502020204030204" pitchFamily="34" charset="0"/>
                        </a:rPr>
                        <a:t>W03</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a:solidFill>
                            <a:srgbClr val="000000"/>
                          </a:solidFill>
                          <a:effectLst/>
                          <a:latin typeface="Calibri" panose="020F0502020204030204" pitchFamily="34" charset="0"/>
                        </a:rPr>
                        <a:t>Advanced ForNAV Designer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a:solidFill>
                            <a:srgbClr val="000000"/>
                          </a:solidFill>
                          <a:effectLst/>
                          <a:latin typeface="Calibri" panose="020F0502020204030204" pitchFamily="34" charset="0"/>
                        </a:rPr>
                        <a:t>Intermediate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26802261"/>
                  </a:ext>
                </a:extLst>
              </a:tr>
              <a:tr h="579120">
                <a:tc>
                  <a:txBody>
                    <a:bodyPr/>
                    <a:lstStyle/>
                    <a:p>
                      <a:pPr algn="l" fontAlgn="b"/>
                      <a:r>
                        <a:rPr lang="en-US" sz="3200" b="0" i="0" u="none" strike="noStrike">
                          <a:solidFill>
                            <a:srgbClr val="000000"/>
                          </a:solidFill>
                          <a:effectLst/>
                          <a:latin typeface="Calibri" panose="020F0502020204030204" pitchFamily="34" charset="0"/>
                        </a:rPr>
                        <a:t>W04</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3200" b="0" i="0" u="none" strike="noStrike">
                          <a:solidFill>
                            <a:srgbClr val="000000"/>
                          </a:solidFill>
                          <a:effectLst/>
                          <a:latin typeface="Calibri" panose="020F0502020204030204" pitchFamily="34" charset="0"/>
                        </a:rPr>
                        <a:t>JavaScript Deep Dive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US" sz="3200" b="0" i="0" u="none" strike="noStrike">
                          <a:solidFill>
                            <a:srgbClr val="000000"/>
                          </a:solidFill>
                          <a:effectLst/>
                          <a:latin typeface="Calibri" panose="020F0502020204030204" pitchFamily="34" charset="0"/>
                        </a:rPr>
                        <a:t>Advanced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44723571"/>
                  </a:ext>
                </a:extLst>
              </a:tr>
              <a:tr h="579120">
                <a:tc>
                  <a:txBody>
                    <a:bodyPr/>
                    <a:lstStyle/>
                    <a:p>
                      <a:pPr algn="l" fontAlgn="b"/>
                      <a:r>
                        <a:rPr lang="en-US" sz="3200" b="0" i="0" u="none" strike="noStrike">
                          <a:solidFill>
                            <a:srgbClr val="000000"/>
                          </a:solidFill>
                          <a:effectLst/>
                          <a:latin typeface="Calibri" panose="020F0502020204030204" pitchFamily="34" charset="0"/>
                        </a:rPr>
                        <a:t>W05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a:solidFill>
                            <a:srgbClr val="000000"/>
                          </a:solidFill>
                          <a:effectLst/>
                          <a:latin typeface="Calibri" panose="020F0502020204030204" pitchFamily="34" charset="0"/>
                        </a:rPr>
                        <a:t>Creating Extensions</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3200" b="0" i="0" u="none" strike="noStrike" dirty="0">
                          <a:solidFill>
                            <a:srgbClr val="000000"/>
                          </a:solidFill>
                          <a:effectLst/>
                          <a:latin typeface="Calibri" panose="020F0502020204030204" pitchFamily="34" charset="0"/>
                        </a:rPr>
                        <a:t>Advanced</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92505086"/>
                  </a:ext>
                </a:extLst>
              </a:tr>
            </a:tbl>
          </a:graphicData>
        </a:graphic>
      </p:graphicFrame>
    </p:spTree>
    <p:extLst>
      <p:ext uri="{BB962C8B-B14F-4D97-AF65-F5344CB8AC3E}">
        <p14:creationId xmlns:p14="http://schemas.microsoft.com/office/powerpoint/2010/main" val="272571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 Training</a:t>
            </a:r>
          </a:p>
          <a:p>
            <a:r>
              <a:rPr lang="en-US" dirty="0"/>
              <a:t>Reflection</a:t>
            </a:r>
          </a:p>
          <a:p>
            <a:r>
              <a:rPr lang="en-US" dirty="0"/>
              <a:t>Preparation</a:t>
            </a:r>
          </a:p>
          <a:p>
            <a:r>
              <a:rPr lang="en-US" dirty="0"/>
              <a:t>Activity</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32391</TotalTime>
  <Words>209</Words>
  <Application>Microsoft Office PowerPoint</Application>
  <PresentationFormat>Widescreen</PresentationFormat>
  <Paragraphs>46</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Office Theme</vt:lpstr>
      <vt:lpstr>Introduction</vt:lpstr>
      <vt:lpstr>Modules</vt:lpstr>
      <vt:lpstr>Training method</vt:lpstr>
      <vt:lpstr>About ForNAV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130</cp:revision>
  <dcterms:created xsi:type="dcterms:W3CDTF">2015-07-06T14:00:29Z</dcterms:created>
  <dcterms:modified xsi:type="dcterms:W3CDTF">2019-06-29T13:04:09Z</dcterms:modified>
</cp:coreProperties>
</file>