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9" r:id="rId3"/>
    <p:sldId id="380" r:id="rId4"/>
    <p:sldId id="310" r:id="rId5"/>
    <p:sldId id="322" r:id="rId6"/>
    <p:sldId id="317" r:id="rId7"/>
    <p:sldId id="312" r:id="rId8"/>
    <p:sldId id="311" r:id="rId9"/>
    <p:sldId id="323" r:id="rId10"/>
    <p:sldId id="318" r:id="rId11"/>
    <p:sldId id="324" r:id="rId12"/>
    <p:sldId id="390" r:id="rId13"/>
    <p:sldId id="313" r:id="rId14"/>
    <p:sldId id="325" r:id="rId15"/>
    <p:sldId id="314" r:id="rId16"/>
    <p:sldId id="319" r:id="rId17"/>
    <p:sldId id="320" r:id="rId18"/>
    <p:sldId id="321" r:id="rId19"/>
    <p:sldId id="326" r:id="rId20"/>
    <p:sldId id="327" r:id="rId21"/>
    <p:sldId id="315" r:id="rId22"/>
    <p:sldId id="328" r:id="rId23"/>
    <p:sldId id="316" r:id="rId24"/>
    <p:sldId id="387" r:id="rId25"/>
    <p:sldId id="391" r:id="rId26"/>
    <p:sldId id="389" r:id="rId27"/>
    <p:sldId id="392" r:id="rId28"/>
    <p:sldId id="296" r:id="rId29"/>
    <p:sldId id="382" r:id="rId30"/>
    <p:sldId id="383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215"/>
    <a:srgbClr val="F2F2F3"/>
    <a:srgbClr val="FF6925"/>
    <a:srgbClr val="72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65" autoAdjust="0"/>
  </p:normalViewPr>
  <p:slideViewPr>
    <p:cSldViewPr snapToGrid="0">
      <p:cViewPr varScale="1">
        <p:scale>
          <a:sx n="131" d="100"/>
          <a:sy n="131" d="100"/>
        </p:scale>
        <p:origin x="1464" y="114"/>
      </p:cViewPr>
      <p:guideLst/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8F93E-CBD3-4B51-8021-A5CAA29A2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4B162-1D31-4E50-9EFF-392A4422D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C5CD7-E1E8-4B1C-AC9A-EB81F370EC7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82463-9020-42D8-A7B0-0D52FB58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61E9-7E74-4F88-BE02-490DE05A0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95ABC-6064-4839-A52C-BBDCCD3A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have a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name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4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Demo posting a Sales Invoice</a:t>
            </a:r>
          </a:p>
          <a:p>
            <a:r>
              <a:rPr lang="en-US" noProof="0" dirty="0"/>
              <a:t>Print the invoice when done using the ForNAV Sales Invoice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5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Demo using the BC sandbox. Demo installing the ForNAV extension and run </a:t>
            </a:r>
            <a:r>
              <a:rPr lang="en-US" noProof="0"/>
              <a:t>through setup.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2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tables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header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</a:t>
            </a:r>
          </a:p>
          <a:p>
            <a:r>
              <a:rPr lang="nl-NL" dirty="0" err="1"/>
              <a:t>Tables</a:t>
            </a:r>
            <a:r>
              <a:rPr lang="nl-NL" dirty="0"/>
              <a:t> are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shared </a:t>
            </a:r>
            <a:r>
              <a:rPr lang="nl-NL" dirty="0" err="1"/>
              <a:t>key</a:t>
            </a:r>
            <a:endParaRPr lang="nl-NL" dirty="0"/>
          </a:p>
          <a:p>
            <a:r>
              <a:rPr lang="nl-NL" dirty="0" err="1"/>
              <a:t>Examples</a:t>
            </a:r>
            <a:r>
              <a:rPr lang="nl-NL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entry in the database</a:t>
            </a:r>
          </a:p>
          <a:p>
            <a:r>
              <a:rPr lang="en-US" dirty="0"/>
              <a:t>Used for setup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Entry No.</a:t>
            </a:r>
          </a:p>
          <a:p>
            <a:r>
              <a:rPr lang="en-US" dirty="0"/>
              <a:t>The result of posting an invoice, journal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Never edited manually or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5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 </a:t>
            </a:r>
            <a:r>
              <a:rPr lang="nl-NL" dirty="0" err="1"/>
              <a:t>the</a:t>
            </a:r>
            <a:r>
              <a:rPr lang="nl-NL" dirty="0"/>
              <a:t> Sales </a:t>
            </a:r>
            <a:r>
              <a:rPr lang="nl-NL" dirty="0" err="1"/>
              <a:t>Invoice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. Show Sales </a:t>
            </a:r>
            <a:r>
              <a:rPr lang="nl-NL" dirty="0" err="1"/>
              <a:t>Invoice</a:t>
            </a:r>
            <a:r>
              <a:rPr lang="nl-NL" dirty="0"/>
              <a:t> List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header-</a:t>
            </a:r>
            <a:r>
              <a:rPr lang="nl-NL" dirty="0" err="1"/>
              <a:t>lines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card</a:t>
            </a:r>
          </a:p>
          <a:p>
            <a:r>
              <a:rPr lang="nl-NL" dirty="0" err="1"/>
              <a:t>Also</a:t>
            </a:r>
            <a:r>
              <a:rPr lang="nl-NL" dirty="0"/>
              <a:t> show </a:t>
            </a:r>
            <a:r>
              <a:rPr lang="nl-NL" dirty="0" err="1"/>
              <a:t>the</a:t>
            </a:r>
            <a:r>
              <a:rPr lang="nl-NL" dirty="0"/>
              <a:t> Company Information page.</a:t>
            </a:r>
          </a:p>
          <a:p>
            <a:r>
              <a:rPr lang="nl-NL" dirty="0"/>
              <a:t>Show </a:t>
            </a:r>
            <a:r>
              <a:rPr lang="nl-NL" dirty="0" err="1"/>
              <a:t>the</a:t>
            </a:r>
            <a:r>
              <a:rPr lang="nl-NL" dirty="0"/>
              <a:t> General </a:t>
            </a:r>
            <a:r>
              <a:rPr lang="nl-NL" dirty="0" err="1"/>
              <a:t>Ledger</a:t>
            </a:r>
            <a:r>
              <a:rPr lang="nl-NL" dirty="0"/>
              <a:t>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2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 a Sales </a:t>
            </a:r>
            <a:r>
              <a:rPr lang="nl-NL" dirty="0" err="1"/>
              <a:t>Invoice</a:t>
            </a:r>
            <a:r>
              <a:rPr lang="nl-NL" dirty="0"/>
              <a:t> report</a:t>
            </a:r>
          </a:p>
          <a:p>
            <a:r>
              <a:rPr lang="nl-NL" dirty="0"/>
              <a:t>Demo without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installing the </a:t>
            </a:r>
            <a:r>
              <a:rPr lang="en-US"/>
              <a:t>ForNAV core extension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en-US" dirty="0"/>
              <a:t>- In case of Sales and Purchase the original document is deleted when posted completely and you end up with a posted document</a:t>
            </a:r>
          </a:p>
          <a:p>
            <a:r>
              <a:rPr lang="en-US" dirty="0"/>
              <a:t>- Journals can be used manually, entries are never entered manually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en-US" dirty="0"/>
              <a:t>- In case of Sales and Purchase the original document is deleted when posted completely and you end up with a posted document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Journals can be used manually, entries are never entered manually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Mention things like Job Posting where you don’t get posted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01-10-2019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MWN39dSCkk" TargetMode="External"/><Relationship Id="rId2" Type="http://schemas.openxmlformats.org/officeDocument/2006/relationships/hyperlink" Target="https://www.youtube.com/watch?v=Wetd1Fa0rm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ynamics365/business-central/dev-itpro/developer/devenv-get-started-container-sandbo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W01 </a:t>
            </a:r>
            <a:r>
              <a:rPr lang="en-US" noProof="0" dirty="0"/>
              <a:t>- Business Central Dataset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3B4BD4-D6DC-4ADF-BDB4-E4D4C4C42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ED201-41B7-4893-BF6E-69C9AF775165}"/>
              </a:ext>
            </a:extLst>
          </p:cNvPr>
          <p:cNvSpPr/>
          <p:nvPr/>
        </p:nvSpPr>
        <p:spPr>
          <a:xfrm>
            <a:off x="838200" y="1690688"/>
            <a:ext cx="3701441" cy="131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Table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CD250-EAE4-456A-B7ED-947C97A6DD80}"/>
              </a:ext>
            </a:extLst>
          </p:cNvPr>
          <p:cNvSpPr/>
          <p:nvPr/>
        </p:nvSpPr>
        <p:spPr>
          <a:xfrm>
            <a:off x="2144468" y="1804160"/>
            <a:ext cx="2260948" cy="108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Record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C0639-E844-4219-87A2-BF6254B538A3}"/>
              </a:ext>
            </a:extLst>
          </p:cNvPr>
          <p:cNvSpPr/>
          <p:nvPr/>
        </p:nvSpPr>
        <p:spPr>
          <a:xfrm>
            <a:off x="2595405" y="2198728"/>
            <a:ext cx="1810011" cy="1941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52D4FB-6181-47A1-BA83-D7E0015D0BB4}"/>
              </a:ext>
            </a:extLst>
          </p:cNvPr>
          <p:cNvSpPr/>
          <p:nvPr/>
        </p:nvSpPr>
        <p:spPr>
          <a:xfrm>
            <a:off x="2595405" y="2406451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Field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A9B6CA-CF92-4056-B2EE-8C41A1B9E8AE}"/>
              </a:ext>
            </a:extLst>
          </p:cNvPr>
          <p:cNvSpPr/>
          <p:nvPr/>
        </p:nvSpPr>
        <p:spPr>
          <a:xfrm>
            <a:off x="2595405" y="2614174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Field 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55C1EA-C9AB-450D-9331-68F3BA9A123E}"/>
              </a:ext>
            </a:extLst>
          </p:cNvPr>
          <p:cNvSpPr/>
          <p:nvPr/>
        </p:nvSpPr>
        <p:spPr>
          <a:xfrm>
            <a:off x="1207717" y="3116324"/>
            <a:ext cx="3701441" cy="131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Table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0ED3F7-E2D1-4CF8-9614-5FFA363D8DF0}"/>
              </a:ext>
            </a:extLst>
          </p:cNvPr>
          <p:cNvSpPr/>
          <p:nvPr/>
        </p:nvSpPr>
        <p:spPr>
          <a:xfrm>
            <a:off x="2513985" y="3229796"/>
            <a:ext cx="2260948" cy="108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Record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F12F69-8F5D-4F8F-A5C1-936BE8BEBC31}"/>
              </a:ext>
            </a:extLst>
          </p:cNvPr>
          <p:cNvSpPr/>
          <p:nvPr/>
        </p:nvSpPr>
        <p:spPr>
          <a:xfrm>
            <a:off x="2964922" y="3624364"/>
            <a:ext cx="1810011" cy="1941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Table 1 No.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8EB319-9C31-45FA-BADC-9C94FBA18700}"/>
              </a:ext>
            </a:extLst>
          </p:cNvPr>
          <p:cNvSpPr/>
          <p:nvPr/>
        </p:nvSpPr>
        <p:spPr>
          <a:xfrm>
            <a:off x="2964922" y="3832087"/>
            <a:ext cx="1810011" cy="1941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No.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3EB27D-2E4E-4AC0-9E57-FD2A86F3A35D}"/>
              </a:ext>
            </a:extLst>
          </p:cNvPr>
          <p:cNvSpPr/>
          <p:nvPr/>
        </p:nvSpPr>
        <p:spPr>
          <a:xfrm>
            <a:off x="2964922" y="4039810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Field 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757F463-0D1C-4EAD-8F5C-72353422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Header Line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29E8A-5398-4239-89B3-D27242E37B98}"/>
              </a:ext>
            </a:extLst>
          </p:cNvPr>
          <p:cNvSpPr txBox="1"/>
          <p:nvPr/>
        </p:nvSpPr>
        <p:spPr>
          <a:xfrm>
            <a:off x="6577932" y="2069664"/>
            <a:ext cx="2148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Sales Order</a:t>
            </a:r>
          </a:p>
          <a:p>
            <a:r>
              <a:rPr lang="nl-NL" dirty="0"/>
              <a:t>Sales </a:t>
            </a:r>
            <a:r>
              <a:rPr lang="nl-NL" dirty="0" err="1"/>
              <a:t>Invoice</a:t>
            </a:r>
            <a:endParaRPr lang="nl-NL" dirty="0"/>
          </a:p>
          <a:p>
            <a:r>
              <a:rPr lang="nl-NL" dirty="0" err="1"/>
              <a:t>Purchase</a:t>
            </a:r>
            <a:r>
              <a:rPr lang="nl-NL" dirty="0"/>
              <a:t> Order</a:t>
            </a:r>
          </a:p>
          <a:p>
            <a:r>
              <a:rPr lang="nl-NL" dirty="0" err="1"/>
              <a:t>Purchase</a:t>
            </a:r>
            <a:r>
              <a:rPr lang="nl-NL" dirty="0"/>
              <a:t> </a:t>
            </a:r>
            <a:r>
              <a:rPr lang="nl-NL" dirty="0" err="1"/>
              <a:t>Invoice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1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6B840B-A029-4DE8-A10D-7D05A3F0F230}"/>
              </a:ext>
            </a:extLst>
          </p:cNvPr>
          <p:cNvGrpSpPr/>
          <p:nvPr/>
        </p:nvGrpSpPr>
        <p:grpSpPr>
          <a:xfrm>
            <a:off x="4245279" y="2772918"/>
            <a:ext cx="3701441" cy="1312164"/>
            <a:chOff x="838200" y="1690688"/>
            <a:chExt cx="3701441" cy="131216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1ED201-41B7-4893-BF6E-69C9AF775165}"/>
                </a:ext>
              </a:extLst>
            </p:cNvPr>
            <p:cNvSpPr/>
            <p:nvPr/>
          </p:nvSpPr>
          <p:spPr>
            <a:xfrm>
              <a:off x="838200" y="1690688"/>
              <a:ext cx="3701441" cy="1312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/>
                <a:t>Table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5CD250-EAE4-456A-B7ED-947C97A6DD80}"/>
                </a:ext>
              </a:extLst>
            </p:cNvPr>
            <p:cNvSpPr/>
            <p:nvPr/>
          </p:nvSpPr>
          <p:spPr>
            <a:xfrm>
              <a:off x="2144468" y="1804160"/>
              <a:ext cx="2260948" cy="1083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/>
                <a:t>Record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BC0639-E844-4219-87A2-BF6254B538A3}"/>
                </a:ext>
              </a:extLst>
            </p:cNvPr>
            <p:cNvSpPr/>
            <p:nvPr/>
          </p:nvSpPr>
          <p:spPr>
            <a:xfrm>
              <a:off x="2595405" y="2198728"/>
              <a:ext cx="1810011" cy="1941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dirty="0"/>
                <a:t>K</a:t>
              </a:r>
              <a:r>
                <a:rPr lang="en-US" sz="1600" dirty="0" err="1"/>
                <a:t>ey</a:t>
              </a:r>
              <a:r>
                <a:rPr lang="en-US" sz="1600" dirty="0"/>
                <a:t>, empty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52D4FB-6181-47A1-BA83-D7E0015D0BB4}"/>
                </a:ext>
              </a:extLst>
            </p:cNvPr>
            <p:cNvSpPr/>
            <p:nvPr/>
          </p:nvSpPr>
          <p:spPr>
            <a:xfrm>
              <a:off x="2595405" y="2406451"/>
              <a:ext cx="1810011" cy="19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Field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A9B6CA-CF92-4056-B2EE-8C41A1B9E8AE}"/>
                </a:ext>
              </a:extLst>
            </p:cNvPr>
            <p:cNvSpPr/>
            <p:nvPr/>
          </p:nvSpPr>
          <p:spPr>
            <a:xfrm>
              <a:off x="2595405" y="2614174"/>
              <a:ext cx="1810011" cy="19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Field n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E757F463-0D1C-4EAD-8F5C-72353422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Singleton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29E8A-5398-4239-89B3-D27242E37B98}"/>
              </a:ext>
            </a:extLst>
          </p:cNvPr>
          <p:cNvSpPr txBox="1"/>
          <p:nvPr/>
        </p:nvSpPr>
        <p:spPr>
          <a:xfrm>
            <a:off x="838200" y="2819293"/>
            <a:ext cx="3242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Information</a:t>
            </a:r>
          </a:p>
          <a:p>
            <a:r>
              <a:rPr lang="en-US" dirty="0"/>
              <a:t>ForNAV Setup</a:t>
            </a:r>
          </a:p>
          <a:p>
            <a:r>
              <a:rPr lang="en-US" dirty="0"/>
              <a:t>Sales &amp; Receivables Setup</a:t>
            </a:r>
          </a:p>
        </p:txBody>
      </p:sp>
    </p:spTree>
    <p:extLst>
      <p:ext uri="{BB962C8B-B14F-4D97-AF65-F5344CB8AC3E}">
        <p14:creationId xmlns:p14="http://schemas.microsoft.com/office/powerpoint/2010/main" val="24041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C67EC1-6B79-4B8E-9B11-010758BB3B5E}"/>
              </a:ext>
            </a:extLst>
          </p:cNvPr>
          <p:cNvGrpSpPr/>
          <p:nvPr/>
        </p:nvGrpSpPr>
        <p:grpSpPr>
          <a:xfrm>
            <a:off x="4245279" y="2771873"/>
            <a:ext cx="3701441" cy="1312164"/>
            <a:chOff x="838200" y="1690688"/>
            <a:chExt cx="3701441" cy="131216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1ED201-41B7-4893-BF6E-69C9AF775165}"/>
                </a:ext>
              </a:extLst>
            </p:cNvPr>
            <p:cNvSpPr/>
            <p:nvPr/>
          </p:nvSpPr>
          <p:spPr>
            <a:xfrm>
              <a:off x="838200" y="1690688"/>
              <a:ext cx="3701441" cy="1312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/>
                <a:t>Table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5CD250-EAE4-456A-B7ED-947C97A6DD80}"/>
                </a:ext>
              </a:extLst>
            </p:cNvPr>
            <p:cNvSpPr/>
            <p:nvPr/>
          </p:nvSpPr>
          <p:spPr>
            <a:xfrm>
              <a:off x="2144468" y="1804160"/>
              <a:ext cx="2260948" cy="1083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/>
                <a:t>Record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BC0639-E844-4219-87A2-BF6254B538A3}"/>
                </a:ext>
              </a:extLst>
            </p:cNvPr>
            <p:cNvSpPr/>
            <p:nvPr/>
          </p:nvSpPr>
          <p:spPr>
            <a:xfrm>
              <a:off x="2595405" y="2198728"/>
              <a:ext cx="1810011" cy="1941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dirty="0"/>
                <a:t>K</a:t>
              </a:r>
              <a:r>
                <a:rPr lang="en-US" sz="1600" dirty="0" err="1"/>
                <a:t>ey</a:t>
              </a:r>
              <a:r>
                <a:rPr lang="en-US" sz="1600" dirty="0"/>
                <a:t>, Integer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52D4FB-6181-47A1-BA83-D7E0015D0BB4}"/>
                </a:ext>
              </a:extLst>
            </p:cNvPr>
            <p:cNvSpPr/>
            <p:nvPr/>
          </p:nvSpPr>
          <p:spPr>
            <a:xfrm>
              <a:off x="2595405" y="2406451"/>
              <a:ext cx="1810011" cy="19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Field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A9B6CA-CF92-4056-B2EE-8C41A1B9E8AE}"/>
                </a:ext>
              </a:extLst>
            </p:cNvPr>
            <p:cNvSpPr/>
            <p:nvPr/>
          </p:nvSpPr>
          <p:spPr>
            <a:xfrm>
              <a:off x="2595405" y="2614174"/>
              <a:ext cx="1810011" cy="19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/>
                <a:t>Field n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E757F463-0D1C-4EAD-8F5C-72353422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Entries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29E8A-5398-4239-89B3-D27242E37B98}"/>
              </a:ext>
            </a:extLst>
          </p:cNvPr>
          <p:cNvSpPr txBox="1"/>
          <p:nvPr/>
        </p:nvSpPr>
        <p:spPr>
          <a:xfrm>
            <a:off x="994256" y="2827791"/>
            <a:ext cx="217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Ledger</a:t>
            </a:r>
          </a:p>
          <a:p>
            <a:r>
              <a:rPr lang="en-US" dirty="0"/>
              <a:t>Item Ledger</a:t>
            </a:r>
          </a:p>
          <a:p>
            <a:r>
              <a:rPr lang="en-US" dirty="0"/>
              <a:t>Customer Ledger</a:t>
            </a:r>
          </a:p>
          <a:p>
            <a:r>
              <a:rPr lang="en-US" dirty="0"/>
              <a:t>Vendor Ledger</a:t>
            </a:r>
          </a:p>
        </p:txBody>
      </p:sp>
    </p:spTree>
    <p:extLst>
      <p:ext uri="{BB962C8B-B14F-4D97-AF65-F5344CB8AC3E}">
        <p14:creationId xmlns:p14="http://schemas.microsoft.com/office/powerpoint/2010/main" val="132788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F7B4-E796-4839-A5DA-2BD8FFA0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Show data in tables</a:t>
            </a:r>
          </a:p>
          <a:p>
            <a:r>
              <a:rPr lang="en-US" noProof="0" dirty="0"/>
              <a:t>Types</a:t>
            </a:r>
          </a:p>
          <a:p>
            <a:pPr lvl="1"/>
            <a:r>
              <a:rPr lang="en-US" noProof="0" dirty="0"/>
              <a:t>List</a:t>
            </a:r>
          </a:p>
          <a:p>
            <a:pPr lvl="1"/>
            <a:r>
              <a:rPr lang="en-US" noProof="0" dirty="0"/>
              <a:t>Card</a:t>
            </a:r>
          </a:p>
          <a:p>
            <a:pPr lvl="1"/>
            <a:r>
              <a:rPr lang="en-US" noProof="0" dirty="0"/>
              <a:t>API</a:t>
            </a:r>
          </a:p>
          <a:p>
            <a:r>
              <a:rPr lang="en-US" noProof="0" dirty="0"/>
              <a:t>Can be published as web service (SOAP, </a:t>
            </a:r>
            <a:r>
              <a:rPr lang="en-US" noProof="0" dirty="0" err="1"/>
              <a:t>Odata</a:t>
            </a:r>
            <a:r>
              <a:rPr lang="en-US" noProof="0" dirty="0"/>
              <a:t>, or API)</a:t>
            </a:r>
          </a:p>
          <a:p>
            <a:pPr lvl="1"/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39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Pages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753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08C8-7360-4FCE-B16C-9B3DEBDB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0E6E-12AB-4DF6-80C4-4645AB57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Iterates through a predefined Dataset to visualize data or perform Business Logic</a:t>
            </a:r>
          </a:p>
          <a:p>
            <a:r>
              <a:rPr lang="en-US" noProof="0" dirty="0"/>
              <a:t>Can be output or processing only</a:t>
            </a:r>
          </a:p>
          <a:p>
            <a:r>
              <a:rPr lang="en-US" noProof="0" dirty="0"/>
              <a:t>Output can be print, pdf, docx, or xlsx.</a:t>
            </a:r>
          </a:p>
          <a:p>
            <a:r>
              <a:rPr lang="en-US" noProof="0" dirty="0"/>
              <a:t>Dataset can be filtered by using a request page</a:t>
            </a:r>
          </a:p>
          <a:p>
            <a:r>
              <a:rPr lang="en-US" dirty="0"/>
              <a:t>Output layout can be changed without changing the object – No programming necessary</a:t>
            </a:r>
            <a:endParaRPr lang="en-US" noProof="0" dirty="0"/>
          </a:p>
          <a:p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1FD146-0C7C-4048-8979-D21B04C81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9" y="2409070"/>
            <a:ext cx="8210821" cy="20398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6548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757F463-0D1C-4EAD-8F5C-72353422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Report Dataset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B081DC-A834-4474-B623-23DEEC2CE131}"/>
              </a:ext>
            </a:extLst>
          </p:cNvPr>
          <p:cNvSpPr/>
          <p:nvPr/>
        </p:nvSpPr>
        <p:spPr>
          <a:xfrm>
            <a:off x="838200" y="1690688"/>
            <a:ext cx="3701441" cy="131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5136CCA-FDF7-46D8-AB1D-48FE5F8BB081}"/>
              </a:ext>
            </a:extLst>
          </p:cNvPr>
          <p:cNvSpPr/>
          <p:nvPr/>
        </p:nvSpPr>
        <p:spPr>
          <a:xfrm>
            <a:off x="2144468" y="1804160"/>
            <a:ext cx="2260948" cy="108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Record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96283-C162-4E85-A7A9-1AC26402A38A}"/>
              </a:ext>
            </a:extLst>
          </p:cNvPr>
          <p:cNvSpPr/>
          <p:nvPr/>
        </p:nvSpPr>
        <p:spPr>
          <a:xfrm>
            <a:off x="2595405" y="2198728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77EFD9-307E-49AB-B803-9FF08D03FAB1}"/>
              </a:ext>
            </a:extLst>
          </p:cNvPr>
          <p:cNvSpPr/>
          <p:nvPr/>
        </p:nvSpPr>
        <p:spPr>
          <a:xfrm>
            <a:off x="2595405" y="2406451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938A74-1464-469B-965E-A3732E46ED6B}"/>
              </a:ext>
            </a:extLst>
          </p:cNvPr>
          <p:cNvSpPr/>
          <p:nvPr/>
        </p:nvSpPr>
        <p:spPr>
          <a:xfrm>
            <a:off x="2595405" y="2614174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29CF899-1072-465B-9B81-D5DE1ECE4DB7}"/>
              </a:ext>
            </a:extLst>
          </p:cNvPr>
          <p:cNvSpPr/>
          <p:nvPr/>
        </p:nvSpPr>
        <p:spPr>
          <a:xfrm>
            <a:off x="1207717" y="3116324"/>
            <a:ext cx="3701441" cy="131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 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7F54BA-CE28-4E97-A341-D7BA2127854A}"/>
              </a:ext>
            </a:extLst>
          </p:cNvPr>
          <p:cNvSpPr/>
          <p:nvPr/>
        </p:nvSpPr>
        <p:spPr>
          <a:xfrm>
            <a:off x="2513985" y="3229796"/>
            <a:ext cx="2260948" cy="108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Record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63C326-778D-4D7A-9CAC-16D291FECBC8}"/>
              </a:ext>
            </a:extLst>
          </p:cNvPr>
          <p:cNvSpPr/>
          <p:nvPr/>
        </p:nvSpPr>
        <p:spPr>
          <a:xfrm>
            <a:off x="2964922" y="3624364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Table 1 No.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B62572-3793-4F6A-A31A-9C59F682DE58}"/>
              </a:ext>
            </a:extLst>
          </p:cNvPr>
          <p:cNvSpPr/>
          <p:nvPr/>
        </p:nvSpPr>
        <p:spPr>
          <a:xfrm>
            <a:off x="2964922" y="3832087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7127C5-135E-4011-A7EC-A1EC1B27A514}"/>
              </a:ext>
            </a:extLst>
          </p:cNvPr>
          <p:cNvSpPr/>
          <p:nvPr/>
        </p:nvSpPr>
        <p:spPr>
          <a:xfrm>
            <a:off x="2964922" y="4039810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49E8E2-2885-4E8C-A7E2-7F8786F7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34803"/>
              </p:ext>
            </p:extLst>
          </p:nvPr>
        </p:nvGraphicFramePr>
        <p:xfrm>
          <a:off x="6302560" y="2042674"/>
          <a:ext cx="4018487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887">
                  <a:extLst>
                    <a:ext uri="{9D8B030D-6E8A-4147-A177-3AD203B41FA5}">
                      <a16:colId xmlns:a16="http://schemas.microsoft.com/office/drawing/2014/main" val="1861556146"/>
                    </a:ext>
                  </a:extLst>
                </a:gridCol>
                <a:gridCol w="3653600">
                  <a:extLst>
                    <a:ext uri="{9D8B030D-6E8A-4147-A177-3AD203B41FA5}">
                      <a16:colId xmlns:a16="http://schemas.microsoft.com/office/drawing/2014/main" val="406811860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Report Dataset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5421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Table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81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Table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0968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Table Link: Table 1 No. = No.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932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Table 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561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Table Link: Table 1 No. = No.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9187202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3E1884-3C3E-45B7-842B-12F09A36857B}"/>
              </a:ext>
            </a:extLst>
          </p:cNvPr>
          <p:cNvSpPr/>
          <p:nvPr/>
        </p:nvSpPr>
        <p:spPr>
          <a:xfrm>
            <a:off x="1207717" y="4541960"/>
            <a:ext cx="3701441" cy="131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 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5E6F8D-F5E7-4E13-95AE-5AF955E72FC8}"/>
              </a:ext>
            </a:extLst>
          </p:cNvPr>
          <p:cNvSpPr/>
          <p:nvPr/>
        </p:nvSpPr>
        <p:spPr>
          <a:xfrm>
            <a:off x="2513985" y="4655432"/>
            <a:ext cx="2260948" cy="108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Record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71B530-DB17-44EF-9A21-F0F4D75ECE16}"/>
              </a:ext>
            </a:extLst>
          </p:cNvPr>
          <p:cNvSpPr/>
          <p:nvPr/>
        </p:nvSpPr>
        <p:spPr>
          <a:xfrm>
            <a:off x="2964922" y="5050000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Table 1 No.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D0E57D-80F2-4C88-9047-554BFD5221F1}"/>
              </a:ext>
            </a:extLst>
          </p:cNvPr>
          <p:cNvSpPr/>
          <p:nvPr/>
        </p:nvSpPr>
        <p:spPr>
          <a:xfrm>
            <a:off x="2964922" y="5257723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B0A19-F991-4147-B9B0-4B4C173D1D23}"/>
              </a:ext>
            </a:extLst>
          </p:cNvPr>
          <p:cNvSpPr/>
          <p:nvPr/>
        </p:nvSpPr>
        <p:spPr>
          <a:xfrm>
            <a:off x="2964922" y="5465446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</p:spTree>
    <p:extLst>
      <p:ext uri="{BB962C8B-B14F-4D97-AF65-F5344CB8AC3E}">
        <p14:creationId xmlns:p14="http://schemas.microsoft.com/office/powerpoint/2010/main" val="4462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757F463-0D1C-4EAD-8F5C-72353422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Report Iteration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B583AF-0656-4128-BC0E-F2888F92A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57939"/>
              </p:ext>
            </p:extLst>
          </p:nvPr>
        </p:nvGraphicFramePr>
        <p:xfrm>
          <a:off x="5370969" y="1729820"/>
          <a:ext cx="3461746" cy="340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353">
                  <a:extLst>
                    <a:ext uri="{9D8B030D-6E8A-4147-A177-3AD203B41FA5}">
                      <a16:colId xmlns:a16="http://schemas.microsoft.com/office/drawing/2014/main" val="153880851"/>
                    </a:ext>
                  </a:extLst>
                </a:gridCol>
                <a:gridCol w="2993393">
                  <a:extLst>
                    <a:ext uri="{9D8B030D-6E8A-4147-A177-3AD203B41FA5}">
                      <a16:colId xmlns:a16="http://schemas.microsoft.com/office/drawing/2014/main" val="128461409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Header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26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Line 1 - 1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916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Line 1 - 2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159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Line 1 - 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305561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Sales Invoice Header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39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Line 2 - 1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992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Line 2 - 2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463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Line 2 - 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19316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Header 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87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Sales Invoice Line n - 1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1129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Line n - 2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79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Sales Invoice Line n - 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74709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EDEB416-9CFE-4C39-8AD8-7453BA5453D8}"/>
              </a:ext>
            </a:extLst>
          </p:cNvPr>
          <p:cNvGrpSpPr/>
          <p:nvPr/>
        </p:nvGrpSpPr>
        <p:grpSpPr>
          <a:xfrm>
            <a:off x="8788618" y="2801353"/>
            <a:ext cx="1216951" cy="1255293"/>
            <a:chOff x="10092124" y="2361913"/>
            <a:chExt cx="914400" cy="983477"/>
          </a:xfrm>
        </p:grpSpPr>
        <p:pic>
          <p:nvPicPr>
            <p:cNvPr id="18" name="Graphic 17" descr="Circles with arrows">
              <a:extLst>
                <a:ext uri="{FF2B5EF4-FFF2-40B4-BE49-F238E27FC236}">
                  <a16:creationId xmlns:a16="http://schemas.microsoft.com/office/drawing/2014/main" id="{B75F8F9B-73F5-46B6-93F6-6291AD88C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92124" y="243099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Line arrow: Straight">
              <a:extLst>
                <a:ext uri="{FF2B5EF4-FFF2-40B4-BE49-F238E27FC236}">
                  <a16:creationId xmlns:a16="http://schemas.microsoft.com/office/drawing/2014/main" id="{8D55B280-0A8B-4DE3-9062-49861B910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0644157" y="2361913"/>
              <a:ext cx="362367" cy="36236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8997F0-F81C-4E52-8ADC-367DC92236F2}"/>
              </a:ext>
            </a:extLst>
          </p:cNvPr>
          <p:cNvGrpSpPr/>
          <p:nvPr/>
        </p:nvGrpSpPr>
        <p:grpSpPr>
          <a:xfrm>
            <a:off x="8743893" y="3834841"/>
            <a:ext cx="1261676" cy="1325562"/>
            <a:chOff x="10092124" y="3096237"/>
            <a:chExt cx="914400" cy="1027037"/>
          </a:xfrm>
        </p:grpSpPr>
        <p:pic>
          <p:nvPicPr>
            <p:cNvPr id="19" name="Graphic 18" descr="Circles with arrows">
              <a:extLst>
                <a:ext uri="{FF2B5EF4-FFF2-40B4-BE49-F238E27FC236}">
                  <a16:creationId xmlns:a16="http://schemas.microsoft.com/office/drawing/2014/main" id="{B81E6765-EFAF-4F18-BAD2-70A53138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92124" y="320887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ne arrow: Straight">
              <a:extLst>
                <a:ext uri="{FF2B5EF4-FFF2-40B4-BE49-F238E27FC236}">
                  <a16:creationId xmlns:a16="http://schemas.microsoft.com/office/drawing/2014/main" id="{57F51B55-F38F-4084-9C0C-21E87515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644156" y="3096237"/>
              <a:ext cx="362367" cy="36236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5559E98-B604-4559-AE29-E5B55389F24A}"/>
              </a:ext>
            </a:extLst>
          </p:cNvPr>
          <p:cNvGrpSpPr/>
          <p:nvPr/>
        </p:nvGrpSpPr>
        <p:grpSpPr>
          <a:xfrm>
            <a:off x="8763924" y="1695378"/>
            <a:ext cx="1241648" cy="1222530"/>
            <a:chOff x="8729203" y="1986344"/>
            <a:chExt cx="914400" cy="987403"/>
          </a:xfrm>
        </p:grpSpPr>
        <p:pic>
          <p:nvPicPr>
            <p:cNvPr id="13" name="Graphic 12" descr="Circles with arrows">
              <a:extLst>
                <a:ext uri="{FF2B5EF4-FFF2-40B4-BE49-F238E27FC236}">
                  <a16:creationId xmlns:a16="http://schemas.microsoft.com/office/drawing/2014/main" id="{663A19DE-0DDF-4703-AFBC-CC3701648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29203" y="2059347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Line arrow: Straight">
              <a:extLst>
                <a:ext uri="{FF2B5EF4-FFF2-40B4-BE49-F238E27FC236}">
                  <a16:creationId xmlns:a16="http://schemas.microsoft.com/office/drawing/2014/main" id="{70A43DF1-35D3-4F1A-BA42-895828FF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>
              <a:off x="9281234" y="1986344"/>
              <a:ext cx="362367" cy="362367"/>
            </a:xfrm>
            <a:prstGeom prst="rect">
              <a:avLst/>
            </a:prstGeom>
          </p:spPr>
        </p:pic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FBFB190-16B3-4ED0-8EC1-1B28EBCA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43672"/>
              </p:ext>
            </p:extLst>
          </p:nvPr>
        </p:nvGraphicFramePr>
        <p:xfrm>
          <a:off x="1283919" y="1729820"/>
          <a:ext cx="3155203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499">
                  <a:extLst>
                    <a:ext uri="{9D8B030D-6E8A-4147-A177-3AD203B41FA5}">
                      <a16:colId xmlns:a16="http://schemas.microsoft.com/office/drawing/2014/main" val="1861556146"/>
                    </a:ext>
                  </a:extLst>
                </a:gridCol>
                <a:gridCol w="2868704">
                  <a:extLst>
                    <a:ext uri="{9D8B030D-6E8A-4147-A177-3AD203B41FA5}">
                      <a16:colId xmlns:a16="http://schemas.microsoft.com/office/drawing/2014/main" val="406811860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E64215"/>
                          </a:solidFill>
                          <a:effectLst/>
                        </a:rPr>
                        <a:t>Report Dataset</a:t>
                      </a:r>
                      <a:endParaRPr lang="en-US" sz="1800" b="0" i="0" u="none" strike="noStrike" dirty="0">
                        <a:solidFill>
                          <a:srgbClr val="E6421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5421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Sales Invoice Header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81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Sales Invoice 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096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7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757F463-0D1C-4EAD-8F5C-72353422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Report Iteration with 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CC7BF-08B8-4207-AB8C-D45967CF28E3}"/>
              </a:ext>
            </a:extLst>
          </p:cNvPr>
          <p:cNvSpPr txBox="1"/>
          <p:nvPr/>
        </p:nvSpPr>
        <p:spPr>
          <a:xfrm>
            <a:off x="1283919" y="5128180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Insert</a:t>
            </a:r>
            <a:r>
              <a:rPr lang="nl-NL" dirty="0"/>
              <a:t> Demo of a report </a:t>
            </a:r>
            <a:r>
              <a:rPr lang="nl-NL" dirty="0" err="1"/>
              <a:t>from</a:t>
            </a:r>
            <a:r>
              <a:rPr lang="nl-NL" dirty="0"/>
              <a:t> BC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877DA9-0F07-4671-AF28-2D6A87B1C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10710"/>
              </p:ext>
            </p:extLst>
          </p:nvPr>
        </p:nvGraphicFramePr>
        <p:xfrm>
          <a:off x="1283919" y="1729820"/>
          <a:ext cx="3155203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499">
                  <a:extLst>
                    <a:ext uri="{9D8B030D-6E8A-4147-A177-3AD203B41FA5}">
                      <a16:colId xmlns:a16="http://schemas.microsoft.com/office/drawing/2014/main" val="1861556146"/>
                    </a:ext>
                  </a:extLst>
                </a:gridCol>
                <a:gridCol w="2868704">
                  <a:extLst>
                    <a:ext uri="{9D8B030D-6E8A-4147-A177-3AD203B41FA5}">
                      <a16:colId xmlns:a16="http://schemas.microsoft.com/office/drawing/2014/main" val="406811860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Report Dataset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5421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Sales Invoice Header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8165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Filter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: No. = 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6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Sales Invoice 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09680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4393BC-732D-4F7D-B97C-E0D656276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19453"/>
              </p:ext>
            </p:extLst>
          </p:nvPr>
        </p:nvGraphicFramePr>
        <p:xfrm>
          <a:off x="5370969" y="1729820"/>
          <a:ext cx="3461746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355">
                  <a:extLst>
                    <a:ext uri="{9D8B030D-6E8A-4147-A177-3AD203B41FA5}">
                      <a16:colId xmlns:a16="http://schemas.microsoft.com/office/drawing/2014/main" val="2318507680"/>
                    </a:ext>
                  </a:extLst>
                </a:gridCol>
                <a:gridCol w="2993391">
                  <a:extLst>
                    <a:ext uri="{9D8B030D-6E8A-4147-A177-3AD203B41FA5}">
                      <a16:colId xmlns:a16="http://schemas.microsoft.com/office/drawing/2014/main" val="417614738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Header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67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Sales Invoice Line 1 - 1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7230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Sales Invoice Line 1 - 2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60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Sales Invoice Line 1 - 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44382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FC22165-4051-488C-BF49-9FA886FED23D}"/>
              </a:ext>
            </a:extLst>
          </p:cNvPr>
          <p:cNvGrpSpPr/>
          <p:nvPr/>
        </p:nvGrpSpPr>
        <p:grpSpPr>
          <a:xfrm>
            <a:off x="8763924" y="1695378"/>
            <a:ext cx="1241648" cy="1222530"/>
            <a:chOff x="8729203" y="1986344"/>
            <a:chExt cx="914400" cy="987403"/>
          </a:xfrm>
        </p:grpSpPr>
        <p:pic>
          <p:nvPicPr>
            <p:cNvPr id="11" name="Graphic 10" descr="Circles with arrows">
              <a:extLst>
                <a:ext uri="{FF2B5EF4-FFF2-40B4-BE49-F238E27FC236}">
                  <a16:creationId xmlns:a16="http://schemas.microsoft.com/office/drawing/2014/main" id="{116801C4-D52A-4A73-AC32-4874232F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9203" y="205934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ne arrow: Straight">
              <a:extLst>
                <a:ext uri="{FF2B5EF4-FFF2-40B4-BE49-F238E27FC236}">
                  <a16:creationId xmlns:a16="http://schemas.microsoft.com/office/drawing/2014/main" id="{4FC1290E-4A40-4F02-AE43-A04BD0798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281234" y="1986344"/>
              <a:ext cx="362367" cy="362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93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Reports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0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and Physical Database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Pages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Extensions</a:t>
            </a:r>
          </a:p>
          <a:p>
            <a:r>
              <a:rPr lang="en-US" dirty="0"/>
              <a:t>Posting Routines</a:t>
            </a:r>
          </a:p>
          <a:p>
            <a:r>
              <a:rPr lang="en-US" dirty="0"/>
              <a:t>Get started with Business Central and ForNAV</a:t>
            </a:r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B502-8703-4F32-867A-1D57170D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BF20E19-7FC8-461E-BF44-C706D6657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or change Objects</a:t>
            </a:r>
          </a:p>
          <a:p>
            <a:r>
              <a:rPr lang="en-US" dirty="0"/>
              <a:t>Customizes a Business Central Tenant and all companies in that Tenant</a:t>
            </a:r>
          </a:p>
          <a:p>
            <a:r>
              <a:rPr lang="en-US" dirty="0"/>
              <a:t>Can be App Source Extensions or Tenant specific customization</a:t>
            </a:r>
          </a:p>
          <a:p>
            <a:r>
              <a:rPr lang="en-US" dirty="0"/>
              <a:t>Created in Visual Studio Code</a:t>
            </a:r>
          </a:p>
          <a:p>
            <a:endParaRPr lang="en-US" dirty="0"/>
          </a:p>
          <a:p>
            <a:r>
              <a:rPr lang="en-US" dirty="0"/>
              <a:t>ForNAV is an extension</a:t>
            </a:r>
          </a:p>
          <a:p>
            <a:r>
              <a:rPr lang="en-US" dirty="0"/>
              <a:t>New ForNAV reports need to be in an extension</a:t>
            </a:r>
          </a:p>
        </p:txBody>
      </p:sp>
    </p:spTree>
    <p:extLst>
      <p:ext uri="{BB962C8B-B14F-4D97-AF65-F5344CB8AC3E}">
        <p14:creationId xmlns:p14="http://schemas.microsoft.com/office/powerpoint/2010/main" val="121697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B502-8703-4F32-867A-1D57170D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Extensions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4370E1-63C3-469E-B068-E587B6ED52C7}"/>
              </a:ext>
            </a:extLst>
          </p:cNvPr>
          <p:cNvSpPr/>
          <p:nvPr/>
        </p:nvSpPr>
        <p:spPr>
          <a:xfrm>
            <a:off x="1338197" y="1749467"/>
            <a:ext cx="6064685" cy="360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/>
              <a:t>Tenant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5BA30E-8514-4651-8BB1-7BEF90E569CB}"/>
              </a:ext>
            </a:extLst>
          </p:cNvPr>
          <p:cNvSpPr/>
          <p:nvPr/>
        </p:nvSpPr>
        <p:spPr>
          <a:xfrm>
            <a:off x="2849671" y="2740070"/>
            <a:ext cx="4246324" cy="2493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Object Metadata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425C3-F5F2-4C7E-8CCF-B64E7252EE02}"/>
              </a:ext>
            </a:extLst>
          </p:cNvPr>
          <p:cNvSpPr/>
          <p:nvPr/>
        </p:nvSpPr>
        <p:spPr>
          <a:xfrm>
            <a:off x="4655507" y="3643600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Pages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B0BDA-202A-44AE-929E-F979ED8812D7}"/>
              </a:ext>
            </a:extLst>
          </p:cNvPr>
          <p:cNvSpPr/>
          <p:nvPr/>
        </p:nvSpPr>
        <p:spPr>
          <a:xfrm>
            <a:off x="4655507" y="3851323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Reports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4BFD83-BA71-4063-91F8-364620EF5833}"/>
              </a:ext>
            </a:extLst>
          </p:cNvPr>
          <p:cNvSpPr/>
          <p:nvPr/>
        </p:nvSpPr>
        <p:spPr>
          <a:xfrm>
            <a:off x="4655506" y="4266769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Queries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447F0A-8345-41AC-96AC-6A819E1F9156}"/>
              </a:ext>
            </a:extLst>
          </p:cNvPr>
          <p:cNvSpPr/>
          <p:nvPr/>
        </p:nvSpPr>
        <p:spPr>
          <a:xfrm>
            <a:off x="4655507" y="3449446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Tables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96063-B667-4068-A011-5280E1761EAE}"/>
              </a:ext>
            </a:extLst>
          </p:cNvPr>
          <p:cNvSpPr/>
          <p:nvPr/>
        </p:nvSpPr>
        <p:spPr>
          <a:xfrm>
            <a:off x="4655506" y="4059046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Codeunits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64874-D0A6-4DA3-A19F-DBD6AA59DEFB}"/>
              </a:ext>
            </a:extLst>
          </p:cNvPr>
          <p:cNvSpPr/>
          <p:nvPr/>
        </p:nvSpPr>
        <p:spPr>
          <a:xfrm>
            <a:off x="4655506" y="4474492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XML Ports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BEBD41-A36F-462E-B9D1-1E1CD03FE8D8}"/>
              </a:ext>
            </a:extLst>
          </p:cNvPr>
          <p:cNvSpPr/>
          <p:nvPr/>
        </p:nvSpPr>
        <p:spPr>
          <a:xfrm>
            <a:off x="7402882" y="1749467"/>
            <a:ext cx="3950918" cy="360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Extension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2B3067-2072-4ECF-905F-B15D4E232FDB}"/>
              </a:ext>
            </a:extLst>
          </p:cNvPr>
          <p:cNvSpPr/>
          <p:nvPr/>
        </p:nvSpPr>
        <p:spPr>
          <a:xfrm>
            <a:off x="8280589" y="2740070"/>
            <a:ext cx="2766323" cy="2493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/>
              <a:t>NAV App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BF430A-BB40-440A-BEA9-BB284C1E862F}"/>
              </a:ext>
            </a:extLst>
          </p:cNvPr>
          <p:cNvSpPr/>
          <p:nvPr/>
        </p:nvSpPr>
        <p:spPr>
          <a:xfrm>
            <a:off x="8792227" y="3643600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Pages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0B23A6-FD45-473A-8983-7C8CB7E34C0C}"/>
              </a:ext>
            </a:extLst>
          </p:cNvPr>
          <p:cNvSpPr/>
          <p:nvPr/>
        </p:nvSpPr>
        <p:spPr>
          <a:xfrm>
            <a:off x="8792227" y="3851323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Reports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7AC86-B3CA-4B7F-882F-6D5D8D26C071}"/>
              </a:ext>
            </a:extLst>
          </p:cNvPr>
          <p:cNvSpPr/>
          <p:nvPr/>
        </p:nvSpPr>
        <p:spPr>
          <a:xfrm>
            <a:off x="8792226" y="4266769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Queries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32FD-901A-4A2B-8DA1-7DE122BBBC20}"/>
              </a:ext>
            </a:extLst>
          </p:cNvPr>
          <p:cNvSpPr/>
          <p:nvPr/>
        </p:nvSpPr>
        <p:spPr>
          <a:xfrm>
            <a:off x="8792227" y="3449446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Tables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6C445F-F108-4D13-BF6C-81FB5981BAFB}"/>
              </a:ext>
            </a:extLst>
          </p:cNvPr>
          <p:cNvSpPr/>
          <p:nvPr/>
        </p:nvSpPr>
        <p:spPr>
          <a:xfrm>
            <a:off x="8792226" y="4059046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Codeunits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AEEC45-80CA-477E-A3F5-68B80454FAB9}"/>
              </a:ext>
            </a:extLst>
          </p:cNvPr>
          <p:cNvSpPr/>
          <p:nvPr/>
        </p:nvSpPr>
        <p:spPr>
          <a:xfrm>
            <a:off x="8792226" y="4474492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XML Ports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DDAF79-74A5-4DBF-963B-9104B8275C32}"/>
              </a:ext>
            </a:extLst>
          </p:cNvPr>
          <p:cNvSpPr/>
          <p:nvPr/>
        </p:nvSpPr>
        <p:spPr>
          <a:xfrm>
            <a:off x="8792226" y="4689601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Table</a:t>
            </a:r>
            <a:r>
              <a:rPr lang="nl-NL" sz="1400" dirty="0"/>
              <a:t> </a:t>
            </a:r>
            <a:r>
              <a:rPr lang="nl-NL" sz="1400" dirty="0" err="1"/>
              <a:t>Ext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239CE0-D04F-464F-9ADE-52DCFD47BB1C}"/>
              </a:ext>
            </a:extLst>
          </p:cNvPr>
          <p:cNvSpPr/>
          <p:nvPr/>
        </p:nvSpPr>
        <p:spPr>
          <a:xfrm>
            <a:off x="8792226" y="4904710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Page </a:t>
            </a:r>
            <a:r>
              <a:rPr lang="nl-NL" sz="1400" dirty="0" err="1"/>
              <a:t>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025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855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9A3A-1924-4DD1-97E5-B4BF919E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Posting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B77D-D285-4934-B03B-B187EACA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Finalizes a posting</a:t>
            </a:r>
          </a:p>
          <a:p>
            <a:r>
              <a:rPr lang="en-US" noProof="0" dirty="0"/>
              <a:t>Start</a:t>
            </a:r>
            <a:r>
              <a:rPr lang="en-US" dirty="0"/>
              <a:t>s with a document</a:t>
            </a:r>
          </a:p>
          <a:p>
            <a:r>
              <a:rPr lang="en-US" noProof="0" dirty="0"/>
              <a:t>Ends with Ledger Entries and Posted Documents</a:t>
            </a:r>
          </a:p>
        </p:txBody>
      </p:sp>
    </p:spTree>
    <p:extLst>
      <p:ext uri="{BB962C8B-B14F-4D97-AF65-F5344CB8AC3E}">
        <p14:creationId xmlns:p14="http://schemas.microsoft.com/office/powerpoint/2010/main" val="671289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9FB89BD-45CE-4968-BEA5-18E7438D7C56}"/>
              </a:ext>
            </a:extLst>
          </p:cNvPr>
          <p:cNvSpPr/>
          <p:nvPr/>
        </p:nvSpPr>
        <p:spPr>
          <a:xfrm>
            <a:off x="6183549" y="1634242"/>
            <a:ext cx="1887152" cy="3891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/>
              <a:t>Posting Result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6E7301-ED19-4519-B9F9-28E03B28838D}"/>
              </a:ext>
            </a:extLst>
          </p:cNvPr>
          <p:cNvSpPr/>
          <p:nvPr/>
        </p:nvSpPr>
        <p:spPr>
          <a:xfrm>
            <a:off x="3621932" y="1634242"/>
            <a:ext cx="1887152" cy="276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/>
              <a:t>Posting Process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AB5015-8AE9-4F88-BF61-4C9D989413B4}"/>
              </a:ext>
            </a:extLst>
          </p:cNvPr>
          <p:cNvSpPr/>
          <p:nvPr/>
        </p:nvSpPr>
        <p:spPr>
          <a:xfrm>
            <a:off x="1060315" y="1643969"/>
            <a:ext cx="1887152" cy="27626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Document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B9A3A-1924-4DD1-97E5-B4BF919E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Posting routines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743FF8-310F-4247-8C1C-C02833D628B2}"/>
              </a:ext>
            </a:extLst>
          </p:cNvPr>
          <p:cNvSpPr/>
          <p:nvPr/>
        </p:nvSpPr>
        <p:spPr>
          <a:xfrm>
            <a:off x="1264596" y="1896888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Document Header</a:t>
            </a: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A7838FA1-D6FD-4F29-ABDC-7EEF4865E4F7}"/>
              </a:ext>
            </a:extLst>
          </p:cNvPr>
          <p:cNvSpPr/>
          <p:nvPr/>
        </p:nvSpPr>
        <p:spPr>
          <a:xfrm>
            <a:off x="3826206" y="1896888"/>
            <a:ext cx="1478604" cy="84630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Posting Routine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(CodeUnit)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00F34E-D0A8-49CA-BBE9-659E5E1868DC}"/>
              </a:ext>
            </a:extLst>
          </p:cNvPr>
          <p:cNvSpPr/>
          <p:nvPr/>
        </p:nvSpPr>
        <p:spPr>
          <a:xfrm>
            <a:off x="3826206" y="3114770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D69F66-6728-4AD4-8F01-C1AD6F383A70}"/>
              </a:ext>
            </a:extLst>
          </p:cNvPr>
          <p:cNvSpPr/>
          <p:nvPr/>
        </p:nvSpPr>
        <p:spPr>
          <a:xfrm>
            <a:off x="6382965" y="4332651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Ledger Entry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C8083F-7867-43C4-AA96-CC3735D1FE69}"/>
              </a:ext>
            </a:extLst>
          </p:cNvPr>
          <p:cNvSpPr/>
          <p:nvPr/>
        </p:nvSpPr>
        <p:spPr>
          <a:xfrm>
            <a:off x="1264596" y="3114770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Document Line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C235DE-102F-4C16-A8F4-562DDB882C00}"/>
              </a:ext>
            </a:extLst>
          </p:cNvPr>
          <p:cNvSpPr/>
          <p:nvPr/>
        </p:nvSpPr>
        <p:spPr>
          <a:xfrm>
            <a:off x="6387823" y="1896888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Posted Document Header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67A79-3296-477E-A5E7-DB7AFF0B06D0}"/>
              </a:ext>
            </a:extLst>
          </p:cNvPr>
          <p:cNvSpPr/>
          <p:nvPr/>
        </p:nvSpPr>
        <p:spPr>
          <a:xfrm>
            <a:off x="6382965" y="3114770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Posted Document 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E51E84-4110-43E8-AC0D-175E0ECB9AD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43200" y="2320041"/>
            <a:ext cx="1083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FB2762-B645-4C92-81B9-D9B8E47A82A3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V="1">
            <a:off x="2003898" y="2743194"/>
            <a:ext cx="0" cy="371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3D7574-C2C0-4AB9-96CC-4D3899FB8FFB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7122267" y="2743194"/>
            <a:ext cx="4858" cy="371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C907D8-77A4-40AA-93C8-89071D31A91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565508" y="2743194"/>
            <a:ext cx="0" cy="371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A8421A-EDC3-48E1-B32F-4C55F6ADC0C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5304810" y="2320041"/>
            <a:ext cx="108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1BA5CE5-E0EF-40DD-8BBB-C139B72B476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04810" y="3537923"/>
            <a:ext cx="1078155" cy="1217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6E14D28-441E-416A-9F8F-8779B18FEB28}"/>
              </a:ext>
            </a:extLst>
          </p:cNvPr>
          <p:cNvSpPr/>
          <p:nvPr/>
        </p:nvSpPr>
        <p:spPr>
          <a:xfrm>
            <a:off x="8805145" y="1896888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Printed Document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8DDB0-2017-4772-BD51-0635583C05AC}"/>
              </a:ext>
            </a:extLst>
          </p:cNvPr>
          <p:cNvCxnSpPr>
            <a:stCxn id="10" idx="3"/>
            <a:endCxn id="48" idx="1"/>
          </p:cNvCxnSpPr>
          <p:nvPr/>
        </p:nvCxnSpPr>
        <p:spPr>
          <a:xfrm>
            <a:off x="7866427" y="2320041"/>
            <a:ext cx="938718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91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9FB89BD-45CE-4968-BEA5-18E7438D7C56}"/>
              </a:ext>
            </a:extLst>
          </p:cNvPr>
          <p:cNvSpPr/>
          <p:nvPr/>
        </p:nvSpPr>
        <p:spPr>
          <a:xfrm>
            <a:off x="7908575" y="1624513"/>
            <a:ext cx="3673812" cy="411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/>
              <a:t>Posting Result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6E7301-ED19-4519-B9F9-28E03B28838D}"/>
              </a:ext>
            </a:extLst>
          </p:cNvPr>
          <p:cNvSpPr/>
          <p:nvPr/>
        </p:nvSpPr>
        <p:spPr>
          <a:xfrm>
            <a:off x="3621932" y="1614786"/>
            <a:ext cx="3673813" cy="276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/>
              <a:t>Posting Process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AB5015-8AE9-4F88-BF61-4C9D989413B4}"/>
              </a:ext>
            </a:extLst>
          </p:cNvPr>
          <p:cNvSpPr/>
          <p:nvPr/>
        </p:nvSpPr>
        <p:spPr>
          <a:xfrm>
            <a:off x="1060315" y="1624513"/>
            <a:ext cx="1887152" cy="27626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Sales Document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B9A3A-1924-4DD1-97E5-B4BF919E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Posting routine Example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743FF8-310F-4247-8C1C-C02833D628B2}"/>
              </a:ext>
            </a:extLst>
          </p:cNvPr>
          <p:cNvSpPr/>
          <p:nvPr/>
        </p:nvSpPr>
        <p:spPr>
          <a:xfrm>
            <a:off x="1264596" y="1877432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Header (Table 36)</a:t>
            </a: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A7838FA1-D6FD-4F29-ABDC-7EEF4865E4F7}"/>
              </a:ext>
            </a:extLst>
          </p:cNvPr>
          <p:cNvSpPr/>
          <p:nvPr/>
        </p:nvSpPr>
        <p:spPr>
          <a:xfrm>
            <a:off x="4603619" y="1877432"/>
            <a:ext cx="1710436" cy="84630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Posting Routine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CodeUnit</a:t>
            </a:r>
            <a:r>
              <a:rPr lang="en-US" sz="1200" dirty="0">
                <a:solidFill>
                  <a:schemeClr val="tx1"/>
                </a:solidFill>
              </a:rPr>
              <a:t> 80)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00F34E-D0A8-49CA-BBE9-659E5E1868DC}"/>
              </a:ext>
            </a:extLst>
          </p:cNvPr>
          <p:cNvSpPr/>
          <p:nvPr/>
        </p:nvSpPr>
        <p:spPr>
          <a:xfrm>
            <a:off x="3826206" y="3102101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General Journal 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(Table 81)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D69F66-6728-4AD4-8F01-C1AD6F383A70}"/>
              </a:ext>
            </a:extLst>
          </p:cNvPr>
          <p:cNvSpPr/>
          <p:nvPr/>
        </p:nvSpPr>
        <p:spPr>
          <a:xfrm>
            <a:off x="9875196" y="4337514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Item Ledger Entry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(Table 32)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C8083F-7867-43C4-AA96-CC3735D1FE69}"/>
              </a:ext>
            </a:extLst>
          </p:cNvPr>
          <p:cNvSpPr/>
          <p:nvPr/>
        </p:nvSpPr>
        <p:spPr>
          <a:xfrm>
            <a:off x="1264596" y="3095314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(Table 37)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C235DE-102F-4C16-A8F4-562DDB882C00}"/>
              </a:ext>
            </a:extLst>
          </p:cNvPr>
          <p:cNvSpPr/>
          <p:nvPr/>
        </p:nvSpPr>
        <p:spPr>
          <a:xfrm>
            <a:off x="8114491" y="1877432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Invoice Header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(Table 112)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67A79-3296-477E-A5E7-DB7AFF0B06D0}"/>
              </a:ext>
            </a:extLst>
          </p:cNvPr>
          <p:cNvSpPr/>
          <p:nvPr/>
        </p:nvSpPr>
        <p:spPr>
          <a:xfrm>
            <a:off x="9899510" y="1882296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Invoice 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(Table 113)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E51E84-4110-43E8-AC0D-175E0ECB9AD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3200" y="2300585"/>
            <a:ext cx="186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FB2762-B645-4C92-81B9-D9B8E47A82A3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V="1">
            <a:off x="2003898" y="2723738"/>
            <a:ext cx="0" cy="371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A8421A-EDC3-48E1-B32F-4C55F6ADC0C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314055" y="2300585"/>
            <a:ext cx="180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C6540C-82F1-46F7-BA95-AD34FC723333}"/>
              </a:ext>
            </a:extLst>
          </p:cNvPr>
          <p:cNvSpPr/>
          <p:nvPr/>
        </p:nvSpPr>
        <p:spPr>
          <a:xfrm>
            <a:off x="5611225" y="3105041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Item Journal 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(Table 83)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BAE8E0-1721-464B-B285-C0DD7872066B}"/>
              </a:ext>
            </a:extLst>
          </p:cNvPr>
          <p:cNvSpPr/>
          <p:nvPr/>
        </p:nvSpPr>
        <p:spPr>
          <a:xfrm>
            <a:off x="8114491" y="4327786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General Ledger Entry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(Table 17)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9010C-B89D-46A5-B216-DE4E9C6ECF7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593095" y="2300585"/>
            <a:ext cx="306415" cy="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7FC3930-72FD-4F5C-8059-14D825FA8101}"/>
              </a:ext>
            </a:extLst>
          </p:cNvPr>
          <p:cNvSpPr/>
          <p:nvPr/>
        </p:nvSpPr>
        <p:spPr>
          <a:xfrm>
            <a:off x="8114491" y="3102101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Shipment Header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(Table 110)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E8FA1F-764E-4EB3-AE45-75A590263C68}"/>
              </a:ext>
            </a:extLst>
          </p:cNvPr>
          <p:cNvSpPr/>
          <p:nvPr/>
        </p:nvSpPr>
        <p:spPr>
          <a:xfrm>
            <a:off x="9902752" y="3092373"/>
            <a:ext cx="1478604" cy="846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Invoice 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(Table 111)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262C7D-E01E-4C3F-920D-43FC20938EA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9593095" y="3515526"/>
            <a:ext cx="309657" cy="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78EA05-33A7-4239-9BA4-8CFEFD080144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4981066" y="3047483"/>
            <a:ext cx="801516" cy="1540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2C0CA27-CC4E-41AB-80E7-103308B2EC47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5132803" y="3049772"/>
            <a:ext cx="804456" cy="1523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5E70B22-49A0-4493-893B-96808C4F18C7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6314055" y="2300585"/>
            <a:ext cx="1800436" cy="1224669"/>
          </a:xfrm>
          <a:prstGeom prst="bentConnector3">
            <a:avLst>
              <a:gd name="adj1" fmla="val 71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6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9A3A-1924-4DD1-97E5-B4BF919E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Posting routines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81719C-A6AD-40C0-B174-9BF31E4E2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350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9A3A-1924-4DD1-97E5-B4BF919E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Business Central and ForNAV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81719C-A6AD-40C0-B174-9BF31E4E2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1840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Exercise</a:t>
            </a:r>
            <a:endParaRPr lang="en-US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a Business Central sandbox;</a:t>
            </a:r>
          </a:p>
          <a:p>
            <a:pPr lvl="0"/>
            <a:r>
              <a:rPr lang="en-US" dirty="0"/>
              <a:t>Setup ForNAV on your system;</a:t>
            </a:r>
          </a:p>
          <a:p>
            <a:pPr lvl="0"/>
            <a:r>
              <a:rPr lang="en-US" dirty="0"/>
              <a:t>Get the ForNAV Business Central app downloaded on your sandbox;</a:t>
            </a:r>
          </a:p>
          <a:p>
            <a:pPr lvl="0"/>
            <a:r>
              <a:rPr lang="en-US" dirty="0"/>
              <a:t>Install the training extension on your sandbox;</a:t>
            </a:r>
          </a:p>
          <a:p>
            <a:r>
              <a:rPr lang="en-US"/>
              <a:t>Run a few ForNAV reports.</a:t>
            </a:r>
            <a:endParaRPr lang="en-US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3B8A8CEA-43FE-4A37-9FF5-A72672108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64" y="2936254"/>
            <a:ext cx="2315183" cy="2315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Graphic 4" descr="Thought bubble">
            <a:extLst>
              <a:ext uri="{FF2B5EF4-FFF2-40B4-BE49-F238E27FC236}">
                <a16:creationId xmlns:a16="http://schemas.microsoft.com/office/drawing/2014/main" id="{1D8FD0A6-3111-42FC-B746-BC6588269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6977" y="458541"/>
            <a:ext cx="3500368" cy="3500368"/>
          </a:xfrm>
          <a:prstGeom prst="rect">
            <a:avLst/>
          </a:prstGeom>
        </p:spPr>
      </p:pic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E2AD9A5E-DCF7-4D1D-A319-EE1B127C8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209" y="1145483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3B8A8CEA-43FE-4A37-9FF5-A72672108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64" y="2936254"/>
            <a:ext cx="2315183" cy="2315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Graphic 4" descr="Thought bubble">
            <a:extLst>
              <a:ext uri="{FF2B5EF4-FFF2-40B4-BE49-F238E27FC236}">
                <a16:creationId xmlns:a16="http://schemas.microsoft.com/office/drawing/2014/main" id="{1D8FD0A6-3111-42FC-B746-BC6588269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6977" y="458541"/>
            <a:ext cx="3500368" cy="3500368"/>
          </a:xfrm>
          <a:prstGeom prst="rect">
            <a:avLst/>
          </a:prstGeom>
        </p:spPr>
      </p:pic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59457B94-F07A-4507-AA9B-C9A335B32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209" y="1145483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1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80D-038E-4E50-A8AB-E3AB84A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2707-7771-47B7-94F3-C05AA387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30" y="1690688"/>
            <a:ext cx="10515600" cy="39156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I: Read and Understand the Posting Routines in Microsoft Dynamics NAV 2013 R2</a:t>
            </a:r>
          </a:p>
          <a:p>
            <a:r>
              <a:rPr lang="en-US" dirty="0">
                <a:hlinkClick r:id="rId2"/>
              </a:rPr>
              <a:t>https://www.youtube.com/watch?v=Wetd1Fa0rmw</a:t>
            </a:r>
            <a:r>
              <a:rPr lang="en-US" dirty="0"/>
              <a:t> </a:t>
            </a:r>
          </a:p>
          <a:p>
            <a:r>
              <a:rPr lang="en-US" dirty="0"/>
              <a:t>Get started </a:t>
            </a:r>
            <a:r>
              <a:rPr lang="en-US"/>
              <a:t>with ForNAV </a:t>
            </a:r>
            <a:r>
              <a:rPr lang="en-US" dirty="0"/>
              <a:t>in the cloud</a:t>
            </a:r>
          </a:p>
          <a:p>
            <a:r>
              <a:rPr lang="en-US" dirty="0">
                <a:hlinkClick r:id="rId3"/>
              </a:rPr>
              <a:t>https://www.youtube.com/watch?v=fMWN39dSCkk</a:t>
            </a:r>
            <a:r>
              <a:rPr lang="en-US" dirty="0"/>
              <a:t> </a:t>
            </a:r>
          </a:p>
          <a:p>
            <a:r>
              <a:rPr lang="en-US" dirty="0"/>
              <a:t>Create a Microsoft Dynamics NAV Business Central sandbox environment</a:t>
            </a:r>
          </a:p>
          <a:p>
            <a:r>
              <a:rPr lang="en-US" dirty="0">
                <a:hlinkClick r:id="rId4"/>
              </a:rPr>
              <a:t>https://docs.microsoft.com/en-us/dynamics365/business-central/dev-itpro/developer/devenv-get-started-container-sandbox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88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24D06A-58E9-4003-8ADF-7EB52A8ED316}"/>
              </a:ext>
            </a:extLst>
          </p:cNvPr>
          <p:cNvSpPr/>
          <p:nvPr/>
        </p:nvSpPr>
        <p:spPr>
          <a:xfrm>
            <a:off x="838200" y="1418886"/>
            <a:ext cx="10560485" cy="4198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632504-76DF-4287-A432-FAD6B5361FAC}"/>
              </a:ext>
            </a:extLst>
          </p:cNvPr>
          <p:cNvSpPr/>
          <p:nvPr/>
        </p:nvSpPr>
        <p:spPr>
          <a:xfrm>
            <a:off x="1595718" y="2009696"/>
            <a:ext cx="9802967" cy="360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Tenant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EF42-69AC-4BEF-A422-73F973F67098}"/>
              </a:ext>
            </a:extLst>
          </p:cNvPr>
          <p:cNvSpPr/>
          <p:nvPr/>
        </p:nvSpPr>
        <p:spPr>
          <a:xfrm>
            <a:off x="6563639" y="2757082"/>
            <a:ext cx="4835046" cy="286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Company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6D3ADA-4166-4585-BF77-7A88773E8135}"/>
              </a:ext>
            </a:extLst>
          </p:cNvPr>
          <p:cNvSpPr/>
          <p:nvPr/>
        </p:nvSpPr>
        <p:spPr>
          <a:xfrm>
            <a:off x="7697244" y="3339543"/>
            <a:ext cx="3701441" cy="227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DF1F7C-AA4F-48FE-9CC1-905127A7429E}"/>
              </a:ext>
            </a:extLst>
          </p:cNvPr>
          <p:cNvSpPr/>
          <p:nvPr/>
        </p:nvSpPr>
        <p:spPr>
          <a:xfrm>
            <a:off x="9012477" y="4181918"/>
            <a:ext cx="2260948" cy="1315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Record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55CCD-5977-47E8-894F-AA4B85ACCD28}"/>
              </a:ext>
            </a:extLst>
          </p:cNvPr>
          <p:cNvSpPr/>
          <p:nvPr/>
        </p:nvSpPr>
        <p:spPr>
          <a:xfrm>
            <a:off x="9463414" y="4742458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C4FA6-6313-47A0-A40D-77F4635C8601}"/>
              </a:ext>
            </a:extLst>
          </p:cNvPr>
          <p:cNvSpPr/>
          <p:nvPr/>
        </p:nvSpPr>
        <p:spPr>
          <a:xfrm>
            <a:off x="9463414" y="4950181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1E201-3385-4905-B382-1D511C14CD72}"/>
              </a:ext>
            </a:extLst>
          </p:cNvPr>
          <p:cNvSpPr/>
          <p:nvPr/>
        </p:nvSpPr>
        <p:spPr>
          <a:xfrm>
            <a:off x="9463414" y="5157904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CFC939-438B-4889-9017-A853ABD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Logical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04864F-3AAB-43E4-A007-0B9CD64397FB}"/>
              </a:ext>
            </a:extLst>
          </p:cNvPr>
          <p:cNvSpPr/>
          <p:nvPr/>
        </p:nvSpPr>
        <p:spPr>
          <a:xfrm>
            <a:off x="2483439" y="3339543"/>
            <a:ext cx="3701441" cy="227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Table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EF6383-023D-423A-B1E3-988711E0FFC8}"/>
              </a:ext>
            </a:extLst>
          </p:cNvPr>
          <p:cNvSpPr/>
          <p:nvPr/>
        </p:nvSpPr>
        <p:spPr>
          <a:xfrm>
            <a:off x="3798672" y="4181918"/>
            <a:ext cx="2260948" cy="1315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Record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42CB5-D72B-476C-9954-F0E4B5278F89}"/>
              </a:ext>
            </a:extLst>
          </p:cNvPr>
          <p:cNvSpPr/>
          <p:nvPr/>
        </p:nvSpPr>
        <p:spPr>
          <a:xfrm>
            <a:off x="4249609" y="4742458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587CE-D2E9-48BB-9AB4-527A4D3D3E02}"/>
              </a:ext>
            </a:extLst>
          </p:cNvPr>
          <p:cNvSpPr/>
          <p:nvPr/>
        </p:nvSpPr>
        <p:spPr>
          <a:xfrm>
            <a:off x="4249609" y="4950181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47C287-6063-4203-88B3-60A4CF437898}"/>
              </a:ext>
            </a:extLst>
          </p:cNvPr>
          <p:cNvSpPr/>
          <p:nvPr/>
        </p:nvSpPr>
        <p:spPr>
          <a:xfrm>
            <a:off x="4249609" y="5157904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551B5E-3CB8-428D-B72C-4F29CB75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66" y="3877543"/>
            <a:ext cx="4314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24D06A-58E9-4003-8ADF-7EB52A8ED316}"/>
              </a:ext>
            </a:extLst>
          </p:cNvPr>
          <p:cNvSpPr/>
          <p:nvPr/>
        </p:nvSpPr>
        <p:spPr>
          <a:xfrm>
            <a:off x="838200" y="1418886"/>
            <a:ext cx="4970929" cy="4198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 Database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CFC939-438B-4889-9017-A853ABD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Physical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04864F-3AAB-43E4-A007-0B9CD64397FB}"/>
              </a:ext>
            </a:extLst>
          </p:cNvPr>
          <p:cNvSpPr/>
          <p:nvPr/>
        </p:nvSpPr>
        <p:spPr>
          <a:xfrm>
            <a:off x="2375647" y="3841306"/>
            <a:ext cx="2976467" cy="1775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 per company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EF6383-023D-423A-B1E3-988711E0FFC8}"/>
              </a:ext>
            </a:extLst>
          </p:cNvPr>
          <p:cNvSpPr/>
          <p:nvPr/>
        </p:nvSpPr>
        <p:spPr>
          <a:xfrm>
            <a:off x="2965906" y="4292673"/>
            <a:ext cx="2260948" cy="120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Record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42CB5-D72B-476C-9954-F0E4B5278F89}"/>
              </a:ext>
            </a:extLst>
          </p:cNvPr>
          <p:cNvSpPr/>
          <p:nvPr/>
        </p:nvSpPr>
        <p:spPr>
          <a:xfrm>
            <a:off x="3416843" y="4740372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587CE-D2E9-48BB-9AB4-527A4D3D3E02}"/>
              </a:ext>
            </a:extLst>
          </p:cNvPr>
          <p:cNvSpPr/>
          <p:nvPr/>
        </p:nvSpPr>
        <p:spPr>
          <a:xfrm>
            <a:off x="3416843" y="4948095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47C287-6063-4203-88B3-60A4CF437898}"/>
              </a:ext>
            </a:extLst>
          </p:cNvPr>
          <p:cNvSpPr/>
          <p:nvPr/>
        </p:nvSpPr>
        <p:spPr>
          <a:xfrm>
            <a:off x="3416843" y="5155818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69DF67-9EC4-4840-B0B3-A23AF4840E14}"/>
              </a:ext>
            </a:extLst>
          </p:cNvPr>
          <p:cNvSpPr/>
          <p:nvPr/>
        </p:nvSpPr>
        <p:spPr>
          <a:xfrm>
            <a:off x="2375647" y="1943289"/>
            <a:ext cx="2976467" cy="1775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2431B1-1164-4CC6-8A39-77AD293FC8AA}"/>
              </a:ext>
            </a:extLst>
          </p:cNvPr>
          <p:cNvSpPr/>
          <p:nvPr/>
        </p:nvSpPr>
        <p:spPr>
          <a:xfrm>
            <a:off x="2965906" y="2394656"/>
            <a:ext cx="2260948" cy="120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Record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B3646-D29E-4EE7-8DAE-349A935A6467}"/>
              </a:ext>
            </a:extLst>
          </p:cNvPr>
          <p:cNvSpPr/>
          <p:nvPr/>
        </p:nvSpPr>
        <p:spPr>
          <a:xfrm>
            <a:off x="3416843" y="2842355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A5EB9E-F881-4B20-9E45-0F589AF7219C}"/>
              </a:ext>
            </a:extLst>
          </p:cNvPr>
          <p:cNvSpPr/>
          <p:nvPr/>
        </p:nvSpPr>
        <p:spPr>
          <a:xfrm>
            <a:off x="3416843" y="3050078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2A4DA9-DFA6-4A98-80B5-17F2895D97BA}"/>
              </a:ext>
            </a:extLst>
          </p:cNvPr>
          <p:cNvSpPr/>
          <p:nvPr/>
        </p:nvSpPr>
        <p:spPr>
          <a:xfrm>
            <a:off x="3416843" y="3257801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BB14928-2E68-4E50-8E1C-B3BE1FA28C46}"/>
              </a:ext>
            </a:extLst>
          </p:cNvPr>
          <p:cNvSpPr/>
          <p:nvPr/>
        </p:nvSpPr>
        <p:spPr>
          <a:xfrm>
            <a:off x="6172200" y="1418886"/>
            <a:ext cx="4970929" cy="4198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Customer Tenant Database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8B0BF3-7E2C-4BF6-AC57-B9885D38E5B3}"/>
              </a:ext>
            </a:extLst>
          </p:cNvPr>
          <p:cNvSpPr/>
          <p:nvPr/>
        </p:nvSpPr>
        <p:spPr>
          <a:xfrm>
            <a:off x="7709647" y="3841306"/>
            <a:ext cx="2976467" cy="1775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 per company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AE28793-034F-4989-AFF4-A382BAD2C6CE}"/>
              </a:ext>
            </a:extLst>
          </p:cNvPr>
          <p:cNvSpPr/>
          <p:nvPr/>
        </p:nvSpPr>
        <p:spPr>
          <a:xfrm>
            <a:off x="8299906" y="4292673"/>
            <a:ext cx="2260948" cy="120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Record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751E14-DAFC-4A3D-975F-26C524C2AB41}"/>
              </a:ext>
            </a:extLst>
          </p:cNvPr>
          <p:cNvSpPr/>
          <p:nvPr/>
        </p:nvSpPr>
        <p:spPr>
          <a:xfrm>
            <a:off x="8750843" y="4740372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1F6151-A16E-4F4E-94A9-B0354AC08927}"/>
              </a:ext>
            </a:extLst>
          </p:cNvPr>
          <p:cNvSpPr/>
          <p:nvPr/>
        </p:nvSpPr>
        <p:spPr>
          <a:xfrm>
            <a:off x="8750843" y="4948095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CDB53F-63CE-443D-8F92-5DB138B213BC}"/>
              </a:ext>
            </a:extLst>
          </p:cNvPr>
          <p:cNvSpPr/>
          <p:nvPr/>
        </p:nvSpPr>
        <p:spPr>
          <a:xfrm>
            <a:off x="8750843" y="5155818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4F9463-EC3A-49BA-A6A9-E300E476CE10}"/>
              </a:ext>
            </a:extLst>
          </p:cNvPr>
          <p:cNvSpPr/>
          <p:nvPr/>
        </p:nvSpPr>
        <p:spPr>
          <a:xfrm>
            <a:off x="7709647" y="1943289"/>
            <a:ext cx="2976467" cy="1775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D57C8C6-E84F-4B1C-BF4A-0C4FFF2FB4F3}"/>
              </a:ext>
            </a:extLst>
          </p:cNvPr>
          <p:cNvSpPr/>
          <p:nvPr/>
        </p:nvSpPr>
        <p:spPr>
          <a:xfrm>
            <a:off x="8299906" y="2394656"/>
            <a:ext cx="2260948" cy="120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Record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186C26-1C7C-492B-AE41-206553D85AE9}"/>
              </a:ext>
            </a:extLst>
          </p:cNvPr>
          <p:cNvSpPr/>
          <p:nvPr/>
        </p:nvSpPr>
        <p:spPr>
          <a:xfrm>
            <a:off x="8750843" y="2842355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E1A61D-A25C-4F49-A1DB-96D1467E3E9F}"/>
              </a:ext>
            </a:extLst>
          </p:cNvPr>
          <p:cNvSpPr/>
          <p:nvPr/>
        </p:nvSpPr>
        <p:spPr>
          <a:xfrm>
            <a:off x="8750843" y="3050078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2385E2-AD98-49B5-A13D-4684B54D1B97}"/>
              </a:ext>
            </a:extLst>
          </p:cNvPr>
          <p:cNvSpPr/>
          <p:nvPr/>
        </p:nvSpPr>
        <p:spPr>
          <a:xfrm>
            <a:off x="8750843" y="3257801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</p:spTree>
    <p:extLst>
      <p:ext uri="{BB962C8B-B14F-4D97-AF65-F5344CB8AC3E}">
        <p14:creationId xmlns:p14="http://schemas.microsoft.com/office/powerpoint/2010/main" val="365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7BC6-A178-4F90-9812-167D2B5F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Physical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2A10-5516-479C-938D-6B72EA1B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Have a look at SQL</a:t>
            </a:r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0F5B9078-9068-4FDA-A69D-1EBA7DCAEB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395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2CFC939-438B-4889-9017-A853ABD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Objects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7B97FF-0357-40FE-9C20-272662FB6A09}"/>
              </a:ext>
            </a:extLst>
          </p:cNvPr>
          <p:cNvGrpSpPr/>
          <p:nvPr/>
        </p:nvGrpSpPr>
        <p:grpSpPr>
          <a:xfrm>
            <a:off x="3063657" y="1624207"/>
            <a:ext cx="6064685" cy="3609585"/>
            <a:chOff x="4699964" y="1749467"/>
            <a:chExt cx="6064685" cy="36095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9632504-76DF-4287-A432-FAD6B5361FAC}"/>
                </a:ext>
              </a:extLst>
            </p:cNvPr>
            <p:cNvSpPr/>
            <p:nvPr/>
          </p:nvSpPr>
          <p:spPr>
            <a:xfrm>
              <a:off x="4699964" y="1749467"/>
              <a:ext cx="6064685" cy="3609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/>
                <a:t>Tenant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DF1F7C-AA4F-48FE-9CC1-905127A7429E}"/>
                </a:ext>
              </a:extLst>
            </p:cNvPr>
            <p:cNvSpPr/>
            <p:nvPr/>
          </p:nvSpPr>
          <p:spPr>
            <a:xfrm>
              <a:off x="6211438" y="2740070"/>
              <a:ext cx="4246324" cy="24937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Object Metadata Table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555CCD-5977-47E8-894F-AA4B85ACCD28}"/>
                </a:ext>
              </a:extLst>
            </p:cNvPr>
            <p:cNvSpPr/>
            <p:nvPr/>
          </p:nvSpPr>
          <p:spPr>
            <a:xfrm>
              <a:off x="8017274" y="3787036"/>
              <a:ext cx="1810011" cy="1941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dirty="0"/>
                <a:t>Pages</a:t>
              </a:r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BC4FA6-6313-47A0-A40D-77F4635C8601}"/>
                </a:ext>
              </a:extLst>
            </p:cNvPr>
            <p:cNvSpPr/>
            <p:nvPr/>
          </p:nvSpPr>
          <p:spPr>
            <a:xfrm>
              <a:off x="8017274" y="3994759"/>
              <a:ext cx="1810011" cy="1941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dirty="0" err="1"/>
                <a:t>Reports</a:t>
              </a:r>
              <a:endParaRPr lang="en-US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51E201-3385-4905-B382-1D511C14CD72}"/>
                </a:ext>
              </a:extLst>
            </p:cNvPr>
            <p:cNvSpPr/>
            <p:nvPr/>
          </p:nvSpPr>
          <p:spPr>
            <a:xfrm>
              <a:off x="8017273" y="4410205"/>
              <a:ext cx="1810011" cy="1941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dirty="0" err="1"/>
                <a:t>Queries</a:t>
              </a:r>
              <a:endParaRPr lang="en-US" sz="16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170462-565E-4ACA-96F0-681D919A769E}"/>
                </a:ext>
              </a:extLst>
            </p:cNvPr>
            <p:cNvSpPr/>
            <p:nvPr/>
          </p:nvSpPr>
          <p:spPr>
            <a:xfrm>
              <a:off x="8017274" y="3592882"/>
              <a:ext cx="1810011" cy="1941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dirty="0" err="1"/>
                <a:t>Tables</a:t>
              </a:r>
              <a:endParaRPr lang="en-US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E89E84-2A60-41F2-B325-82B2F085D15C}"/>
                </a:ext>
              </a:extLst>
            </p:cNvPr>
            <p:cNvSpPr/>
            <p:nvPr/>
          </p:nvSpPr>
          <p:spPr>
            <a:xfrm>
              <a:off x="8017273" y="4202482"/>
              <a:ext cx="1810011" cy="1941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dirty="0"/>
                <a:t>Codeunits</a:t>
              </a:r>
              <a:endParaRPr lang="en-US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2BE14F-D24A-492F-8642-BE66602DE3F9}"/>
                </a:ext>
              </a:extLst>
            </p:cNvPr>
            <p:cNvSpPr/>
            <p:nvPr/>
          </p:nvSpPr>
          <p:spPr>
            <a:xfrm>
              <a:off x="8017273" y="4617928"/>
              <a:ext cx="1810011" cy="1941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dirty="0"/>
                <a:t>XML Ports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449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EDA905-7E9F-4E79-865A-8BE9B2A1FBFE}"/>
              </a:ext>
            </a:extLst>
          </p:cNvPr>
          <p:cNvGrpSpPr/>
          <p:nvPr/>
        </p:nvGrpSpPr>
        <p:grpSpPr>
          <a:xfrm>
            <a:off x="4245279" y="2612296"/>
            <a:ext cx="3701441" cy="1633407"/>
            <a:chOff x="2270409" y="2449445"/>
            <a:chExt cx="3701441" cy="16334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16D3ADA-4166-4585-BF77-7A88773E8135}"/>
                </a:ext>
              </a:extLst>
            </p:cNvPr>
            <p:cNvSpPr/>
            <p:nvPr/>
          </p:nvSpPr>
          <p:spPr>
            <a:xfrm>
              <a:off x="2270409" y="2449445"/>
              <a:ext cx="3701441" cy="1633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DF1F7C-AA4F-48FE-9CC1-905127A7429E}"/>
                </a:ext>
              </a:extLst>
            </p:cNvPr>
            <p:cNvSpPr/>
            <p:nvPr/>
          </p:nvSpPr>
          <p:spPr>
            <a:xfrm>
              <a:off x="3585642" y="2645490"/>
              <a:ext cx="2260948" cy="13152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/>
                <a:t>Record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555CCD-5977-47E8-894F-AA4B85ACCD28}"/>
                </a:ext>
              </a:extLst>
            </p:cNvPr>
            <p:cNvSpPr/>
            <p:nvPr/>
          </p:nvSpPr>
          <p:spPr>
            <a:xfrm>
              <a:off x="4036579" y="3206030"/>
              <a:ext cx="1810011" cy="19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Field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BC4FA6-6313-47A0-A40D-77F4635C8601}"/>
                </a:ext>
              </a:extLst>
            </p:cNvPr>
            <p:cNvSpPr/>
            <p:nvPr/>
          </p:nvSpPr>
          <p:spPr>
            <a:xfrm>
              <a:off x="4036579" y="3413753"/>
              <a:ext cx="1810011" cy="19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Field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51E201-3385-4905-B382-1D511C14CD72}"/>
                </a:ext>
              </a:extLst>
            </p:cNvPr>
            <p:cNvSpPr/>
            <p:nvPr/>
          </p:nvSpPr>
          <p:spPr>
            <a:xfrm>
              <a:off x="4036579" y="3621476"/>
              <a:ext cx="1810011" cy="19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Field n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2CFC939-438B-4889-9017-A853ABD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351999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80ACF0D-16DC-4B89-9D03-0A4E086A3F47}"/>
              </a:ext>
            </a:extLst>
          </p:cNvPr>
          <p:cNvGrpSpPr/>
          <p:nvPr/>
        </p:nvGrpSpPr>
        <p:grpSpPr>
          <a:xfrm>
            <a:off x="4245279" y="2612296"/>
            <a:ext cx="3701441" cy="1633407"/>
            <a:chOff x="1171184" y="1690688"/>
            <a:chExt cx="3701441" cy="16334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16D3ADA-4166-4585-BF77-7A88773E8135}"/>
                </a:ext>
              </a:extLst>
            </p:cNvPr>
            <p:cNvSpPr/>
            <p:nvPr/>
          </p:nvSpPr>
          <p:spPr>
            <a:xfrm>
              <a:off x="1171184" y="1690688"/>
              <a:ext cx="3701441" cy="1633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DF1F7C-AA4F-48FE-9CC1-905127A7429E}"/>
                </a:ext>
              </a:extLst>
            </p:cNvPr>
            <p:cNvSpPr/>
            <p:nvPr/>
          </p:nvSpPr>
          <p:spPr>
            <a:xfrm>
              <a:off x="2486417" y="1886733"/>
              <a:ext cx="2260948" cy="13152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/>
                <a:t>Record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555CCD-5977-47E8-894F-AA4B85ACCD28}"/>
                </a:ext>
              </a:extLst>
            </p:cNvPr>
            <p:cNvSpPr/>
            <p:nvPr/>
          </p:nvSpPr>
          <p:spPr>
            <a:xfrm>
              <a:off x="2937354" y="2447273"/>
              <a:ext cx="1810011" cy="1941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Field 1 Key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BC4FA6-6313-47A0-A40D-77F4635C8601}"/>
                </a:ext>
              </a:extLst>
            </p:cNvPr>
            <p:cNvSpPr/>
            <p:nvPr/>
          </p:nvSpPr>
          <p:spPr>
            <a:xfrm>
              <a:off x="2937354" y="2654996"/>
              <a:ext cx="1810011" cy="19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Field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51E201-3385-4905-B382-1D511C14CD72}"/>
                </a:ext>
              </a:extLst>
            </p:cNvPr>
            <p:cNvSpPr/>
            <p:nvPr/>
          </p:nvSpPr>
          <p:spPr>
            <a:xfrm>
              <a:off x="2937354" y="2862719"/>
              <a:ext cx="1810011" cy="19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Field n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2CFC939-438B-4889-9017-A853ABD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Table Keys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0B9FCC-1727-40C6-B13C-8BF5D93DB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7147"/>
              </p:ext>
            </p:extLst>
          </p:nvPr>
        </p:nvGraphicFramePr>
        <p:xfrm>
          <a:off x="3504475" y="3803639"/>
          <a:ext cx="5435242" cy="1315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5126">
                  <a:extLst>
                    <a:ext uri="{9D8B030D-6E8A-4147-A177-3AD203B41FA5}">
                      <a16:colId xmlns:a16="http://schemas.microsoft.com/office/drawing/2014/main" val="1184297383"/>
                    </a:ext>
                  </a:extLst>
                </a:gridCol>
                <a:gridCol w="1795126">
                  <a:extLst>
                    <a:ext uri="{9D8B030D-6E8A-4147-A177-3AD203B41FA5}">
                      <a16:colId xmlns:a16="http://schemas.microsoft.com/office/drawing/2014/main" val="1690932867"/>
                    </a:ext>
                  </a:extLst>
                </a:gridCol>
                <a:gridCol w="1844990">
                  <a:extLst>
                    <a:ext uri="{9D8B030D-6E8A-4147-A177-3AD203B41FA5}">
                      <a16:colId xmlns:a16="http://schemas.microsoft.com/office/drawing/2014/main" val="986273604"/>
                    </a:ext>
                  </a:extLst>
                </a:gridCol>
              </a:tblGrid>
              <a:tr h="328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Field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Field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Field 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532393"/>
                  </a:ext>
                </a:extLst>
              </a:tr>
              <a:tr h="328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Entry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8900825"/>
                  </a:ext>
                </a:extLst>
              </a:tr>
              <a:tr h="328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Data2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Entry2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504792"/>
                  </a:ext>
                </a:extLst>
              </a:tr>
              <a:tr h="328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Entry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55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4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36747</TotalTime>
  <Words>1023</Words>
  <Application>Microsoft Office PowerPoint</Application>
  <PresentationFormat>Widescreen</PresentationFormat>
  <Paragraphs>303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Verdana</vt:lpstr>
      <vt:lpstr>Office Theme</vt:lpstr>
      <vt:lpstr>W01 - Business Central Dataset</vt:lpstr>
      <vt:lpstr>Program</vt:lpstr>
      <vt:lpstr>Questions?</vt:lpstr>
      <vt:lpstr>Logical Database</vt:lpstr>
      <vt:lpstr>Physical Database</vt:lpstr>
      <vt:lpstr>Physical database</vt:lpstr>
      <vt:lpstr>Objects</vt:lpstr>
      <vt:lpstr>Tables</vt:lpstr>
      <vt:lpstr>Table Keys</vt:lpstr>
      <vt:lpstr>Header Line Pattern</vt:lpstr>
      <vt:lpstr>Singleton Pattern</vt:lpstr>
      <vt:lpstr>Entries Pattern</vt:lpstr>
      <vt:lpstr>Pages</vt:lpstr>
      <vt:lpstr>Pages</vt:lpstr>
      <vt:lpstr>Reports</vt:lpstr>
      <vt:lpstr>Report Dataset</vt:lpstr>
      <vt:lpstr>Report Iteration</vt:lpstr>
      <vt:lpstr>Report Iteration with filter</vt:lpstr>
      <vt:lpstr>Reports</vt:lpstr>
      <vt:lpstr>Extensions</vt:lpstr>
      <vt:lpstr>Extensions</vt:lpstr>
      <vt:lpstr>Extensions</vt:lpstr>
      <vt:lpstr>Posting routines</vt:lpstr>
      <vt:lpstr>Posting routines</vt:lpstr>
      <vt:lpstr>Posting routine Example</vt:lpstr>
      <vt:lpstr>Posting routines</vt:lpstr>
      <vt:lpstr>Get started with Business Central and ForNAV</vt:lpstr>
      <vt:lpstr>Exercise</vt:lpstr>
      <vt:lpstr>Questions?</vt:lpstr>
      <vt:lpstr>Further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258</cp:revision>
  <dcterms:created xsi:type="dcterms:W3CDTF">2015-07-06T14:00:29Z</dcterms:created>
  <dcterms:modified xsi:type="dcterms:W3CDTF">2019-10-01T15:41:06Z</dcterms:modified>
</cp:coreProperties>
</file>