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1" r:id="rId3"/>
    <p:sldMasterId id="2147483672" r:id="rId4"/>
  </p:sldMasterIdLst>
  <p:notesMasterIdLst>
    <p:notesMasterId r:id="rId31"/>
  </p:notesMasterIdLst>
  <p:sldIdLst>
    <p:sldId id="256" r:id="rId5"/>
    <p:sldId id="258" r:id="rId6"/>
    <p:sldId id="259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40" r:id="rId16"/>
    <p:sldId id="339" r:id="rId17"/>
    <p:sldId id="341" r:id="rId18"/>
    <p:sldId id="342" r:id="rId19"/>
    <p:sldId id="346" r:id="rId20"/>
    <p:sldId id="343" r:id="rId21"/>
    <p:sldId id="345" r:id="rId22"/>
    <p:sldId id="344" r:id="rId23"/>
    <p:sldId id="347" r:id="rId24"/>
    <p:sldId id="348" r:id="rId25"/>
    <p:sldId id="349" r:id="rId26"/>
    <p:sldId id="350" r:id="rId27"/>
    <p:sldId id="351" r:id="rId28"/>
    <p:sldId id="352" r:id="rId29"/>
    <p:sldId id="300" r:id="rId30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1pPr>
    <a:lvl2pPr marL="257175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2pPr>
    <a:lvl3pPr marL="514350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3pPr>
    <a:lvl4pPr marL="771525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4pPr>
    <a:lvl5pPr marL="1028700" algn="ctr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5pPr>
    <a:lvl6pPr marL="1285875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6pPr>
    <a:lvl7pPr marL="1543050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7pPr>
    <a:lvl8pPr marL="1800225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8pPr>
    <a:lvl9pPr marL="2057400" algn="l" defTabSz="257175" rtl="0" eaLnBrk="1" latinLnBrk="0" hangingPunct="1">
      <a:defRPr sz="1800" kern="1200">
        <a:solidFill>
          <a:schemeClr val="tx1"/>
        </a:solidFill>
        <a:latin typeface="Helvetica Light" charset="0"/>
        <a:ea typeface="ヒラギノ角ゴ ProN W3" charset="0"/>
        <a:cs typeface="ヒラギノ角ゴ ProN W3" charset="0"/>
        <a:sym typeface="Helvetica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1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9" autoAdjust="0"/>
    <p:restoredTop sz="94626"/>
  </p:normalViewPr>
  <p:slideViewPr>
    <p:cSldViewPr snapToGrid="0" snapToObjects="1">
      <p:cViewPr>
        <p:scale>
          <a:sx n="88" d="100"/>
          <a:sy n="88" d="100"/>
        </p:scale>
        <p:origin x="480" y="552"/>
      </p:cViewPr>
      <p:guideLst>
        <p:guide orient="horz" pos="2880"/>
        <p:guide pos="5120"/>
        <p:guide orient="horz" pos="1620"/>
        <p:guide pos="12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8E046-E994-FC45-BBEB-A014A753CD0F}" type="datetimeFigureOut">
              <a:rPr kumimoji="1" lang="zh-CN" altLang="en-US" smtClean="0"/>
              <a:t>17/4/20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2C7C0-D0C0-F541-BFFF-380FD9266A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32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2C7C0-D0C0-F541-BFFF-380FD9266A4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165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6" name="Rectangle 2"/>
          <p:cNvSpPr>
            <a:spLocks/>
          </p:cNvSpPr>
          <p:nvPr/>
        </p:nvSpPr>
        <p:spPr bwMode="auto">
          <a:xfrm rot="-369541">
            <a:off x="-1143893" y="578644"/>
            <a:ext cx="9428857" cy="4207669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2" y="771525"/>
            <a:ext cx="7986713" cy="124301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 Medium" charset="0"/>
              </a:rPr>
              <a:t>单击此处编辑母版标题样式</a:t>
            </a:r>
            <a:endParaRPr lang="en-US">
              <a:sym typeface="Helvetica Neue Medium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2" y="2014538"/>
            <a:ext cx="7986713" cy="187880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Helvetica Neue Medium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Helvetica Neue Medium" charset="0"/>
              </a:rPr>
              <a:t>二级</a:t>
            </a:r>
          </a:p>
          <a:p>
            <a:pPr lvl="2"/>
            <a:r>
              <a:rPr lang="zh-CN" altLang="en-US" smtClean="0">
                <a:sym typeface="Helvetica Neue Medium" charset="0"/>
              </a:rPr>
              <a:t>三级</a:t>
            </a:r>
          </a:p>
          <a:p>
            <a:pPr lvl="3"/>
            <a:r>
              <a:rPr lang="zh-CN" altLang="en-US" smtClean="0">
                <a:sym typeface="Helvetica Neue Medium" charset="0"/>
              </a:rPr>
              <a:t>四级</a:t>
            </a:r>
          </a:p>
          <a:p>
            <a:pPr lvl="4"/>
            <a:r>
              <a:rPr lang="zh-CN" altLang="en-US" smtClean="0">
                <a:sym typeface="Helvetica Neue Medium" charset="0"/>
              </a:rPr>
              <a:t>五级</a:t>
            </a:r>
            <a:endParaRPr lang="en-US">
              <a:sym typeface="Helvetica Neue Ligh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51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800">
          <a:solidFill>
            <a:srgbClr val="FFFFFF"/>
          </a:solidFill>
          <a:latin typeface="+mn-lt"/>
          <a:ea typeface="+mn-ea"/>
          <a:cs typeface="+mn-cs"/>
          <a:sym typeface="Helvetica Neue Medium" charset="0"/>
        </a:defRPr>
      </a:lvl1pPr>
      <a:lvl2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3pPr>
      <a:lvl4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257175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514350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771525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028700" algn="l" rtl="0" eaLnBrk="1" fontAlgn="base" hangingPunct="1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FFF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164306" y="164306"/>
            <a:ext cx="8815388" cy="98583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  <p:sp>
        <p:nvSpPr>
          <p:cNvPr id="3077" name="Rectangle 5"/>
          <p:cNvSpPr>
            <a:spLocks/>
          </p:cNvSpPr>
          <p:nvPr/>
        </p:nvSpPr>
        <p:spPr bwMode="auto">
          <a:xfrm>
            <a:off x="-142875" y="-4043363"/>
            <a:ext cx="9429750" cy="4207669"/>
          </a:xfrm>
          <a:prstGeom prst="rect">
            <a:avLst/>
          </a:prstGeom>
          <a:solidFill>
            <a:srgbClr val="36363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07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1D79C2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363635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1D79C2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292827"/>
        </a:buClr>
        <a:buSzPct val="100000"/>
        <a:buFont typeface="Helvetica Neue Light" charset="0"/>
        <a:buChar char="—"/>
        <a:defRPr sz="1200">
          <a:solidFill>
            <a:srgbClr val="292827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164306" y="164306"/>
            <a:ext cx="8815388" cy="4829175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164306" y="1150144"/>
            <a:ext cx="8815388" cy="384333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4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1D79C2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421481" y="164306"/>
            <a:ext cx="8508206" cy="4664869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164306" y="164306"/>
            <a:ext cx="8815388" cy="4814888"/>
          </a:xfrm>
          <a:prstGeom prst="rect">
            <a:avLst/>
          </a:prstGeom>
          <a:solidFill>
            <a:srgbClr val="1D79C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8613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title style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314450"/>
            <a:ext cx="8479631" cy="351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 Neue Medium" charset="0"/>
              </a:rPr>
              <a:t>Click to edit Master text styles</a:t>
            </a:r>
          </a:p>
          <a:p>
            <a:pPr lvl="1"/>
            <a:r>
              <a:rPr lang="en-US">
                <a:sym typeface="Helvetica Neue Light" charset="0"/>
              </a:rPr>
              <a:t>Second level</a:t>
            </a:r>
          </a:p>
          <a:p>
            <a:pPr lvl="2"/>
            <a:r>
              <a:rPr lang="en-US">
                <a:sym typeface="Helvetica Neue Medium" charset="0"/>
              </a:rPr>
              <a:t>Third level</a:t>
            </a:r>
          </a:p>
          <a:p>
            <a:pPr lvl="3"/>
            <a:r>
              <a:rPr lang="en-US">
                <a:sym typeface="Helvetica Neue Light" charset="0"/>
              </a:rPr>
              <a:t>Fourth level</a:t>
            </a:r>
          </a:p>
          <a:p>
            <a:pPr lvl="4"/>
            <a:r>
              <a:rPr lang="en-US">
                <a:sym typeface="Helvetica Neue Light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</p:sldLayoutIdLst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560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+mj-lt"/>
          <a:ea typeface="+mj-ea"/>
          <a:cs typeface="+mj-cs"/>
          <a:sym typeface="Helvetica Neue Medium" charset="0"/>
        </a:defRPr>
      </a:lvl1pPr>
      <a:lvl2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2pPr>
      <a:lvl3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3pPr>
      <a:lvl4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4pPr>
      <a:lvl5pPr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5pPr>
      <a:lvl6pPr marL="25717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6pPr>
      <a:lvl7pPr marL="51435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7pPr>
      <a:lvl8pPr marL="771525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8pPr>
      <a:lvl9pPr marL="1028700" algn="l" rtl="0" fontAlgn="base">
        <a:spcBef>
          <a:spcPct val="0"/>
        </a:spcBef>
        <a:spcAft>
          <a:spcPct val="0"/>
        </a:spcAft>
        <a:defRPr sz="3400">
          <a:solidFill>
            <a:srgbClr val="FFFFFF"/>
          </a:solidFill>
          <a:latin typeface="Helvetica Neue Medium" charset="0"/>
          <a:ea typeface="ヒラギノ角ゴ ProN W3" charset="0"/>
          <a:cs typeface="ヒラギノ角ゴ ProN W3" charset="0"/>
          <a:sym typeface="Helvetica Neue Medium" charset="0"/>
        </a:defRPr>
      </a:lvl9pPr>
    </p:titleStyle>
    <p:bodyStyle>
      <a:lvl1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1pPr>
      <a:lvl2pPr algn="l" rtl="0" fontAlgn="base">
        <a:lnSpc>
          <a:spcPct val="90000"/>
        </a:lnSpc>
        <a:spcBef>
          <a:spcPts val="338"/>
        </a:spcBef>
        <a:spcAft>
          <a:spcPct val="0"/>
        </a:spcAft>
        <a:defRPr sz="16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2pPr>
      <a:lvl3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+mn-lt"/>
          <a:ea typeface="+mn-ea"/>
          <a:cs typeface="+mn-cs"/>
          <a:sym typeface="Helvetica Neue Medium" charset="0"/>
        </a:defRPr>
      </a:lvl3pPr>
      <a:lvl4pPr algn="l" rtl="0" fontAlgn="base">
        <a:lnSpc>
          <a:spcPct val="90000"/>
        </a:lnSpc>
        <a:spcBef>
          <a:spcPts val="338"/>
        </a:spcBef>
        <a:spcAft>
          <a:spcPct val="0"/>
        </a:spcAft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4pPr>
      <a:lvl5pPr marL="2000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5pPr>
      <a:lvl6pPr marL="45720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6pPr>
      <a:lvl7pPr marL="71437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7pPr>
      <a:lvl8pPr marL="971550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8pPr>
      <a:lvl9pPr marL="1228725" indent="-200025" algn="l" rtl="0" fontAlgn="base">
        <a:lnSpc>
          <a:spcPct val="90000"/>
        </a:lnSpc>
        <a:spcBef>
          <a:spcPts val="338"/>
        </a:spcBef>
        <a:spcAft>
          <a:spcPct val="0"/>
        </a:spcAft>
        <a:buClr>
          <a:srgbClr val="FFFEFE"/>
        </a:buClr>
        <a:buSzPct val="100000"/>
        <a:buFont typeface="Helvetica Neue Light" charset="0"/>
        <a:buChar char="—"/>
        <a:defRPr sz="1200">
          <a:solidFill>
            <a:srgbClr val="FFFEFE"/>
          </a:solidFill>
          <a:latin typeface="Helvetica Neue Light" charset="0"/>
          <a:ea typeface="+mn-ea"/>
          <a:cs typeface="+mn-cs"/>
          <a:sym typeface="Helvetica Neue Light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atatang.com/data/1193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xsjy/jieb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328612" y="981592"/>
            <a:ext cx="7986713" cy="1243013"/>
          </a:xfrm>
          <a:ln/>
        </p:spPr>
        <p:txBody>
          <a:bodyPr/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altLang="zh-CN" sz="2000" i="1" dirty="0"/>
              <a:t>Topics in Quantitative Finance: Machine Learning for </a:t>
            </a:r>
            <a:r>
              <a:rPr lang="en-US" altLang="zh-CN" sz="2000" i="1" dirty="0" smtClean="0"/>
              <a:t>Finance</a:t>
            </a: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2000" b="1" dirty="0" smtClean="0"/>
              <a:t/>
            </a:r>
            <a:br>
              <a:rPr lang="en-US" altLang="zh-CN" sz="2000" b="1" dirty="0" smtClean="0"/>
            </a:br>
            <a:r>
              <a:rPr lang="en-US" altLang="zh-CN" sz="3200" b="1" dirty="0" smtClean="0"/>
              <a:t>Hotel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Review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Sentiment </a:t>
            </a:r>
            <a:r>
              <a:rPr lang="en-US" altLang="zh-CN" sz="3200" b="1" dirty="0"/>
              <a:t>Analysis </a:t>
            </a:r>
            <a:endParaRPr lang="zh-CN" altLang="zh-CN" sz="3200" b="1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2" y="2224605"/>
            <a:ext cx="7986713" cy="1878806"/>
          </a:xfrm>
          <a:ln/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Wang</a:t>
            </a:r>
            <a:r>
              <a:rPr lang="zh-CN" altLang="en-US" dirty="0" smtClean="0"/>
              <a:t> </a:t>
            </a:r>
            <a:r>
              <a:rPr lang="en-US" altLang="zh-CN" dirty="0" smtClean="0"/>
              <a:t>Yu</a:t>
            </a:r>
            <a:endParaRPr lang="en-US" dirty="0"/>
          </a:p>
          <a:p>
            <a:pPr lvl="1"/>
            <a:r>
              <a:rPr lang="en-US" altLang="zh-CN" dirty="0" smtClean="0"/>
              <a:t>1601213621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Stop-word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314450"/>
            <a:ext cx="5757011" cy="3035515"/>
          </a:xfrm>
          <a:prstGeom prst="rect">
            <a:avLst/>
          </a:prstGeom>
        </p:spPr>
      </p:pic>
      <p:grpSp>
        <p:nvGrpSpPr>
          <p:cNvPr id="12" name="组 11"/>
          <p:cNvGrpSpPr/>
          <p:nvPr/>
        </p:nvGrpSpPr>
        <p:grpSpPr>
          <a:xfrm>
            <a:off x="638871" y="3369917"/>
            <a:ext cx="5876401" cy="658398"/>
            <a:chOff x="667264" y="3171441"/>
            <a:chExt cx="5876401" cy="223736"/>
          </a:xfrm>
        </p:grpSpPr>
        <p:sp>
          <p:nvSpPr>
            <p:cNvPr id="14" name="矩形 13"/>
            <p:cNvSpPr/>
            <p:nvPr/>
          </p:nvSpPr>
          <p:spPr bwMode="auto">
            <a:xfrm>
              <a:off x="667264" y="3171441"/>
              <a:ext cx="5694241" cy="2111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178640" y="3199074"/>
              <a:ext cx="3365025" cy="196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Data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Processing: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endParaRPr kumimoji="1" lang="en-US" altLang="zh-CN" sz="1050" b="1" dirty="0" smtClean="0">
                <a:solidFill>
                  <a:srgbClr val="FF0000"/>
                </a:solidFill>
              </a:endParaRPr>
            </a:p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>
                  <a:solidFill>
                    <a:srgbClr val="FF0000"/>
                  </a:solidFill>
                </a:rPr>
                <a:t>r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emove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individual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character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after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segmentation</a:t>
              </a:r>
            </a:p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2.stop-word </a:t>
              </a:r>
              <a:r>
                <a:rPr lang="en-US" altLang="zh-CN" sz="1050" b="1" dirty="0">
                  <a:solidFill>
                    <a:srgbClr val="FF0000"/>
                  </a:solidFill>
                </a:rPr>
                <a:t>removal 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Stop-word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8861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Stop-word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Stop-word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Stop-words</a:t>
            </a:r>
            <a:r>
              <a:rPr lang="en-US" altLang="zh-CN" dirty="0" smtClean="0"/>
              <a:t> are simply those words that are extremely common in all sorts of texts and likely bear </a:t>
            </a:r>
            <a:r>
              <a:rPr lang="en-US" altLang="zh-CN" b="1" dirty="0" smtClean="0"/>
              <a:t>no (or only little) useful information </a:t>
            </a:r>
            <a:r>
              <a:rPr lang="en-US" altLang="zh-CN" dirty="0" smtClean="0"/>
              <a:t>that can be used to distinguish between different classes of reviews.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kern="0" dirty="0" err="1" smtClean="0">
                <a:solidFill>
                  <a:srgbClr val="FFC000"/>
                </a:solidFill>
              </a:rPr>
              <a:t>stoplis.txt</a:t>
            </a:r>
            <a:endParaRPr lang="en-US" altLang="zh-CN" b="1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zh-CN" altLang="en-US" b="1" kern="0" dirty="0" smtClean="0">
                <a:solidFill>
                  <a:srgbClr val="FFC000"/>
                </a:solidFill>
              </a:rPr>
              <a:t>（</a:t>
            </a:r>
            <a:r>
              <a:rPr lang="en-US" altLang="zh-CN" b="1" kern="0" dirty="0" smtClean="0">
                <a:solidFill>
                  <a:srgbClr val="FFC000"/>
                </a:solidFill>
              </a:rPr>
              <a:t>From</a:t>
            </a:r>
            <a:r>
              <a:rPr lang="zh-CN" altLang="en-US" b="1" kern="0" dirty="0" smtClean="0">
                <a:solidFill>
                  <a:srgbClr val="FFC000"/>
                </a:solidFill>
              </a:rPr>
              <a:t> </a:t>
            </a:r>
            <a:r>
              <a:rPr lang="en-US" altLang="zh-CN" b="1" kern="0" dirty="0" smtClean="0">
                <a:solidFill>
                  <a:srgbClr val="FFC000"/>
                </a:solidFill>
              </a:rPr>
              <a:t>Internet)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kern="0" dirty="0" smtClean="0"/>
              <a:t>Example: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modal </a:t>
            </a:r>
            <a:r>
              <a:rPr lang="en-US" altLang="zh-CN" sz="1200" dirty="0" smtClean="0"/>
              <a:t>particle</a:t>
            </a:r>
            <a:endParaRPr lang="en-US" altLang="zh-CN" sz="1200" dirty="0">
              <a:sym typeface="Wingdings"/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>
                <a:sym typeface="Wingdings"/>
              </a:rPr>
              <a:t>（啊</a:t>
            </a:r>
            <a:r>
              <a:rPr lang="en-US" altLang="zh-CN" sz="1200" dirty="0" smtClean="0">
                <a:sym typeface="Wingdings"/>
              </a:rPr>
              <a:t>Ah</a:t>
            </a:r>
            <a:r>
              <a:rPr lang="zh-CN" altLang="en-US" sz="1200" dirty="0" smtClean="0">
                <a:sym typeface="Wingdings"/>
              </a:rPr>
              <a:t>，哦</a:t>
            </a:r>
            <a:r>
              <a:rPr lang="en-US" altLang="zh-CN" sz="1200" dirty="0" smtClean="0">
                <a:sym typeface="Wingdings"/>
              </a:rPr>
              <a:t>Oh</a:t>
            </a:r>
            <a:r>
              <a:rPr lang="zh-CN" altLang="en-US" sz="1200" dirty="0" smtClean="0">
                <a:sym typeface="Wingdings"/>
              </a:rPr>
              <a:t>）</a:t>
            </a:r>
            <a:endParaRPr lang="en-US" altLang="zh-CN" sz="1200" dirty="0" smtClean="0">
              <a:sym typeface="Wingdings"/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adversative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/>
              <a:t>（但是</a:t>
            </a:r>
            <a:r>
              <a:rPr lang="en-US" altLang="zh-CN" sz="1200" dirty="0" smtClean="0"/>
              <a:t>but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/>
              <a:t>personal pronoun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sz="1200" dirty="0" smtClean="0"/>
              <a:t>（我</a:t>
            </a:r>
            <a:r>
              <a:rPr lang="en-US" altLang="zh-CN" sz="1200" dirty="0" smtClean="0"/>
              <a:t>I</a:t>
            </a:r>
            <a:r>
              <a:rPr lang="zh-CN" altLang="en-US" sz="1200" dirty="0" smtClean="0"/>
              <a:t>，我们</a:t>
            </a:r>
            <a:r>
              <a:rPr lang="en-US" altLang="zh-CN" sz="1200" dirty="0" smtClean="0"/>
              <a:t>We</a:t>
            </a:r>
            <a:r>
              <a:rPr lang="zh-CN" altLang="en-US" sz="1200" dirty="0" smtClean="0"/>
              <a:t>）</a:t>
            </a:r>
            <a:endParaRPr lang="en-US" altLang="zh-CN" sz="1200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Number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(1,2,3……)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……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41" y="2180865"/>
            <a:ext cx="3943211" cy="27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segmentation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removal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8" y="1135630"/>
            <a:ext cx="7683500" cy="193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8" y="3066030"/>
            <a:ext cx="77343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Bag-of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Bag-of-words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bag-of-words (BOW)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to </a:t>
            </a:r>
            <a:r>
              <a:rPr lang="en-US" altLang="zh-CN" b="1" dirty="0">
                <a:solidFill>
                  <a:srgbClr val="FFC000"/>
                </a:solidFill>
              </a:rPr>
              <a:t>represent text as numerical feature vectors. 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/>
              <a:t>C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reate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a vocabulary of 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unique words—from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the entire set of </a:t>
            </a:r>
            <a:r>
              <a:rPr lang="en-US" altLang="zh-CN" dirty="0" smtClean="0"/>
              <a:t>reviews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.</a:t>
            </a:r>
            <a:endParaRPr lang="en-US" altLang="zh-CN" dirty="0">
              <a:solidFill>
                <a:srgbClr val="363635"/>
              </a:solidFill>
              <a:latin typeface="Helvetica Neue Light" charset="0"/>
              <a:sym typeface="Helvetica Neue Light" charset="0"/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-5521" r="22611" b="5521"/>
          <a:stretch/>
        </p:blipFill>
        <p:spPr>
          <a:xfrm>
            <a:off x="328613" y="2185988"/>
            <a:ext cx="594155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Bag-of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words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model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Bag-of-words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Using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bag-of-words (BOW)</a:t>
            </a:r>
            <a:r>
              <a:rPr lang="zh-CN" altLang="en-US" b="1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to </a:t>
            </a:r>
            <a:r>
              <a:rPr lang="en-US" altLang="zh-CN" b="1" dirty="0">
                <a:solidFill>
                  <a:srgbClr val="FFC000"/>
                </a:solidFill>
              </a:rPr>
              <a:t>represent text as numerical feature vectors. 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construct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a feature vector from each </a:t>
            </a:r>
            <a:r>
              <a:rPr lang="en-US" altLang="zh-CN" dirty="0" smtClean="0"/>
              <a:t>review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that contains the counts of how often each word occurs in the particular </a:t>
            </a:r>
            <a:r>
              <a:rPr lang="en-US" altLang="zh-CN" dirty="0" smtClean="0"/>
              <a:t>review</a:t>
            </a:r>
            <a:r>
              <a:rPr lang="en-US" altLang="zh-CN" dirty="0" smtClean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>
                <a:solidFill>
                  <a:srgbClr val="FFC000"/>
                </a:solidFill>
              </a:rPr>
              <a:t>CountVectorizer</a:t>
            </a:r>
            <a:r>
              <a:rPr lang="en-US" altLang="zh-CN" b="1" dirty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  <a:endParaRPr lang="en-US" altLang="zh-CN" b="1" dirty="0">
              <a:solidFill>
                <a:srgbClr val="363635"/>
              </a:solidFill>
              <a:sym typeface="Helvetica Neue Light" charset="0"/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"/>
          <a:stretch/>
        </p:blipFill>
        <p:spPr>
          <a:xfrm>
            <a:off x="237174" y="2601468"/>
            <a:ext cx="6076540" cy="2390950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551111" y="3588725"/>
            <a:ext cx="5756318" cy="253916"/>
            <a:chOff x="642550" y="3153858"/>
            <a:chExt cx="5756318" cy="253916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82923" y="3153858"/>
              <a:ext cx="32159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solidFill>
                    <a:srgbClr val="FF0000"/>
                  </a:solidFill>
                </a:rPr>
                <a:t>takes an array of text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data,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constructs the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BOW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TFIDF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TFIDF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endParaRPr lang="en-US" altLang="zh-CN" b="1" kern="0" dirty="0">
              <a:solidFill>
                <a:srgbClr val="FFC000"/>
              </a:solidFill>
            </a:endParaRPr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term frequency-inverse document frequency </a:t>
            </a:r>
            <a:r>
              <a:rPr lang="en-US" altLang="zh-CN" dirty="0"/>
              <a:t>(</a:t>
            </a:r>
            <a:r>
              <a:rPr lang="en-US" altLang="zh-CN" b="1" dirty="0" err="1"/>
              <a:t>tf-idf</a:t>
            </a:r>
            <a:r>
              <a:rPr lang="en-US" altLang="zh-CN" dirty="0"/>
              <a:t>) that can be used to </a:t>
            </a:r>
            <a:r>
              <a:rPr lang="en-US" altLang="zh-CN" dirty="0" err="1"/>
              <a:t>downweight</a:t>
            </a:r>
            <a:r>
              <a:rPr lang="en-US" altLang="zh-CN" dirty="0"/>
              <a:t> those frequently occurring words in the feature vectors</a:t>
            </a:r>
            <a:r>
              <a:rPr lang="en-US" altLang="zh-CN" dirty="0" smtClean="0"/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Assessing word </a:t>
            </a:r>
            <a:r>
              <a:rPr lang="en-US" altLang="zh-CN" b="1" dirty="0" smtClean="0"/>
              <a:t>relevancy:</a:t>
            </a:r>
            <a:r>
              <a:rPr lang="zh-CN" altLang="en-US" b="1" dirty="0" smtClean="0"/>
              <a:t> 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tf-idf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en-US" altLang="zh-CN" kern="0" dirty="0" smtClean="0">
                <a:solidFill>
                  <a:schemeClr val="tx1"/>
                </a:solidFill>
              </a:rPr>
              <a:t>)=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en-US" altLang="zh-CN" kern="0" dirty="0" smtClean="0">
                <a:solidFill>
                  <a:schemeClr val="tx1"/>
                </a:solidFill>
              </a:rPr>
              <a:t>)×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idf</a:t>
            </a:r>
            <a:r>
              <a:rPr lang="en-US" altLang="zh-CN" kern="0" dirty="0" smtClean="0">
                <a:solidFill>
                  <a:schemeClr val="tx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t,d</a:t>
            </a:r>
            <a:r>
              <a:rPr lang="zh-CN" altLang="en-US" kern="0" dirty="0" smtClean="0">
                <a:solidFill>
                  <a:schemeClr val="tx1"/>
                </a:solidFill>
              </a:rPr>
              <a:t>）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TfidfTransformer</a:t>
            </a:r>
            <a:r>
              <a:rPr lang="en-US" altLang="zh-CN" b="1" dirty="0" smtClean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4"/>
          <a:stretch/>
        </p:blipFill>
        <p:spPr>
          <a:xfrm>
            <a:off x="237174" y="2601468"/>
            <a:ext cx="6062026" cy="2390950"/>
          </a:xfrm>
          <a:prstGeom prst="rect">
            <a:avLst/>
          </a:prstGeom>
        </p:spPr>
      </p:pic>
      <p:grpSp>
        <p:nvGrpSpPr>
          <p:cNvPr id="9" name="组 8"/>
          <p:cNvGrpSpPr/>
          <p:nvPr/>
        </p:nvGrpSpPr>
        <p:grpSpPr>
          <a:xfrm>
            <a:off x="551111" y="3762876"/>
            <a:ext cx="5694241" cy="253917"/>
            <a:chOff x="642550" y="3153858"/>
            <a:chExt cx="5694241" cy="79685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70017"/>
              <a:ext cx="5694241" cy="510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581178" y="3153858"/>
              <a:ext cx="564578" cy="7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TFIDF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94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b="1" dirty="0"/>
              <a:t>Transforming words into feature vectors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269555"/>
            <a:ext cx="5280357" cy="359273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08970" y="1269555"/>
            <a:ext cx="346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the feature vectors consist of mostly zeros, </a:t>
            </a:r>
            <a:r>
              <a:rPr lang="en-US" altLang="zh-CN" b="1" dirty="0"/>
              <a:t>sparse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27" y="2656798"/>
            <a:ext cx="2454729" cy="4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800132"/>
            <a:ext cx="6623730" cy="1451068"/>
          </a:xfrm>
          <a:prstGeom prst="rect">
            <a:avLst/>
          </a:prstGeom>
        </p:spPr>
      </p:pic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Data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split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Data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Get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train/test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split</a:t>
            </a: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9751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Classify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Classify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Methods: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SVM</a:t>
            </a:r>
            <a:r>
              <a:rPr lang="en-US" altLang="zh-CN" b="1" dirty="0">
                <a:solidFill>
                  <a:srgbClr val="FFC000"/>
                </a:solidFill>
              </a:rPr>
              <a:t>,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Decision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tree,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Logistics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regression</a:t>
            </a:r>
            <a:endParaRPr lang="en-US" altLang="zh-CN" b="1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" y="3799084"/>
            <a:ext cx="5715000" cy="1231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" y="2891417"/>
            <a:ext cx="6070600" cy="927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03" y="1823300"/>
            <a:ext cx="4775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SVM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28" y="2252094"/>
            <a:ext cx="3648001" cy="273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81" y="1150144"/>
            <a:ext cx="35052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Contents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85750" indent="-285750">
              <a:buFont typeface="Wingdings" charset="2"/>
              <a:buChar char="l"/>
            </a:pP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Project</a:t>
            </a:r>
            <a:r>
              <a:rPr lang="zh-CN" altLang="en-US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 </a:t>
            </a:r>
            <a:r>
              <a:rPr lang="en-US" altLang="zh-CN" dirty="0">
                <a:solidFill>
                  <a:srgbClr val="363635"/>
                </a:solidFill>
                <a:latin typeface="Helvetica Neue Light" charset="0"/>
                <a:sym typeface="Helvetica Neue Light" charset="0"/>
              </a:rPr>
              <a:t>Introduction</a:t>
            </a:r>
            <a:endParaRPr lang="en-US" dirty="0">
              <a:solidFill>
                <a:srgbClr val="363635"/>
              </a:solidFill>
              <a:latin typeface="Helvetica Neue Light" charset="0"/>
              <a:sym typeface="Helvetica Neue Light" charset="0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</a:t>
            </a:r>
          </a:p>
          <a:p>
            <a:pPr lvl="4"/>
            <a:r>
              <a:rPr lang="en-US" altLang="zh-CN" dirty="0"/>
              <a:t>Chinese text segmentation</a:t>
            </a:r>
          </a:p>
          <a:p>
            <a:pPr lvl="4"/>
            <a:r>
              <a:rPr lang="en-US" altLang="zh-CN" dirty="0"/>
              <a:t>Stop-word</a:t>
            </a:r>
            <a:r>
              <a:rPr lang="zh-CN" altLang="en-US" dirty="0"/>
              <a:t> </a:t>
            </a:r>
            <a:r>
              <a:rPr lang="en-US" altLang="zh-CN" dirty="0"/>
              <a:t>removal</a:t>
            </a:r>
          </a:p>
          <a:p>
            <a:pPr lvl="4"/>
            <a:r>
              <a:rPr lang="en-US" altLang="zh-CN" dirty="0" smtClean="0"/>
              <a:t>Bag-of-words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model,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Transforming </a:t>
            </a:r>
            <a:r>
              <a:rPr lang="en-US" altLang="zh-CN" dirty="0"/>
              <a:t>words into feature </a:t>
            </a:r>
            <a:r>
              <a:rPr lang="en-US" altLang="zh-CN" dirty="0" smtClean="0"/>
              <a:t>vectors</a:t>
            </a:r>
            <a:endParaRPr lang="en-US" altLang="zh-CN" dirty="0"/>
          </a:p>
          <a:p>
            <a:pPr lvl="4"/>
            <a:r>
              <a:rPr lang="en-US" altLang="zh-CN" dirty="0"/>
              <a:t>TFIDF</a:t>
            </a:r>
            <a:r>
              <a:rPr lang="zh-CN" altLang="en-US" dirty="0"/>
              <a:t> </a:t>
            </a:r>
            <a:r>
              <a:rPr lang="en-US" altLang="zh-CN" dirty="0"/>
              <a:t>(term frequency-inverse document frequency</a:t>
            </a:r>
            <a:r>
              <a:rPr lang="en-US" altLang="zh-CN" dirty="0" smtClean="0"/>
              <a:t>)</a:t>
            </a:r>
          </a:p>
          <a:p>
            <a:pPr lvl="4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plit</a:t>
            </a:r>
          </a:p>
          <a:p>
            <a:pPr lvl="4"/>
            <a:r>
              <a:rPr lang="en-US" altLang="zh-CN" dirty="0" smtClean="0"/>
              <a:t>Classify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Logistics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Naive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bayes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>
                <a:solidFill>
                  <a:srgbClr val="FFC000"/>
                </a:solidFill>
              </a:rPr>
              <a:t>Decision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tree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8" y="1539423"/>
            <a:ext cx="5041900" cy="1168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79" y="2710341"/>
            <a:ext cx="2928378" cy="2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>
                <a:solidFill>
                  <a:srgbClr val="FFC000"/>
                </a:solidFill>
              </a:rPr>
              <a:t>Logistics</a:t>
            </a:r>
            <a:r>
              <a:rPr lang="zh-CN" altLang="en-US" b="1" dirty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regression</a:t>
            </a:r>
            <a:endParaRPr lang="en-US" altLang="zh-CN" b="1" kern="0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Prediction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results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b="1" kern="0" dirty="0">
                <a:solidFill>
                  <a:srgbClr val="FFC000"/>
                </a:solidFill>
              </a:rPr>
              <a:t>Prediction</a:t>
            </a:r>
            <a:r>
              <a:rPr lang="zh-CN" altLang="en-US" b="1" kern="0" dirty="0">
                <a:solidFill>
                  <a:srgbClr val="FFC000"/>
                </a:solidFill>
              </a:rPr>
              <a:t> </a:t>
            </a:r>
            <a:r>
              <a:rPr lang="en-US" altLang="zh-CN" b="1" kern="0" dirty="0">
                <a:solidFill>
                  <a:srgbClr val="FFC000"/>
                </a:solidFill>
              </a:rPr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57" y="1643743"/>
            <a:ext cx="3683000" cy="11176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76" y="2761343"/>
            <a:ext cx="2815468" cy="211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Documentary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smtClean="0">
                <a:solidFill>
                  <a:srgbClr val="FFC000"/>
                </a:solidFill>
              </a:rPr>
              <a:t>frequency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If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only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shows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reviews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of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all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6000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reviews,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think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important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remove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(documentary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frequency</a:t>
            </a:r>
            <a:r>
              <a:rPr lang="zh-CN" altLang="en-US" dirty="0" smtClean="0">
                <a:solidFill>
                  <a:schemeClr val="tx1"/>
                </a:solidFill>
              </a:rPr>
              <a:t> ≥ </a:t>
            </a:r>
            <a:r>
              <a:rPr lang="en-US" altLang="zh-CN" dirty="0" smtClean="0">
                <a:solidFill>
                  <a:schemeClr val="tx1"/>
                </a:solidFill>
              </a:rPr>
              <a:t>3)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Context: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smtClean="0"/>
              <a:t>A triple model</a:t>
            </a: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Combine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words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and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consider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context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information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A/B/C/D/E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features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>
                <a:solidFill>
                  <a:schemeClr val="tx1"/>
                </a:solidFill>
              </a:rPr>
              <a:t>(A/B/C/D/E)(AB/BC/CD/DE)(ABC/BCD/CDE)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5+4+3=12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features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dirty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use the </a:t>
            </a:r>
            <a:r>
              <a:rPr lang="en-US" altLang="zh-CN" b="1" dirty="0" err="1">
                <a:solidFill>
                  <a:srgbClr val="FFC000"/>
                </a:solidFill>
              </a:rPr>
              <a:t>CountVectorizer</a:t>
            </a:r>
            <a:r>
              <a:rPr lang="en-US" altLang="zh-CN" b="1" dirty="0"/>
              <a:t> </a:t>
            </a:r>
            <a:r>
              <a:rPr lang="en-US" altLang="zh-CN" dirty="0"/>
              <a:t>class implemented in </a:t>
            </a:r>
            <a:r>
              <a:rPr lang="en-US" altLang="zh-CN" b="1" dirty="0" err="1"/>
              <a:t>scikit</a:t>
            </a:r>
            <a:r>
              <a:rPr lang="en-US" altLang="zh-CN" b="1" dirty="0"/>
              <a:t>-learn.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83913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"/>
          <a:stretch/>
        </p:blipFill>
        <p:spPr>
          <a:xfrm>
            <a:off x="154363" y="1482273"/>
            <a:ext cx="6458857" cy="2527300"/>
          </a:xfrm>
          <a:prstGeom prst="rect">
            <a:avLst/>
          </a:prstGeom>
        </p:spPr>
      </p:pic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grpSp>
        <p:nvGrpSpPr>
          <p:cNvPr id="9" name="组 8"/>
          <p:cNvGrpSpPr/>
          <p:nvPr/>
        </p:nvGrpSpPr>
        <p:grpSpPr>
          <a:xfrm>
            <a:off x="378422" y="2635847"/>
            <a:ext cx="5694241" cy="391893"/>
            <a:chOff x="642550" y="3188237"/>
            <a:chExt cx="5694241" cy="391893"/>
          </a:xfrm>
        </p:grpSpPr>
        <p:sp>
          <p:nvSpPr>
            <p:cNvPr id="10" name="矩形 9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36507" y="3326214"/>
              <a:ext cx="25330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rgbClr val="FF0000"/>
                  </a:solidFill>
                </a:rPr>
                <a:t>Document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frequency,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context</a:t>
              </a:r>
              <a:r>
                <a:rPr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lang="en-US" altLang="zh-CN" sz="1050" b="1" dirty="0" smtClean="0">
                  <a:solidFill>
                    <a:srgbClr val="FF0000"/>
                  </a:solidFill>
                </a:rPr>
                <a:t>(triple)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78" y="4172057"/>
            <a:ext cx="1854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Improvement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</a:rPr>
              <a:t>Improvement</a:t>
            </a:r>
            <a:endParaRPr lang="en-US" altLang="zh-CN" kern="0" dirty="0">
              <a:solidFill>
                <a:srgbClr val="FFC000"/>
              </a:solidFill>
              <a:latin typeface="+mn-lt"/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" y="3413296"/>
            <a:ext cx="4787900" cy="142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5" y="1226344"/>
            <a:ext cx="3632200" cy="1231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2520681"/>
            <a:ext cx="5105400" cy="965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674077" y="1650746"/>
            <a:ext cx="250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SVM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0.86</a:t>
            </a:r>
            <a:endParaRPr kumimoji="1" lang="zh-CN" altLang="en-US" sz="1400" dirty="0"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43663" y="2953834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DT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0.82</a:t>
            </a:r>
            <a:endParaRPr kumimoji="1" lang="zh-CN" altLang="en-US" sz="1400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70207" y="381671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+mn-lt"/>
              </a:rPr>
              <a:t>LR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Original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accuracy:</a:t>
            </a:r>
            <a:r>
              <a:rPr kumimoji="1" lang="zh-CN" altLang="en-US" sz="1400" dirty="0" smtClean="0">
                <a:latin typeface="+mn-lt"/>
              </a:rPr>
              <a:t> </a:t>
            </a:r>
            <a:r>
              <a:rPr kumimoji="1" lang="en-US" altLang="zh-CN" sz="1400" dirty="0" smtClean="0">
                <a:latin typeface="+mn-lt"/>
              </a:rPr>
              <a:t>0.87</a:t>
            </a:r>
            <a:endParaRPr kumimoji="1" lang="zh-CN" alt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380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Conclusion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Process</a:t>
            </a:r>
          </a:p>
          <a:p>
            <a:pPr lvl="4"/>
            <a:r>
              <a:rPr lang="en-US" altLang="zh-CN" kern="0" dirty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/>
              <a:t>Bag-of-words</a:t>
            </a:r>
            <a:r>
              <a:rPr lang="zh-CN" altLang="en-US" kern="0" dirty="0"/>
              <a:t> </a:t>
            </a:r>
            <a:r>
              <a:rPr lang="en-US" altLang="zh-CN" kern="0" dirty="0"/>
              <a:t>model</a:t>
            </a:r>
          </a:p>
          <a:p>
            <a:pPr lvl="4"/>
            <a:r>
              <a:rPr lang="en-US" altLang="zh-CN" kern="0" dirty="0"/>
              <a:t>TFIDF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lvl="4"/>
            <a:r>
              <a:rPr lang="en-US" altLang="zh-CN" kern="0" dirty="0"/>
              <a:t>Data</a:t>
            </a:r>
            <a:r>
              <a:rPr lang="zh-CN" altLang="en-US" kern="0" dirty="0"/>
              <a:t> </a:t>
            </a:r>
            <a:r>
              <a:rPr lang="en-US" altLang="zh-CN" kern="0" dirty="0"/>
              <a:t>split</a:t>
            </a:r>
          </a:p>
          <a:p>
            <a:pPr lvl="4"/>
            <a:r>
              <a:rPr lang="en-US" altLang="zh-CN" kern="0" dirty="0"/>
              <a:t>Classify</a:t>
            </a:r>
            <a:r>
              <a:rPr lang="zh-CN" altLang="en-US" kern="0" dirty="0"/>
              <a:t> </a:t>
            </a:r>
            <a:r>
              <a:rPr lang="en-US" altLang="zh-CN" kern="0" dirty="0"/>
              <a:t>methods</a:t>
            </a:r>
          </a:p>
          <a:p>
            <a:pPr lvl="4"/>
            <a:r>
              <a:rPr lang="en-US" altLang="zh-CN" kern="0" dirty="0"/>
              <a:t>Prediction</a:t>
            </a:r>
            <a:r>
              <a:rPr lang="zh-CN" altLang="en-US" kern="0" dirty="0"/>
              <a:t> </a:t>
            </a:r>
            <a:r>
              <a:rPr lang="en-US" altLang="zh-CN" kern="0" dirty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Conclusion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328614" y="1314450"/>
            <a:ext cx="6008178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There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significant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difference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between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different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methods,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possible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reason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that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dataset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not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larger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enough</a:t>
            </a:r>
            <a:r>
              <a:rPr lang="en-US" altLang="zh-CN" b="1" dirty="0" smtClean="0"/>
              <a:t>.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processing/feature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engineering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important.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/>
              <a:t>To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improve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accuracy,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should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have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larger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dataset.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b="1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endParaRPr lang="en-US" altLang="zh-CN" kern="0" dirty="0" smtClean="0"/>
          </a:p>
          <a:p>
            <a:pPr marL="285750" lvl="1" indent="-285750">
              <a:buFont typeface="Wingdings" charset="2"/>
              <a:buChar char="n"/>
            </a:pPr>
            <a:endParaRPr lang="en-US" altLang="zh-CN" sz="1100" kern="0" dirty="0" smtClean="0"/>
          </a:p>
        </p:txBody>
      </p:sp>
    </p:spTree>
    <p:extLst>
      <p:ext uri="{BB962C8B-B14F-4D97-AF65-F5344CB8AC3E}">
        <p14:creationId xmlns:p14="http://schemas.microsoft.com/office/powerpoint/2010/main" val="62719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dirty="0" smtClean="0"/>
              <a:t>Q&amp;A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 thruBlk="1"/>
      </p:transition>
    </mc:Choice>
    <mc:Fallback xmlns="">
      <p:transition>
        <p:cut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indent="-285750">
              <a:buFont typeface="Wingdings" charset="2"/>
              <a:buChar char="l"/>
            </a:pPr>
            <a:r>
              <a:rPr lang="en-US" altLang="zh-CN" sz="2800" dirty="0"/>
              <a:t>Project</a:t>
            </a:r>
            <a:r>
              <a:rPr lang="zh-CN" altLang="en-US" sz="2800" dirty="0"/>
              <a:t> </a:t>
            </a:r>
            <a:r>
              <a:rPr lang="en-US" altLang="zh-CN" sz="2800" dirty="0"/>
              <a:t>Introduction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3" y="1508760"/>
            <a:ext cx="6008179" cy="2683764"/>
          </a:xfrm>
          <a:ln/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This project will use a data set consisting of Chinese hotel reviews from www. </a:t>
            </a:r>
            <a:r>
              <a:rPr lang="en-US" altLang="zh-CN" dirty="0" err="1" smtClean="0"/>
              <a:t>ctrip.com</a:t>
            </a:r>
            <a:r>
              <a:rPr lang="zh-CN" altLang="en-US" dirty="0" smtClean="0"/>
              <a:t>（携程）</a:t>
            </a:r>
            <a:r>
              <a:rPr lang="en-US" altLang="zh-CN" dirty="0" smtClean="0"/>
              <a:t> </a:t>
            </a:r>
            <a:r>
              <a:rPr lang="en-US" altLang="zh-CN" dirty="0"/>
              <a:t>to </a:t>
            </a:r>
            <a:r>
              <a:rPr lang="en-US" altLang="zh-CN" dirty="0" smtClean="0"/>
              <a:t>build </a:t>
            </a:r>
            <a:r>
              <a:rPr lang="en-US" altLang="zh-CN" dirty="0">
                <a:solidFill>
                  <a:srgbClr val="FFC000"/>
                </a:solidFill>
              </a:rPr>
              <a:t>sentiment </a:t>
            </a:r>
            <a:r>
              <a:rPr lang="en-US" altLang="zh-CN" dirty="0" smtClean="0">
                <a:solidFill>
                  <a:srgbClr val="FFC000"/>
                </a:solidFill>
              </a:rPr>
              <a:t>classifiers </a:t>
            </a:r>
            <a:r>
              <a:rPr lang="en-US" altLang="zh-CN" dirty="0"/>
              <a:t>that classifies a review as </a:t>
            </a:r>
            <a:r>
              <a:rPr lang="en-US" altLang="zh-CN" dirty="0">
                <a:solidFill>
                  <a:srgbClr val="FFC000"/>
                </a:solidFill>
              </a:rPr>
              <a:t>positive or negative</a:t>
            </a:r>
            <a:r>
              <a:rPr lang="en-US" altLang="zh-CN" dirty="0"/>
              <a:t>.</a:t>
            </a:r>
            <a:endParaRPr lang="zh-CN" altLang="zh-CN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smtClean="0"/>
              <a:t>Contents</a:t>
            </a:r>
            <a:endParaRPr lang="en-US" kern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FFFEFE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FFFEFE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FFFEFE"/>
              </a:buClr>
              <a:buSzPct val="100000"/>
              <a:buFont typeface="Helvetica Neue Light" charset="0"/>
              <a:buChar char="—"/>
              <a:defRPr sz="1200">
                <a:solidFill>
                  <a:srgbClr val="FFFEFE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</a:rPr>
              <a:t>Project</a:t>
            </a:r>
            <a:r>
              <a:rPr lang="zh-CN" altLang="en-US" kern="0" dirty="0" smtClean="0">
                <a:solidFill>
                  <a:srgbClr val="FFC000"/>
                </a:solidFill>
              </a:rPr>
              <a:t> </a:t>
            </a:r>
            <a:r>
              <a:rPr lang="en-US" altLang="zh-CN" kern="0" dirty="0" smtClean="0">
                <a:solidFill>
                  <a:srgbClr val="FFC000"/>
                </a:solidFill>
              </a:rPr>
              <a:t>Introduction</a:t>
            </a:r>
            <a:endParaRPr lang="en-US" kern="0" dirty="0" smtClean="0">
              <a:solidFill>
                <a:srgbClr val="FFC000"/>
              </a:solidFill>
            </a:endParaRP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Process</a:t>
            </a:r>
          </a:p>
          <a:p>
            <a:pPr lvl="4"/>
            <a:r>
              <a:rPr lang="en-US" altLang="zh-CN" kern="0" dirty="0" smtClean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 smtClean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cxnSp>
        <p:nvCxnSpPr>
          <p:cNvPr id="3" name="直线连接符 2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/>
              <a:t>Data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>
                <a:hlinkClick r:id="rId2"/>
              </a:rPr>
              <a:t>http://www.datatang.com/data/11936</a:t>
            </a:r>
            <a:endParaRPr lang="zh-CN" altLang="zh-CN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/>
              <a:t>ChnSentiCorp-Htl-ba-6000: balanced corpus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positive(3000 </a:t>
            </a:r>
            <a:r>
              <a:rPr lang="en-US" altLang="zh-CN" dirty="0"/>
              <a:t>reviews) /negative</a:t>
            </a:r>
            <a:r>
              <a:rPr lang="zh-CN" altLang="zh-CN" dirty="0"/>
              <a:t>（</a:t>
            </a:r>
            <a:r>
              <a:rPr lang="en-US" altLang="zh-CN" dirty="0"/>
              <a:t>3000 reviews</a:t>
            </a:r>
            <a:r>
              <a:rPr lang="zh-CN" altLang="zh-CN" dirty="0"/>
              <a:t>）</a:t>
            </a:r>
          </a:p>
          <a:p>
            <a:pPr marL="285750" lvl="1" indent="-285750">
              <a:buFont typeface="Wingdings" charset="2"/>
              <a:buChar char="l"/>
            </a:pPr>
            <a:endParaRPr lang="en-US" altLang="zh-CN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>
                <a:solidFill>
                  <a:srgbClr val="FFC000"/>
                </a:solidFill>
                <a:latin typeface="+mn-lt"/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Process</a:t>
            </a:r>
          </a:p>
          <a:p>
            <a:pPr lvl="4"/>
            <a:r>
              <a:rPr lang="en-US" altLang="zh-CN" kern="0" dirty="0" smtClean="0"/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077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positive</a:t>
            </a:r>
            <a:endParaRPr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257300"/>
            <a:ext cx="7747000" cy="6985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739900"/>
            <a:ext cx="7708900" cy="711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254401"/>
            <a:ext cx="7734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smtClean="0"/>
              <a:t>negative</a:t>
            </a:r>
            <a:endParaRPr lang="en-US" altLang="zh-CN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6" y="1288828"/>
            <a:ext cx="7734300" cy="774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1836452"/>
            <a:ext cx="7759700" cy="1028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r="-357"/>
          <a:stretch/>
        </p:blipFill>
        <p:spPr>
          <a:xfrm>
            <a:off x="524256" y="2749836"/>
            <a:ext cx="7747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4" y="1314450"/>
            <a:ext cx="5852730" cy="3500438"/>
          </a:xfrm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biggest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English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There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English.</a:t>
            </a:r>
            <a:endParaRPr lang="en-US" altLang="zh-CN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/>
              <a:t>Chinese text </a:t>
            </a:r>
            <a:r>
              <a:rPr lang="en-US" altLang="zh-CN" b="1" dirty="0" smtClean="0"/>
              <a:t>segmentation</a:t>
            </a:r>
            <a:r>
              <a:rPr lang="zh-CN" altLang="en-US" b="1" dirty="0" smtClean="0"/>
              <a:t>（</a:t>
            </a:r>
            <a:r>
              <a:rPr lang="en-US" altLang="zh-CN" dirty="0" smtClean="0"/>
              <a:t>divide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words)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en-US" altLang="zh-CN" dirty="0"/>
              <a:t> an important question of Chinese information </a:t>
            </a:r>
            <a:r>
              <a:rPr lang="en-US" altLang="zh-CN" dirty="0" smtClean="0"/>
              <a:t>processing.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Using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Jieba</a:t>
            </a:r>
            <a:r>
              <a:rPr lang="en-US" altLang="zh-CN" b="1" dirty="0" smtClean="0">
                <a:solidFill>
                  <a:srgbClr val="FFC000"/>
                </a:solidFill>
              </a:rPr>
              <a:t>: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github.com/fxsjy/jieba</a:t>
            </a:r>
            <a:endParaRPr lang="en-US" altLang="zh-CN" dirty="0" smtClean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(</a:t>
            </a:r>
            <a:r>
              <a:rPr lang="en-US" altLang="zh-CN" sz="1200" dirty="0"/>
              <a:t>"</a:t>
            </a:r>
            <a:r>
              <a:rPr lang="en-US" altLang="zh-CN" sz="1200" dirty="0" err="1"/>
              <a:t>Jieba</a:t>
            </a:r>
            <a:r>
              <a:rPr lang="en-US" altLang="zh-CN" sz="1200" dirty="0"/>
              <a:t>" (Chinese for "to stutter") Chinese text segmentation: built to be the best Python Chinese word segmentation module</a:t>
            </a:r>
            <a:r>
              <a:rPr lang="en-US" altLang="zh-CN" sz="1200" dirty="0" smtClean="0"/>
              <a:t>.)</a:t>
            </a:r>
          </a:p>
          <a:p>
            <a:pPr marL="285750" lvl="1" indent="-285750">
              <a:buFont typeface="Wingdings" charset="2"/>
              <a:buChar char="n"/>
            </a:pP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Example: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err="1"/>
              <a:t>seg_list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jieba.cut</a:t>
            </a:r>
            <a:r>
              <a:rPr lang="en-US" altLang="zh-CN" sz="1200" dirty="0" smtClean="0"/>
              <a:t>(”</a:t>
            </a:r>
            <a:r>
              <a:rPr lang="zh-CN" altLang="en-US" sz="1200" dirty="0" smtClean="0"/>
              <a:t>我来到深圳北京大学</a:t>
            </a:r>
            <a:r>
              <a:rPr lang="en-US" altLang="zh-CN" sz="1200" dirty="0" smtClean="0"/>
              <a:t>") </a:t>
            </a: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print</a:t>
            </a:r>
            <a:r>
              <a:rPr lang="en-US" altLang="zh-CN" sz="1200" dirty="0"/>
              <a:t>(", ".join(</a:t>
            </a:r>
            <a:r>
              <a:rPr lang="en-US" altLang="zh-CN" sz="1200" dirty="0" err="1"/>
              <a:t>seg_list</a:t>
            </a:r>
            <a:r>
              <a:rPr lang="en-US" altLang="zh-CN" sz="1200" dirty="0" smtClean="0"/>
              <a:t>))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output:</a:t>
            </a:r>
            <a:r>
              <a:rPr lang="zh-CN" altLang="en-US" sz="1200" dirty="0" smtClean="0"/>
              <a:t> 我</a:t>
            </a:r>
            <a:r>
              <a:rPr lang="en-US" altLang="zh-CN" sz="1200" dirty="0"/>
              <a:t>/ </a:t>
            </a:r>
            <a:r>
              <a:rPr lang="zh-CN" altLang="en-US" sz="1200" dirty="0"/>
              <a:t>来到</a:t>
            </a:r>
            <a:r>
              <a:rPr lang="en-US" altLang="zh-CN" sz="1200" dirty="0"/>
              <a:t>/ </a:t>
            </a:r>
            <a:r>
              <a:rPr lang="zh-CN" altLang="en-US" sz="1200" dirty="0" smtClean="0"/>
              <a:t>深圳</a:t>
            </a:r>
            <a:r>
              <a:rPr lang="en-US" altLang="zh-CN" sz="1200" dirty="0" smtClean="0"/>
              <a:t>/ </a:t>
            </a:r>
            <a:r>
              <a:rPr lang="zh-CN" altLang="en-US" sz="1200" dirty="0" smtClean="0"/>
              <a:t>北京大学</a:t>
            </a:r>
            <a:endParaRPr lang="en-US" altLang="zh-CN" sz="1200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007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8614" y="1314450"/>
            <a:ext cx="6269894" cy="3500438"/>
          </a:xfrm>
          <a:ln/>
        </p:spPr>
        <p:txBody>
          <a:bodyPr/>
          <a:lstStyle/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Jieba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Chinese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segmentation: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dirty="0" smtClean="0"/>
              <a:t>1.</a:t>
            </a:r>
            <a:r>
              <a:rPr lang="zh-CN" altLang="en-US" dirty="0"/>
              <a:t> </a:t>
            </a:r>
            <a:r>
              <a:rPr lang="en-US" altLang="zh-CN" dirty="0" smtClean="0"/>
              <a:t>Matching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dictionary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1.1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maximum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matching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method: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first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character,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matching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each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with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dictionary,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recording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words.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dirty="0" smtClean="0"/>
              <a:t>1.2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reverse</a:t>
            </a:r>
            <a:r>
              <a:rPr lang="zh-CN" altLang="en-US" sz="1200" dirty="0" smtClean="0"/>
              <a:t> </a:t>
            </a:r>
            <a:r>
              <a:rPr lang="en-US" altLang="zh-CN" sz="1200" dirty="0"/>
              <a:t>maximum</a:t>
            </a:r>
            <a:r>
              <a:rPr lang="zh-CN" altLang="en-US" sz="1200" dirty="0"/>
              <a:t> </a:t>
            </a:r>
            <a:r>
              <a:rPr lang="en-US" altLang="zh-CN" sz="1200" dirty="0"/>
              <a:t>matching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method: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from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the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last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character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text.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b="1" dirty="0" smtClean="0">
                <a:solidFill>
                  <a:srgbClr val="FFC000"/>
                </a:solidFill>
              </a:rPr>
              <a:t>2.</a:t>
            </a:r>
            <a:r>
              <a:rPr lang="zh-CN" altLang="en-US" b="1" dirty="0" smtClean="0">
                <a:solidFill>
                  <a:srgbClr val="FFC000"/>
                </a:solidFill>
              </a:rPr>
              <a:t> </a:t>
            </a:r>
            <a:r>
              <a:rPr lang="en-US" altLang="zh-CN" b="1" dirty="0">
                <a:solidFill>
                  <a:srgbClr val="FFC000"/>
                </a:solidFill>
              </a:rPr>
              <a:t>Use dynamic programming to find the most probable combination based on the word </a:t>
            </a:r>
            <a:r>
              <a:rPr lang="en-US" altLang="zh-CN" b="1" dirty="0" smtClean="0">
                <a:solidFill>
                  <a:srgbClr val="FFC000"/>
                </a:solidFill>
              </a:rPr>
              <a:t>frequency: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200" b="1" dirty="0" smtClean="0">
                <a:solidFill>
                  <a:srgbClr val="FFC000"/>
                </a:solidFill>
              </a:rPr>
              <a:t>A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>
                <a:solidFill>
                  <a:srgbClr val="FFC000"/>
                </a:solidFill>
              </a:rPr>
              <a:t>H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idden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>
                <a:solidFill>
                  <a:srgbClr val="FFC000"/>
                </a:solidFill>
              </a:rPr>
              <a:t>M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arkov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Model</a:t>
            </a:r>
            <a:r>
              <a:rPr lang="zh-CN" altLang="en-US" sz="12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(HMM)-based </a:t>
            </a:r>
            <a:r>
              <a:rPr lang="en-US" altLang="zh-CN" sz="1200" b="1" dirty="0">
                <a:solidFill>
                  <a:srgbClr val="FFC000"/>
                </a:solidFill>
              </a:rPr>
              <a:t>model is used with the Viterbi algorithm</a:t>
            </a:r>
            <a:r>
              <a:rPr lang="en-US" altLang="zh-CN" sz="1200" b="1" dirty="0" smtClean="0">
                <a:solidFill>
                  <a:srgbClr val="FFC000"/>
                </a:solidFill>
              </a:rPr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Input: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Chinese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sentence,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e.g.</a:t>
            </a:r>
            <a:r>
              <a:rPr lang="zh-CN" altLang="en-US" sz="1400" dirty="0" smtClean="0">
                <a:solidFill>
                  <a:schemeClr val="tx1"/>
                </a:solidFill>
              </a:rPr>
              <a:t> 我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硕士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毕业于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北大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汇丰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zh-CN" altLang="en-US" sz="1400" dirty="0" smtClean="0">
                <a:solidFill>
                  <a:schemeClr val="tx1"/>
                </a:solidFill>
              </a:rPr>
              <a:t>商学院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Output: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sequence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string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with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four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states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“BEMS”,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e.g.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S/BE/BME/BE/BE/BME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B: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beginning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character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of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word,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E:</a:t>
            </a:r>
            <a:r>
              <a:rPr lang="en-US" altLang="zh-CN" sz="1400" dirty="0">
                <a:solidFill>
                  <a:schemeClr val="tx1"/>
                </a:solidFill>
              </a:rPr>
              <a:t> the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ending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of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word,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smtClean="0">
                <a:solidFill>
                  <a:schemeClr val="tx1"/>
                </a:solidFill>
              </a:rPr>
              <a:t>M: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the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medium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of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word,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>
                <a:solidFill>
                  <a:schemeClr val="tx1"/>
                </a:solidFill>
              </a:rPr>
              <a:t>S</a:t>
            </a:r>
            <a:r>
              <a:rPr lang="en-US" altLang="zh-CN" sz="1400" dirty="0" smtClean="0">
                <a:solidFill>
                  <a:schemeClr val="tx1"/>
                </a:solidFill>
              </a:rPr>
              <a:t>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single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character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as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word</a:t>
            </a:r>
            <a:r>
              <a:rPr lang="en-US" altLang="zh-CN" sz="1400" dirty="0" smtClean="0">
                <a:solidFill>
                  <a:schemeClr val="tx1"/>
                </a:solidFill>
              </a:rPr>
              <a:t>.</a:t>
            </a:r>
          </a:p>
          <a:p>
            <a:pPr marL="285750" lvl="1" indent="-285750">
              <a:buFont typeface="Wingdings" charset="2"/>
              <a:buChar char="n"/>
            </a:pPr>
            <a:r>
              <a:rPr lang="en-US" altLang="zh-CN" sz="1400" dirty="0" err="1" smtClean="0">
                <a:solidFill>
                  <a:schemeClr val="tx1"/>
                </a:solidFill>
              </a:rPr>
              <a:t>E.g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ABC</a:t>
            </a:r>
            <a:r>
              <a:rPr lang="zh-CN" altLang="en-US" sz="1400" dirty="0" smtClean="0">
                <a:solidFill>
                  <a:schemeClr val="tx1"/>
                </a:solidFill>
              </a:rPr>
              <a:t>， </a:t>
            </a:r>
            <a:r>
              <a:rPr lang="en-US" altLang="zh-CN" sz="1400" dirty="0" smtClean="0">
                <a:solidFill>
                  <a:schemeClr val="tx1"/>
                </a:solidFill>
              </a:rPr>
              <a:t>segmentation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approaches: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A/BC,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AB/C,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ABC,</a:t>
            </a:r>
            <a:r>
              <a:rPr lang="zh-CN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</a:rPr>
              <a:t>A/B/C</a:t>
            </a:r>
            <a:endParaRPr lang="en-US" altLang="zh-CN" dirty="0"/>
          </a:p>
          <a:p>
            <a:pPr marL="285750" lvl="1" indent="-285750">
              <a:buFont typeface="Wingdings" charset="2"/>
              <a:buChar char="n"/>
            </a:pPr>
            <a:endParaRPr lang="en-US" altLang="zh-CN" sz="1200" dirty="0"/>
          </a:p>
          <a:p>
            <a:pPr marL="285750" lvl="1" indent="-285750">
              <a:buFont typeface="Wingdings" charset="2"/>
              <a:buChar char="n"/>
            </a:pPr>
            <a:endParaRPr lang="en-US" altLang="zh-CN" dirty="0"/>
          </a:p>
          <a:p>
            <a:pPr marL="285750" lvl="1" indent="-285750">
              <a:buFont typeface="Wingdings" charset="2"/>
              <a:buChar char="n"/>
            </a:pPr>
            <a:endParaRPr lang="en-US" altLang="zh-CN" sz="1100" dirty="0" smtClean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5276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285750" lvl="1" indent="-285750">
              <a:buFont typeface="Wingdings" charset="2"/>
              <a:buChar char="l"/>
            </a:pPr>
            <a:r>
              <a:rPr lang="en-US" altLang="zh-CN" dirty="0" smtClean="0"/>
              <a:t>Process:</a:t>
            </a:r>
            <a:r>
              <a:rPr lang="zh-CN" altLang="en-US" dirty="0" smtClean="0"/>
              <a:t> </a:t>
            </a:r>
            <a:r>
              <a:rPr lang="en-US" altLang="zh-CN" sz="2400" dirty="0" smtClean="0"/>
              <a:t>Chinese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segmentation</a:t>
            </a:r>
            <a:endParaRPr lang="en-US" altLang="zh-CN" sz="2400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6711125" y="164306"/>
            <a:ext cx="8479631" cy="9858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+mj-lt"/>
                <a:ea typeface="+mj-ea"/>
                <a:cs typeface="+mj-cs"/>
                <a:sym typeface="Helvetica Neue Medium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rgbClr val="1D79C2"/>
                </a:solidFill>
                <a:latin typeface="Helvetica Neue Medium" charset="0"/>
                <a:ea typeface="ヒラギノ角ゴ ProN W3" charset="0"/>
                <a:cs typeface="ヒラギノ角ゴ ProN W3" charset="0"/>
                <a:sym typeface="Helvetica Neue Medium" charset="0"/>
              </a:defRPr>
            </a:lvl9pPr>
          </a:lstStyle>
          <a:p>
            <a:r>
              <a:rPr lang="en-US" altLang="zh-CN" kern="0" dirty="0" smtClean="0">
                <a:solidFill>
                  <a:srgbClr val="FFFFFF"/>
                </a:solidFill>
              </a:rPr>
              <a:t>Contents</a:t>
            </a:r>
            <a:endParaRPr lang="en-US" kern="0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 bwMode="auto">
          <a:xfrm>
            <a:off x="6336792" y="256032"/>
            <a:ext cx="91440" cy="4690872"/>
          </a:xfrm>
          <a:prstGeom prst="line">
            <a:avLst/>
          </a:prstGeom>
          <a:solidFill>
            <a:srgbClr val="095BC4"/>
          </a:solidFill>
          <a:ln w="38100">
            <a:solidFill>
              <a:schemeClr val="accent1"/>
            </a:solidFill>
            <a:prstDash val="dash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711125" y="1314450"/>
            <a:ext cx="8479631" cy="35004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8575" tIns="28575" rIns="28575" bIns="28575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1pPr>
            <a:lvl2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600">
                <a:solidFill>
                  <a:srgbClr val="363635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2pPr>
            <a:lvl3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1D79C2"/>
                </a:solidFill>
                <a:latin typeface="+mn-lt"/>
                <a:ea typeface="+mn-ea"/>
                <a:cs typeface="+mn-cs"/>
                <a:sym typeface="Helvetica Neue Medium" charset="0"/>
              </a:defRPr>
            </a:lvl3pPr>
            <a:lvl4pPr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4pPr>
            <a:lvl5pPr marL="2000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5pPr>
            <a:lvl6pPr marL="45720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6pPr>
            <a:lvl7pPr marL="71437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7pPr>
            <a:lvl8pPr marL="971550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8pPr>
            <a:lvl9pPr marL="1228725" indent="-200025" algn="l" rtl="0" fontAlgn="base">
              <a:lnSpc>
                <a:spcPct val="90000"/>
              </a:lnSpc>
              <a:spcBef>
                <a:spcPts val="338"/>
              </a:spcBef>
              <a:spcAft>
                <a:spcPct val="0"/>
              </a:spcAft>
              <a:buClr>
                <a:srgbClr val="292827"/>
              </a:buClr>
              <a:buSzPct val="100000"/>
              <a:buFont typeface="Helvetica Neue Light" charset="0"/>
              <a:buChar char="—"/>
              <a:defRPr sz="1200">
                <a:solidFill>
                  <a:srgbClr val="292827"/>
                </a:solidFill>
                <a:latin typeface="Helvetica Neue Light" charset="0"/>
                <a:ea typeface="+mn-ea"/>
                <a:cs typeface="+mn-cs"/>
                <a:sym typeface="Helvetica Neue Light" charset="0"/>
              </a:defRPr>
            </a:lvl9pPr>
          </a:lstStyle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Project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Introduction</a:t>
            </a:r>
            <a:endParaRPr lang="en-US" kern="0" dirty="0" smtClean="0"/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ym typeface="Helvetica Neue Medium" charset="0"/>
              </a:rPr>
              <a:t>Data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>
                <a:solidFill>
                  <a:srgbClr val="FFC000"/>
                </a:solidFill>
                <a:latin typeface="+mn-lt"/>
              </a:rPr>
              <a:t>Process</a:t>
            </a:r>
          </a:p>
          <a:p>
            <a:pPr lvl="4"/>
            <a:r>
              <a:rPr lang="en-US" altLang="zh-CN" b="1" kern="0" dirty="0" smtClean="0">
                <a:solidFill>
                  <a:srgbClr val="FFC000"/>
                </a:solidFill>
              </a:rPr>
              <a:t>Chinese text segmentation</a:t>
            </a:r>
          </a:p>
          <a:p>
            <a:pPr lvl="4"/>
            <a:r>
              <a:rPr lang="en-US" altLang="zh-CN" kern="0" dirty="0"/>
              <a:t>Stop-word</a:t>
            </a:r>
            <a:r>
              <a:rPr lang="zh-CN" altLang="en-US" kern="0" dirty="0"/>
              <a:t> </a:t>
            </a:r>
            <a:r>
              <a:rPr lang="en-US" altLang="zh-CN" kern="0" dirty="0"/>
              <a:t>removal</a:t>
            </a:r>
          </a:p>
          <a:p>
            <a:pPr lvl="4"/>
            <a:r>
              <a:rPr lang="en-US" altLang="zh-CN" kern="0" dirty="0" smtClean="0"/>
              <a:t>Bag-of-words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model</a:t>
            </a:r>
          </a:p>
          <a:p>
            <a:pPr lvl="4"/>
            <a:r>
              <a:rPr lang="en-US" altLang="zh-CN" kern="0" dirty="0" smtClean="0"/>
              <a:t>TFIDF</a:t>
            </a:r>
            <a:r>
              <a:rPr lang="zh-CN" altLang="en-US" kern="0" dirty="0" smtClean="0"/>
              <a:t> </a:t>
            </a:r>
            <a:endParaRPr lang="en-US" altLang="zh-CN" kern="0" dirty="0"/>
          </a:p>
          <a:p>
            <a:pPr lvl="4"/>
            <a:r>
              <a:rPr lang="en-US" altLang="zh-CN" kern="0" dirty="0" smtClean="0"/>
              <a:t>Data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split</a:t>
            </a:r>
          </a:p>
          <a:p>
            <a:pPr lvl="4"/>
            <a:r>
              <a:rPr lang="en-US" altLang="zh-CN" kern="0" dirty="0" smtClean="0"/>
              <a:t>Classify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methods</a:t>
            </a:r>
          </a:p>
          <a:p>
            <a:pPr lvl="4"/>
            <a:r>
              <a:rPr lang="en-US" altLang="zh-CN" kern="0" dirty="0" smtClean="0"/>
              <a:t>Prediction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results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Improvement</a:t>
            </a:r>
          </a:p>
          <a:p>
            <a:pPr marL="285750" lvl="1" indent="-285750">
              <a:buFont typeface="Wingdings" charset="2"/>
              <a:buChar char="l"/>
            </a:pPr>
            <a:r>
              <a:rPr lang="en-US" altLang="zh-CN" kern="0" dirty="0" smtClean="0"/>
              <a:t>Conclusion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1314450"/>
            <a:ext cx="5757011" cy="3035515"/>
          </a:xfrm>
          <a:prstGeom prst="rect">
            <a:avLst/>
          </a:prstGeom>
        </p:spPr>
      </p:pic>
      <p:grpSp>
        <p:nvGrpSpPr>
          <p:cNvPr id="8" name="组 7"/>
          <p:cNvGrpSpPr/>
          <p:nvPr/>
        </p:nvGrpSpPr>
        <p:grpSpPr>
          <a:xfrm>
            <a:off x="642550" y="3153858"/>
            <a:ext cx="5697567" cy="253916"/>
            <a:chOff x="642550" y="3153858"/>
            <a:chExt cx="5697567" cy="253916"/>
          </a:xfrm>
        </p:grpSpPr>
        <p:sp>
          <p:nvSpPr>
            <p:cNvPr id="5" name="矩形 4"/>
            <p:cNvSpPr/>
            <p:nvPr/>
          </p:nvSpPr>
          <p:spPr bwMode="auto">
            <a:xfrm>
              <a:off x="642550" y="3188237"/>
              <a:ext cx="5694241" cy="1851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Light" charset="0"/>
                <a:ea typeface="ヒラギノ角ゴ ProN W3" charset="0"/>
                <a:cs typeface="ヒラギノ角ゴ ProN W3" charset="0"/>
                <a:sym typeface="Helvetica Light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28641" y="3153858"/>
              <a:ext cx="2111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Text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segmentation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smtClean="0">
                  <a:solidFill>
                    <a:srgbClr val="FF0000"/>
                  </a:solidFill>
                </a:rPr>
                <a:t>using</a:t>
              </a:r>
              <a:r>
                <a:rPr kumimoji="1" lang="zh-CN" altLang="en-US" sz="1050" b="1" dirty="0" smtClean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1050" b="1" dirty="0" err="1" smtClean="0">
                  <a:solidFill>
                    <a:srgbClr val="FF0000"/>
                  </a:solidFill>
                </a:rPr>
                <a:t>jieba</a:t>
              </a:r>
              <a:endParaRPr kumimoji="1" lang="zh-CN" altLang="en-US" sz="105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09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in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in reversed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 reversed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revers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in blue">
  <a:themeElements>
    <a:clrScheme name="">
      <a:dk1>
        <a:srgbClr val="000000"/>
      </a:dk1>
      <a:lt1>
        <a:srgbClr val="363635"/>
      </a:lt1>
      <a:dk2>
        <a:srgbClr val="000000"/>
      </a:dk2>
      <a:lt2>
        <a:srgbClr val="808080"/>
      </a:lt2>
      <a:accent1>
        <a:srgbClr val="095BC4"/>
      </a:accent1>
      <a:accent2>
        <a:srgbClr val="333399"/>
      </a:accent2>
      <a:accent3>
        <a:srgbClr val="AEAEAE"/>
      </a:accent3>
      <a:accent4>
        <a:srgbClr val="000000"/>
      </a:accent4>
      <a:accent5>
        <a:srgbClr val="AAB5DE"/>
      </a:accent5>
      <a:accent6>
        <a:srgbClr val="2D2D8A"/>
      </a:accent6>
      <a:hlink>
        <a:srgbClr val="009999"/>
      </a:hlink>
      <a:folHlink>
        <a:srgbClr val="99CC00"/>
      </a:folHlink>
    </a:clrScheme>
    <a:fontScheme name="main blue">
      <a:majorFont>
        <a:latin typeface="Helvetica Neue Medium"/>
        <a:ea typeface="ヒラギノ角ゴ ProN W3"/>
        <a:cs typeface="ヒラギノ角ゴ ProN W3"/>
      </a:majorFont>
      <a:minorFont>
        <a:latin typeface="Helvetica Neue Medium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95BC4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 Light" charset="0"/>
            <a:ea typeface="ヒラギノ角ゴ ProN W3" charset="0"/>
            <a:cs typeface="ヒラギノ角ゴ ProN W3" charset="0"/>
            <a:sym typeface="Helvetica Light" charset="0"/>
          </a:defRPr>
        </a:defPPr>
      </a:lstStyle>
    </a:lnDef>
  </a:objectDefaults>
  <a:extraClrSchemeLst>
    <a:extraClrScheme>
      <a:clrScheme name="main 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Blue Widescreen</Template>
  <TotalTime>293</TotalTime>
  <Pages>0</Pages>
  <Words>1129</Words>
  <Characters>0</Characters>
  <Application>Microsoft Macintosh PowerPoint</Application>
  <PresentationFormat>全屏显示(16:9)</PresentationFormat>
  <Lines>0</Lines>
  <Paragraphs>405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DengXian</vt:lpstr>
      <vt:lpstr>Helvetica Light</vt:lpstr>
      <vt:lpstr>Helvetica Neue Light</vt:lpstr>
      <vt:lpstr>Helvetica Neue Medium</vt:lpstr>
      <vt:lpstr>Wingdings</vt:lpstr>
      <vt:lpstr>ヒラギノ角ゴ ProN W3</vt:lpstr>
      <vt:lpstr>master</vt:lpstr>
      <vt:lpstr>main</vt:lpstr>
      <vt:lpstr>main reversed</vt:lpstr>
      <vt:lpstr>main blue</vt:lpstr>
      <vt:lpstr> Topics in Quantitative Finance: Machine Learning for Finance  Hotel Review Sentiment Analysis </vt:lpstr>
      <vt:lpstr>Contents</vt:lpstr>
      <vt:lpstr>Project Introduction</vt:lpstr>
      <vt:lpstr>Data</vt:lpstr>
      <vt:lpstr>Data Example - positive</vt:lpstr>
      <vt:lpstr>Data Example - negative</vt:lpstr>
      <vt:lpstr>Process: Chinese text segmentation</vt:lpstr>
      <vt:lpstr>Process: Chinese text segmentation</vt:lpstr>
      <vt:lpstr>Process: Chinese text segmentation</vt:lpstr>
      <vt:lpstr>Process: Stop-word removal</vt:lpstr>
      <vt:lpstr>Process: Stop-word removal</vt:lpstr>
      <vt:lpstr>Process: segmentation and removal results</vt:lpstr>
      <vt:lpstr>Process: Bag-of words model</vt:lpstr>
      <vt:lpstr>Process: Bag-of words model</vt:lpstr>
      <vt:lpstr>Process: TFIDF</vt:lpstr>
      <vt:lpstr>Process: Transforming words into feature vectors</vt:lpstr>
      <vt:lpstr>Process: Data split</vt:lpstr>
      <vt:lpstr>Process: Classify methods</vt:lpstr>
      <vt:lpstr>Process: Prediction results</vt:lpstr>
      <vt:lpstr>Process: Prediction results</vt:lpstr>
      <vt:lpstr>Process: Prediction results</vt:lpstr>
      <vt:lpstr>Improvement</vt:lpstr>
      <vt:lpstr>Improvement</vt:lpstr>
      <vt:lpstr>Improvement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Topics in Quantitative Finance: Machine Learning for Finance  Hotel Review Sentiment Analysis </dc:title>
  <dc:subject/>
  <dc:creator>598690695@qq.com</dc:creator>
  <cp:keywords/>
  <dc:description/>
  <cp:lastModifiedBy>598690695@qq.com</cp:lastModifiedBy>
  <cp:revision>30</cp:revision>
  <dcterms:created xsi:type="dcterms:W3CDTF">2017-04-17T13:37:29Z</dcterms:created>
  <dcterms:modified xsi:type="dcterms:W3CDTF">2017-04-19T16:35:44Z</dcterms:modified>
</cp:coreProperties>
</file>