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72" r:id="rId4"/>
  </p:sldMasterIdLst>
  <p:notesMasterIdLst>
    <p:notesMasterId r:id="rId31"/>
  </p:notesMasterIdLst>
  <p:sldIdLst>
    <p:sldId id="256" r:id="rId5"/>
    <p:sldId id="258" r:id="rId6"/>
    <p:sldId id="25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  <p:sldId id="341" r:id="rId18"/>
    <p:sldId id="342" r:id="rId19"/>
    <p:sldId id="346" r:id="rId20"/>
    <p:sldId id="343" r:id="rId21"/>
    <p:sldId id="345" r:id="rId22"/>
    <p:sldId id="344" r:id="rId23"/>
    <p:sldId id="347" r:id="rId24"/>
    <p:sldId id="348" r:id="rId25"/>
    <p:sldId id="349" r:id="rId26"/>
    <p:sldId id="350" r:id="rId27"/>
    <p:sldId id="351" r:id="rId28"/>
    <p:sldId id="352" r:id="rId29"/>
    <p:sldId id="300" r:id="rId3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1pPr>
    <a:lvl2pPr marL="25717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2pPr>
    <a:lvl3pPr marL="51435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3pPr>
    <a:lvl4pPr marL="77152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4pPr>
    <a:lvl5pPr marL="102870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5pPr>
    <a:lvl6pPr marL="128587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6pPr>
    <a:lvl7pPr marL="154305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7pPr>
    <a:lvl8pPr marL="180022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8pPr>
    <a:lvl9pPr marL="205740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1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 autoAdjust="0"/>
    <p:restoredTop sz="94592"/>
  </p:normalViewPr>
  <p:slideViewPr>
    <p:cSldViewPr snapToGrid="0" snapToObjects="1">
      <p:cViewPr>
        <p:scale>
          <a:sx n="88" d="100"/>
          <a:sy n="88" d="100"/>
        </p:scale>
        <p:origin x="1832" y="992"/>
      </p:cViewPr>
      <p:guideLst>
        <p:guide orient="horz" pos="2880"/>
        <p:guide pos="5120"/>
        <p:guide orient="horz" pos="1620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E046-E994-FC45-BBEB-A014A753CD0F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2C7C0-D0C0-F541-BFFF-380FD9266A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32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2C7C0-D0C0-F541-BFFF-380FD9266A4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5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/>
          </p:cNvSpPr>
          <p:nvPr/>
        </p:nvSpPr>
        <p:spPr bwMode="auto">
          <a:xfrm rot="-369541">
            <a:off x="-1143893" y="578644"/>
            <a:ext cx="9428857" cy="4207669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2" y="771525"/>
            <a:ext cx="7986713" cy="12430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单击此处编辑母版标题样式</a:t>
            </a:r>
            <a:endParaRPr lang="en-US">
              <a:sym typeface="Helvetica Neue Medium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2" y="2014538"/>
            <a:ext cx="7986713" cy="187880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Helvetica Neue Medium" charset="0"/>
              </a:rPr>
              <a:t>二级</a:t>
            </a:r>
          </a:p>
          <a:p>
            <a:pPr lvl="2"/>
            <a:r>
              <a:rPr lang="zh-CN" altLang="en-US" smtClean="0">
                <a:sym typeface="Helvetica Neue Medium" charset="0"/>
              </a:rPr>
              <a:t>三级</a:t>
            </a:r>
          </a:p>
          <a:p>
            <a:pPr lvl="3"/>
            <a:r>
              <a:rPr lang="zh-CN" altLang="en-US" smtClean="0">
                <a:sym typeface="Helvetica Neue Medium" charset="0"/>
              </a:rPr>
              <a:t>四级</a:t>
            </a:r>
          </a:p>
          <a:p>
            <a:pPr lvl="4"/>
            <a:r>
              <a:rPr lang="zh-CN" altLang="en-US" smtClean="0">
                <a:sym typeface="Helvetica Neue Medium" charset="0"/>
              </a:rPr>
              <a:t>五级</a:t>
            </a:r>
            <a:endParaRPr lang="en-US">
              <a:sym typeface="Helvetica Neue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800">
          <a:solidFill>
            <a:srgbClr val="FFFFFF"/>
          </a:solidFill>
          <a:latin typeface="+mn-lt"/>
          <a:ea typeface="+mn-ea"/>
          <a:cs typeface="+mn-cs"/>
          <a:sym typeface="Helvetica Neue Medium" charset="0"/>
        </a:defRPr>
      </a:lvl1pPr>
      <a:lvl2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3pPr>
      <a:lvl4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25717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51435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77152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02870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164306" y="164306"/>
            <a:ext cx="8815388" cy="9858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-142875" y="-4043363"/>
            <a:ext cx="9429750" cy="4207669"/>
          </a:xfrm>
          <a:prstGeom prst="rect">
            <a:avLst/>
          </a:prstGeom>
          <a:solidFill>
            <a:srgbClr val="3636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64306" y="164306"/>
            <a:ext cx="8815388" cy="4829175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164306" y="1150144"/>
            <a:ext cx="8815388" cy="38433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421481" y="164306"/>
            <a:ext cx="8508206" cy="4664869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560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tang.com/data/119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xsjy/jieb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28612" y="981592"/>
            <a:ext cx="7986713" cy="1243013"/>
          </a:xfrm>
          <a:ln/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2000" i="1" dirty="0"/>
              <a:t>Topics in Quantitative Finance: Machine Learning for </a:t>
            </a:r>
            <a:r>
              <a:rPr lang="en-US" altLang="zh-CN" sz="2000" i="1" dirty="0" smtClean="0"/>
              <a:t>Finance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3200" b="1" dirty="0" smtClean="0"/>
              <a:t>Hotel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Review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Sentiment </a:t>
            </a:r>
            <a:r>
              <a:rPr lang="en-US" altLang="zh-CN" sz="3200" b="1" dirty="0"/>
              <a:t>Analysis </a:t>
            </a:r>
            <a:endParaRPr lang="zh-CN" altLang="zh-CN" sz="3200" b="1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2" y="2224605"/>
            <a:ext cx="7986713" cy="1878806"/>
          </a:xfrm>
          <a:ln/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Yu</a:t>
            </a:r>
            <a:endParaRPr lang="en-US" dirty="0"/>
          </a:p>
          <a:p>
            <a:pPr lvl="1"/>
            <a:r>
              <a:rPr lang="en-US" altLang="zh-CN" dirty="0" smtClean="0"/>
              <a:t>1601213621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638871" y="3369917"/>
            <a:ext cx="5876401" cy="658398"/>
            <a:chOff x="667264" y="3171441"/>
            <a:chExt cx="5876401" cy="223736"/>
          </a:xfrm>
        </p:grpSpPr>
        <p:sp>
          <p:nvSpPr>
            <p:cNvPr id="14" name="矩形 13"/>
            <p:cNvSpPr/>
            <p:nvPr/>
          </p:nvSpPr>
          <p:spPr bwMode="auto">
            <a:xfrm>
              <a:off x="667264" y="3171441"/>
              <a:ext cx="5694241" cy="2111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78640" y="3199074"/>
              <a:ext cx="3365025" cy="196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Data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Processing: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endParaRPr kumimoji="1" lang="en-US" altLang="zh-CN" sz="105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emove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individual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character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after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segmentation</a:t>
              </a: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2.stop-word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removal 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88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Stop-words</a:t>
            </a:r>
            <a:r>
              <a:rPr lang="en-US" altLang="zh-CN" dirty="0" smtClean="0"/>
              <a:t> are simply those words that are extremely common in all sorts of texts and likely bear </a:t>
            </a:r>
            <a:r>
              <a:rPr lang="en-US" altLang="zh-CN" b="1" dirty="0" smtClean="0"/>
              <a:t>no (or only little) useful information </a:t>
            </a:r>
            <a:r>
              <a:rPr lang="en-US" altLang="zh-CN" dirty="0" smtClean="0"/>
              <a:t>that can be used to distinguish between different classes of reviews.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kern="0" dirty="0" err="1" smtClean="0">
                <a:solidFill>
                  <a:srgbClr val="FFC000"/>
                </a:solidFill>
              </a:rPr>
              <a:t>stoplis.txt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b="1" kern="0" dirty="0" smtClean="0">
                <a:solidFill>
                  <a:srgbClr val="FFC000"/>
                </a:solidFill>
              </a:rPr>
              <a:t>（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From</a:t>
            </a:r>
            <a:r>
              <a:rPr lang="zh-CN" altLang="en-US" b="1" kern="0" dirty="0" smtClean="0">
                <a:solidFill>
                  <a:srgbClr val="FFC000"/>
                </a:solidFill>
              </a:rPr>
              <a:t> 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Internet)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kern="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modal </a:t>
            </a:r>
            <a:r>
              <a:rPr lang="en-US" altLang="zh-CN" sz="1200" dirty="0" smtClean="0"/>
              <a:t>particle</a:t>
            </a:r>
            <a:endParaRPr lang="en-US" altLang="zh-CN" sz="1200" dirty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>
                <a:sym typeface="Wingdings"/>
              </a:rPr>
              <a:t>（啊</a:t>
            </a:r>
            <a:r>
              <a:rPr lang="en-US" altLang="zh-CN" sz="1200" dirty="0" smtClean="0">
                <a:sym typeface="Wingdings"/>
              </a:rPr>
              <a:t>Ah</a:t>
            </a:r>
            <a:r>
              <a:rPr lang="zh-CN" altLang="en-US" sz="1200" dirty="0" smtClean="0">
                <a:sym typeface="Wingdings"/>
              </a:rPr>
              <a:t>，哦</a:t>
            </a:r>
            <a:r>
              <a:rPr lang="en-US" altLang="zh-CN" sz="1200" dirty="0" smtClean="0">
                <a:sym typeface="Wingdings"/>
              </a:rPr>
              <a:t>Oh</a:t>
            </a:r>
            <a:r>
              <a:rPr lang="zh-CN" altLang="en-US" sz="1200" dirty="0" smtClean="0">
                <a:sym typeface="Wingdings"/>
              </a:rPr>
              <a:t>）</a:t>
            </a:r>
            <a:endParaRPr lang="en-US" altLang="zh-CN" sz="1200" dirty="0" smtClean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adversative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（但是</a:t>
            </a:r>
            <a:r>
              <a:rPr lang="en-US" altLang="zh-CN" sz="1200" dirty="0" smtClean="0"/>
              <a:t>but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personal pronoun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（我</a:t>
            </a:r>
            <a:r>
              <a:rPr lang="en-US" altLang="zh-CN" sz="1200" dirty="0" smtClean="0"/>
              <a:t>I</a:t>
            </a:r>
            <a:r>
              <a:rPr lang="zh-CN" altLang="en-US" sz="1200" dirty="0" smtClean="0"/>
              <a:t>，我们</a:t>
            </a:r>
            <a:r>
              <a:rPr lang="en-US" altLang="zh-CN" sz="1200" dirty="0" smtClean="0"/>
              <a:t>We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Number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(1,2,3……)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……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41" y="2180865"/>
            <a:ext cx="3943211" cy="27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segmentation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1135630"/>
            <a:ext cx="76835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3066030"/>
            <a:ext cx="7734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/>
              <a:t>C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reate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vocabulary of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unique words—from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the entire set of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  <a:endParaRPr lang="en-US" altLang="zh-CN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5521" r="22611" b="5521"/>
          <a:stretch/>
        </p:blipFill>
        <p:spPr>
          <a:xfrm>
            <a:off x="328613" y="2185988"/>
            <a:ext cx="594155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construct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feature vector from each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that contains the counts of how often each word occurs in the particular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  <a:endParaRPr lang="en-US" altLang="zh-CN" b="1" dirty="0">
              <a:solidFill>
                <a:srgbClr val="363635"/>
              </a:solidFill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"/>
          <a:stretch/>
        </p:blipFill>
        <p:spPr>
          <a:xfrm>
            <a:off x="237174" y="2601468"/>
            <a:ext cx="6076540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588725"/>
            <a:ext cx="5756318" cy="253916"/>
            <a:chOff x="642550" y="3153858"/>
            <a:chExt cx="5756318" cy="253916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2923" y="3153858"/>
              <a:ext cx="32159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rgbClr val="FF0000"/>
                  </a:solidFill>
                </a:rPr>
                <a:t>takes an array of text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data,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constructs the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BOW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TFIDF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TFIDF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term frequency-inverse document frequency </a:t>
            </a:r>
            <a:r>
              <a:rPr lang="en-US" altLang="zh-CN" dirty="0"/>
              <a:t>(</a:t>
            </a:r>
            <a:r>
              <a:rPr lang="en-US" altLang="zh-CN" b="1" dirty="0" err="1"/>
              <a:t>tf-idf</a:t>
            </a:r>
            <a:r>
              <a:rPr lang="en-US" altLang="zh-CN" dirty="0"/>
              <a:t>) that can be used to </a:t>
            </a:r>
            <a:r>
              <a:rPr lang="en-US" altLang="zh-CN" dirty="0" err="1"/>
              <a:t>downweight</a:t>
            </a:r>
            <a:r>
              <a:rPr lang="en-US" altLang="zh-CN" dirty="0"/>
              <a:t> those frequently occurring words in the feature vectors</a:t>
            </a:r>
            <a:r>
              <a:rPr lang="en-US" altLang="zh-CN" dirty="0" smtClean="0"/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Assessing word </a:t>
            </a:r>
            <a:r>
              <a:rPr lang="en-US" altLang="zh-CN" b="1" dirty="0" smtClean="0"/>
              <a:t>relevancy:</a:t>
            </a:r>
            <a:r>
              <a:rPr lang="zh-CN" altLang="en-US" b="1" dirty="0" smtClean="0"/>
              <a:t> 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tf-idf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)=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)×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zh-CN" altLang="en-US" kern="0" dirty="0" smtClean="0">
                <a:solidFill>
                  <a:schemeClr val="tx1"/>
                </a:solidFill>
              </a:rPr>
              <a:t>）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TfidfTransformer</a:t>
            </a:r>
            <a:r>
              <a:rPr lang="en-US" altLang="zh-CN" b="1" dirty="0" smtClean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/>
          <a:stretch/>
        </p:blipFill>
        <p:spPr>
          <a:xfrm>
            <a:off x="237174" y="2601468"/>
            <a:ext cx="6062026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762876"/>
            <a:ext cx="5694241" cy="253917"/>
            <a:chOff x="642550" y="3153858"/>
            <a:chExt cx="5694241" cy="79685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70017"/>
              <a:ext cx="5694241" cy="510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81178" y="3153858"/>
              <a:ext cx="564578" cy="7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TFIDF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b="1" dirty="0"/>
              <a:t>Transforming words into feature vectors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269555"/>
            <a:ext cx="5280357" cy="3592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8970" y="1269555"/>
            <a:ext cx="346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the feature vectors consist of mostly zeros, </a:t>
            </a:r>
            <a:r>
              <a:rPr lang="en-US" altLang="zh-CN" b="1" dirty="0"/>
              <a:t>sparse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27" y="2656798"/>
            <a:ext cx="2454729" cy="4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800132"/>
            <a:ext cx="6623730" cy="1451068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split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Data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Get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train/test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split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9751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Classify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Methods: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  <a:r>
              <a:rPr lang="en-US" altLang="zh-CN" b="1" dirty="0">
                <a:solidFill>
                  <a:srgbClr val="FFC000"/>
                </a:solidFill>
              </a:rPr>
              <a:t>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regression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3799084"/>
            <a:ext cx="5715000" cy="123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2891417"/>
            <a:ext cx="6070600" cy="92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3" y="1823300"/>
            <a:ext cx="4775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28" y="2135982"/>
            <a:ext cx="3802817" cy="2852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 b="18835"/>
          <a:stretch/>
        </p:blipFill>
        <p:spPr>
          <a:xfrm>
            <a:off x="1503381" y="1150144"/>
            <a:ext cx="3402448" cy="9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Project</a:t>
            </a:r>
            <a:r>
              <a:rPr lang="zh-CN" altLang="en-US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Introduction</a:t>
            </a:r>
            <a:endParaRPr lang="en-US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</a:t>
            </a:r>
          </a:p>
          <a:p>
            <a:pPr lvl="4"/>
            <a:r>
              <a:rPr lang="en-US" altLang="zh-CN" dirty="0"/>
              <a:t>Chinese text segmentation</a:t>
            </a:r>
          </a:p>
          <a:p>
            <a:pPr lvl="4"/>
            <a:r>
              <a:rPr lang="en-US" altLang="zh-CN" dirty="0"/>
              <a:t>Stop-word</a:t>
            </a:r>
            <a:r>
              <a:rPr lang="zh-CN" altLang="en-US" dirty="0"/>
              <a:t> </a:t>
            </a:r>
            <a:r>
              <a:rPr lang="en-US" altLang="zh-CN" dirty="0"/>
              <a:t>removal</a:t>
            </a:r>
          </a:p>
          <a:p>
            <a:pPr lvl="4"/>
            <a:r>
              <a:rPr lang="en-US" altLang="zh-CN" dirty="0" smtClean="0"/>
              <a:t>Bag-of-words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Transforming </a:t>
            </a:r>
            <a:r>
              <a:rPr lang="en-US" altLang="zh-CN" dirty="0"/>
              <a:t>words into feature </a:t>
            </a:r>
            <a:r>
              <a:rPr lang="en-US" altLang="zh-CN" dirty="0" smtClean="0"/>
              <a:t>vectors</a:t>
            </a:r>
            <a:endParaRPr lang="en-US" altLang="zh-CN" dirty="0"/>
          </a:p>
          <a:p>
            <a:pPr lvl="4"/>
            <a:r>
              <a:rPr lang="en-US" altLang="zh-CN" dirty="0"/>
              <a:t>TFIDF</a:t>
            </a:r>
            <a:r>
              <a:rPr lang="zh-CN" altLang="en-US" dirty="0"/>
              <a:t> </a:t>
            </a:r>
            <a:r>
              <a:rPr lang="en-US" altLang="zh-CN" dirty="0"/>
              <a:t>(term frequency-inverse document frequency</a:t>
            </a:r>
            <a:r>
              <a:rPr lang="en-US" altLang="zh-CN" dirty="0" smtClean="0"/>
              <a:t>)</a:t>
            </a:r>
          </a:p>
          <a:p>
            <a:pPr lvl="4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plit</a:t>
            </a:r>
          </a:p>
          <a:p>
            <a:pPr lvl="4"/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bayes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" r="1512" b="16848"/>
          <a:stretch/>
        </p:blipFill>
        <p:spPr>
          <a:xfrm>
            <a:off x="549728" y="1539423"/>
            <a:ext cx="4980215" cy="9715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79" y="2710341"/>
            <a:ext cx="2928378" cy="2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regression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3" r="2315" b="17208"/>
          <a:stretch/>
        </p:blipFill>
        <p:spPr>
          <a:xfrm>
            <a:off x="970699" y="1741714"/>
            <a:ext cx="3597729" cy="8300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76" y="2761343"/>
            <a:ext cx="2815468" cy="21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3" y="1314450"/>
            <a:ext cx="638251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Documentary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only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6000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think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important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remove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(documentary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frequency</a:t>
            </a:r>
            <a:r>
              <a:rPr lang="zh-CN" altLang="en-US" dirty="0" smtClean="0">
                <a:solidFill>
                  <a:schemeClr val="tx1"/>
                </a:solidFill>
              </a:rPr>
              <a:t> ≥ </a:t>
            </a:r>
            <a:r>
              <a:rPr lang="en-US" altLang="zh-CN" dirty="0" smtClean="0">
                <a:solidFill>
                  <a:schemeClr val="tx1"/>
                </a:solidFill>
              </a:rPr>
              <a:t>3)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Context: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/>
              <a:t>A triple model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Combine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sequence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consider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context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information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A/B/C/D/E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(A/B/C/D/E)(AB/BC/CD/DE)(ABC/BCD/CDE)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5+4+3=12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83913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"/>
          <a:stretch/>
        </p:blipFill>
        <p:spPr>
          <a:xfrm>
            <a:off x="154363" y="1482273"/>
            <a:ext cx="6458857" cy="2527300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378422" y="2635847"/>
            <a:ext cx="5694241" cy="391893"/>
            <a:chOff x="642550" y="3188237"/>
            <a:chExt cx="5694241" cy="391893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36507" y="3326214"/>
              <a:ext cx="25330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Document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frequency,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context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(triple)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78" y="4172057"/>
            <a:ext cx="1854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3413296"/>
            <a:ext cx="4787900" cy="142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5" y="1226344"/>
            <a:ext cx="3632200" cy="1231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2520681"/>
            <a:ext cx="5105400" cy="965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74077" y="1650746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SVM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0.86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43663" y="2953834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DT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0.82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70207" y="381671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LR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0.87</a:t>
            </a:r>
            <a:endParaRPr kumimoji="1"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8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Conclusion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significant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between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methods,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possible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reason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enough.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processing/feature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engineering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important.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improve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accuracy,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should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6271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sz="2800" dirty="0"/>
              <a:t>Project</a:t>
            </a:r>
            <a:r>
              <a:rPr lang="zh-CN" altLang="en-US" sz="2800" dirty="0"/>
              <a:t> </a:t>
            </a:r>
            <a:r>
              <a:rPr lang="en-US" altLang="zh-CN" sz="2800" dirty="0"/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3" y="1508760"/>
            <a:ext cx="6008179" cy="2683764"/>
          </a:xfrm>
          <a:ln/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This project will use a data set consisting of Chinese hotel reviews from www. </a:t>
            </a:r>
            <a:r>
              <a:rPr lang="en-US" altLang="zh-CN" dirty="0" err="1" smtClean="0"/>
              <a:t>ctrip.com</a:t>
            </a:r>
            <a:r>
              <a:rPr lang="zh-CN" altLang="en-US" dirty="0" smtClean="0"/>
              <a:t>（携程）</a:t>
            </a:r>
            <a:r>
              <a:rPr lang="en-US" altLang="zh-CN" dirty="0" smtClean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build </a:t>
            </a:r>
            <a:r>
              <a:rPr lang="en-US" altLang="zh-CN" dirty="0">
                <a:solidFill>
                  <a:srgbClr val="FFC000"/>
                </a:solidFill>
              </a:rPr>
              <a:t>sentiment </a:t>
            </a:r>
            <a:r>
              <a:rPr lang="en-US" altLang="zh-CN" dirty="0" smtClean="0">
                <a:solidFill>
                  <a:srgbClr val="FFC000"/>
                </a:solidFill>
              </a:rPr>
              <a:t>classifiers </a:t>
            </a:r>
            <a:r>
              <a:rPr lang="en-US" altLang="zh-CN" dirty="0"/>
              <a:t>that classifies a review as </a:t>
            </a:r>
            <a:r>
              <a:rPr lang="en-US" altLang="zh-CN" dirty="0">
                <a:solidFill>
                  <a:srgbClr val="FFC000"/>
                </a:solidFill>
              </a:rPr>
              <a:t>positive or negative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smtClean="0"/>
              <a:t>Contents</a:t>
            </a:r>
            <a:endParaRPr 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</a:rPr>
              <a:t>Project</a:t>
            </a:r>
            <a:r>
              <a:rPr lang="zh-CN" altLang="en-US" kern="0" dirty="0" smtClean="0">
                <a:solidFill>
                  <a:srgbClr val="FFC000"/>
                </a:solidFill>
              </a:rPr>
              <a:t> </a:t>
            </a:r>
            <a:r>
              <a:rPr lang="en-US" altLang="zh-CN" kern="0" dirty="0" smtClean="0">
                <a:solidFill>
                  <a:srgbClr val="FFC000"/>
                </a:solidFill>
              </a:rPr>
              <a:t>Introduction</a:t>
            </a:r>
            <a:endParaRPr lang="en-US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 smtClean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/>
              <a:t>Data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hlinkClick r:id="rId2"/>
              </a:rPr>
              <a:t>http://www.datatang.com/data/11936</a:t>
            </a:r>
            <a:endParaRPr lang="zh-CN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ChnSentiCorp-Htl-ba-6000: balanced corpus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positive(3000 </a:t>
            </a:r>
            <a:r>
              <a:rPr lang="en-US" altLang="zh-CN" dirty="0"/>
              <a:t>reviews) /negative</a:t>
            </a:r>
            <a:r>
              <a:rPr lang="zh-CN" altLang="zh-CN" dirty="0"/>
              <a:t>（</a:t>
            </a:r>
            <a:r>
              <a:rPr lang="en-US" altLang="zh-CN" dirty="0"/>
              <a:t>3000 reviews</a:t>
            </a:r>
            <a:r>
              <a:rPr lang="zh-CN" altLang="zh-CN" dirty="0"/>
              <a:t>）</a:t>
            </a:r>
          </a:p>
          <a:p>
            <a:pPr marL="285750" lvl="1" indent="-285750">
              <a:buFont typeface="Wingdings" charset="2"/>
              <a:buChar char="l"/>
            </a:pPr>
            <a:endParaRPr lang="en-US" altLang="zh-CN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7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257300"/>
            <a:ext cx="7747000" cy="698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739900"/>
            <a:ext cx="7708900" cy="711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54401"/>
            <a:ext cx="7734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smtClean="0"/>
              <a:t>negative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6" y="1288828"/>
            <a:ext cx="7734300" cy="77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836452"/>
            <a:ext cx="7759700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-357"/>
          <a:stretch/>
        </p:blipFill>
        <p:spPr>
          <a:xfrm>
            <a:off x="524256" y="2749836"/>
            <a:ext cx="774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5852730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English.</a:t>
            </a: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Chinese text </a:t>
            </a:r>
            <a:r>
              <a:rPr lang="en-US" altLang="zh-CN" b="1" dirty="0" smtClean="0"/>
              <a:t>segmentation</a:t>
            </a:r>
            <a:r>
              <a:rPr lang="zh-CN" altLang="en-US" b="1" dirty="0" smtClean="0"/>
              <a:t>（</a:t>
            </a:r>
            <a:r>
              <a:rPr lang="en-US" altLang="zh-CN" dirty="0" smtClean="0"/>
              <a:t>divide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en-US" altLang="zh-CN" dirty="0"/>
              <a:t> an important question of Chinese information </a:t>
            </a:r>
            <a:r>
              <a:rPr lang="en-US" altLang="zh-CN" dirty="0" smtClean="0"/>
              <a:t>processing.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Using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Jieba</a:t>
            </a:r>
            <a:r>
              <a:rPr lang="en-US" altLang="zh-CN" b="1" dirty="0" smtClean="0">
                <a:solidFill>
                  <a:srgbClr val="FFC000"/>
                </a:solidFill>
              </a:rPr>
              <a:t>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github.com/fxsjy/jieba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Jieba</a:t>
            </a:r>
            <a:r>
              <a:rPr lang="en-US" altLang="zh-CN" sz="1200" dirty="0"/>
              <a:t>" (Chinese for "to stutter") Chinese text segmentation: built to be the best Python Chinese word segmentation module</a:t>
            </a:r>
            <a:r>
              <a:rPr lang="en-US" altLang="zh-CN" sz="1200" dirty="0" smtClean="0"/>
              <a:t>.)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err="1"/>
              <a:t>seg_list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jieba.cut</a:t>
            </a:r>
            <a:r>
              <a:rPr lang="en-US" altLang="zh-CN" sz="1200" dirty="0" smtClean="0"/>
              <a:t>(”</a:t>
            </a:r>
            <a:r>
              <a:rPr lang="zh-CN" altLang="en-US" sz="1200" dirty="0" smtClean="0"/>
              <a:t>我来到深圳北京大学</a:t>
            </a:r>
            <a:r>
              <a:rPr lang="en-US" altLang="zh-CN" sz="1200" dirty="0" smtClean="0"/>
              <a:t>") </a:t>
            </a: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print</a:t>
            </a:r>
            <a:r>
              <a:rPr lang="en-US" altLang="zh-CN" sz="1200" dirty="0"/>
              <a:t>(", ".join(</a:t>
            </a:r>
            <a:r>
              <a:rPr lang="en-US" altLang="zh-CN" sz="1200" dirty="0" err="1"/>
              <a:t>seg_list</a:t>
            </a:r>
            <a:r>
              <a:rPr lang="en-US" altLang="zh-CN" sz="1200" dirty="0" smtClean="0"/>
              <a:t>))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output:</a:t>
            </a:r>
            <a:r>
              <a:rPr lang="zh-CN" altLang="en-US" sz="1200" dirty="0" smtClean="0"/>
              <a:t> 我</a:t>
            </a:r>
            <a:r>
              <a:rPr lang="en-US" altLang="zh-CN" sz="1200" dirty="0"/>
              <a:t>/ </a:t>
            </a:r>
            <a:r>
              <a:rPr lang="zh-CN" altLang="en-US" sz="1200" dirty="0"/>
              <a:t>来到</a:t>
            </a:r>
            <a:r>
              <a:rPr lang="en-US" altLang="zh-CN" sz="1200" dirty="0"/>
              <a:t>/ </a:t>
            </a:r>
            <a:r>
              <a:rPr lang="zh-CN" altLang="en-US" sz="1200" dirty="0" smtClean="0"/>
              <a:t>深圳</a:t>
            </a:r>
            <a:r>
              <a:rPr lang="en-US" altLang="zh-CN" sz="1200" dirty="0" smtClean="0"/>
              <a:t>/ </a:t>
            </a:r>
            <a:r>
              <a:rPr lang="zh-CN" altLang="en-US" sz="1200" dirty="0" smtClean="0"/>
              <a:t>北京大学</a:t>
            </a:r>
            <a:endParaRPr lang="en-US" altLang="zh-CN" sz="12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7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6269894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dictionary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1.1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maximum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first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each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with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dictionary,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recording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words.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1.2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reverse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maximum</a:t>
            </a:r>
            <a:r>
              <a:rPr lang="zh-CN" altLang="en-US" sz="1200" dirty="0"/>
              <a:t> </a:t>
            </a:r>
            <a:r>
              <a:rPr lang="en-US" altLang="zh-CN" sz="1200" dirty="0"/>
              <a:t>matching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text.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2.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Use dynamic programming to find the most probable combination based on the word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b="1" dirty="0" smtClean="0">
                <a:solidFill>
                  <a:srgbClr val="FFC000"/>
                </a:solidFill>
              </a:rPr>
              <a:t>A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H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idden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arkov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Model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(HMM)-based </a:t>
            </a:r>
            <a:r>
              <a:rPr lang="en-US" altLang="zh-CN" sz="1200" b="1" dirty="0">
                <a:solidFill>
                  <a:srgbClr val="FFC000"/>
                </a:solidFill>
              </a:rPr>
              <a:t>model is used with the Viterbi algorithm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Input: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Chinese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sentence,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我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硕士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毕业于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北大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汇丰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商学院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Output: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sequence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string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with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four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states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“BEMS”,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S/BE/BME/BE/BE/BME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B: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beginning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character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of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E:</a:t>
            </a:r>
            <a:r>
              <a:rPr lang="en-US" altLang="zh-CN" sz="1400" dirty="0">
                <a:solidFill>
                  <a:schemeClr val="tx1"/>
                </a:solidFill>
              </a:rPr>
              <a:t> the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ending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M: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medium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single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transition probability</a:t>
            </a:r>
            <a:r>
              <a:rPr lang="zh-CN" altLang="en-US" sz="1400" dirty="0" smtClean="0">
                <a:solidFill>
                  <a:schemeClr val="tx1"/>
                </a:solidFill>
              </a:rPr>
              <a:t>  </a:t>
            </a:r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B,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E,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S,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M,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S,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>
                <a:solidFill>
                  <a:schemeClr val="tx1"/>
                </a:solidFill>
              </a:rPr>
              <a:t>E,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>
                <a:solidFill>
                  <a:schemeClr val="tx1"/>
                </a:solidFill>
              </a:rPr>
              <a:t>S,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M……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err="1">
                <a:solidFill>
                  <a:schemeClr val="tx1"/>
                </a:solidFill>
              </a:rPr>
              <a:t>E.g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ABC</a:t>
            </a:r>
            <a:r>
              <a:rPr lang="zh-CN" altLang="en-US" sz="1400" dirty="0">
                <a:solidFill>
                  <a:schemeClr val="tx1"/>
                </a:solidFill>
              </a:rPr>
              <a:t>， </a:t>
            </a:r>
            <a:r>
              <a:rPr lang="en-US" altLang="zh-CN" sz="1400" dirty="0">
                <a:solidFill>
                  <a:schemeClr val="tx1"/>
                </a:solidFill>
              </a:rPr>
              <a:t>segmentation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approaches: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A/BC,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AB/C,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ABC,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A/B/C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Maximum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probability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endParaRPr lang="en-US" altLang="zh-CN" sz="11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27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642550" y="3153858"/>
            <a:ext cx="5697567" cy="253916"/>
            <a:chOff x="642550" y="3153858"/>
            <a:chExt cx="5697567" cy="253916"/>
          </a:xfrm>
        </p:grpSpPr>
        <p:sp>
          <p:nvSpPr>
            <p:cNvPr id="5" name="矩形 4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28641" y="3153858"/>
              <a:ext cx="2111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Text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segmentation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using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err="1" smtClean="0">
                  <a:solidFill>
                    <a:srgbClr val="FF0000"/>
                  </a:solidFill>
                </a:rPr>
                <a:t>jieba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09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in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in reversed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reversed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revers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in blue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blue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Blue Widescreen</Template>
  <TotalTime>346</TotalTime>
  <Pages>0</Pages>
  <Words>1166</Words>
  <Characters>0</Characters>
  <Application>Microsoft Macintosh PowerPoint</Application>
  <PresentationFormat>全屏显示(16:9)</PresentationFormat>
  <Lines>0</Lines>
  <Paragraphs>404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DengXian</vt:lpstr>
      <vt:lpstr>Helvetica Light</vt:lpstr>
      <vt:lpstr>Helvetica Neue Light</vt:lpstr>
      <vt:lpstr>Helvetica Neue Medium</vt:lpstr>
      <vt:lpstr>Wingdings</vt:lpstr>
      <vt:lpstr>ヒラギノ角ゴ ProN W3</vt:lpstr>
      <vt:lpstr>master</vt:lpstr>
      <vt:lpstr>main</vt:lpstr>
      <vt:lpstr>main reversed</vt:lpstr>
      <vt:lpstr>main blue</vt:lpstr>
      <vt:lpstr> Topics in Quantitative Finance: Machine Learning for Finance  Hotel Review Sentiment Analysis </vt:lpstr>
      <vt:lpstr>Contents</vt:lpstr>
      <vt:lpstr>Project Introduction</vt:lpstr>
      <vt:lpstr>Data</vt:lpstr>
      <vt:lpstr>Data Example - positive</vt:lpstr>
      <vt:lpstr>Data Example - negative</vt:lpstr>
      <vt:lpstr>Process: Chinese text segmentation</vt:lpstr>
      <vt:lpstr>Process: Chinese text segmentation</vt:lpstr>
      <vt:lpstr>Process: Chinese text segmentation</vt:lpstr>
      <vt:lpstr>Process: Stop-word removal</vt:lpstr>
      <vt:lpstr>Process: Stop-word removal</vt:lpstr>
      <vt:lpstr>Process: segmentation and removal results</vt:lpstr>
      <vt:lpstr>Process: Bag-of words model</vt:lpstr>
      <vt:lpstr>Process: Bag-of words model</vt:lpstr>
      <vt:lpstr>Process: TFIDF</vt:lpstr>
      <vt:lpstr>Process: Transforming words into feature vectors</vt:lpstr>
      <vt:lpstr>Process: Data split</vt:lpstr>
      <vt:lpstr>Process: Classify methods</vt:lpstr>
      <vt:lpstr>Process: Prediction results</vt:lpstr>
      <vt:lpstr>Process: Prediction results</vt:lpstr>
      <vt:lpstr>Process: Prediction results</vt:lpstr>
      <vt:lpstr>Improvement</vt:lpstr>
      <vt:lpstr>Improvement</vt:lpstr>
      <vt:lpstr>Improvement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Topics in Quantitative Finance: Machine Learning for Finance  Hotel Review Sentiment Analysis </dc:title>
  <dc:subject/>
  <dc:creator>598690695@qq.com</dc:creator>
  <cp:keywords/>
  <dc:description/>
  <cp:lastModifiedBy>598690695@qq.com</cp:lastModifiedBy>
  <cp:revision>36</cp:revision>
  <dcterms:created xsi:type="dcterms:W3CDTF">2017-04-17T13:37:29Z</dcterms:created>
  <dcterms:modified xsi:type="dcterms:W3CDTF">2017-04-20T06:15:05Z</dcterms:modified>
</cp:coreProperties>
</file>