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60" r:id="rId5"/>
    <p:sldId id="266" r:id="rId6"/>
    <p:sldId id="261" r:id="rId7"/>
    <p:sldId id="259" r:id="rId8"/>
    <p:sldId id="262" r:id="rId9"/>
    <p:sldId id="263" r:id="rId10"/>
    <p:sldId id="264" r:id="rId11"/>
    <p:sldId id="265"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31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Part I: What is a Binary Tree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0DA8E0-25EB-402D-BB5B-DCCDCE76F9A5}" type="datetimeFigureOut">
              <a:rPr lang="en-US" smtClean="0"/>
              <a:t>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@copywrite Renee Wu 2016</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94FD5C-22E2-4674-8814-68291D258C63}" type="slidenum">
              <a:rPr lang="en-US" smtClean="0"/>
              <a:t>‹#›</a:t>
            </a:fld>
            <a:endParaRPr lang="en-US"/>
          </a:p>
        </p:txBody>
      </p:sp>
    </p:spTree>
    <p:extLst>
      <p:ext uri="{BB962C8B-B14F-4D97-AF65-F5344CB8AC3E}">
        <p14:creationId xmlns:p14="http://schemas.microsoft.com/office/powerpoint/2010/main" val="2673263377"/>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Part I: What is a Binary Tree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8D1A1-2380-4093-9EDA-11CCE957546C}" type="datetimeFigureOut">
              <a:rPr lang="en-US" smtClean="0"/>
              <a:t>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@copywrite Renee Wu 2016</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4A992A-17CE-45D9-AD83-01A2BADD9D26}" type="slidenum">
              <a:rPr lang="en-US" smtClean="0"/>
              <a:t>‹#›</a:t>
            </a:fld>
            <a:endParaRPr lang="en-US"/>
          </a:p>
        </p:txBody>
      </p:sp>
    </p:spTree>
    <p:extLst>
      <p:ext uri="{BB962C8B-B14F-4D97-AF65-F5344CB8AC3E}">
        <p14:creationId xmlns:p14="http://schemas.microsoft.com/office/powerpoint/2010/main" val="1564366760"/>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I am honored to present a short introduction on  Binary Tree.</a:t>
            </a:r>
            <a:endParaRPr lang="en-US" dirty="0"/>
          </a:p>
        </p:txBody>
      </p:sp>
      <p:sp>
        <p:nvSpPr>
          <p:cNvPr id="5" name="Date Placeholder 4"/>
          <p:cNvSpPr>
            <a:spLocks noGrp="1"/>
          </p:cNvSpPr>
          <p:nvPr>
            <p:ph type="dt" idx="11"/>
          </p:nvPr>
        </p:nvSpPr>
        <p:spPr/>
        <p:txBody>
          <a:bodyPr/>
          <a:lstStyle/>
          <a:p>
            <a:fld id="{BA75FA03-E652-4B64-A887-21198C1004CB}"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and more complex types of data.</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its name suggests, a binary tree is BINARY. Before going into the details of this characteristic, I would like to clarify some important terms associated with tree structures.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 does Binary</a:t>
            </a:r>
            <a:r>
              <a:rPr lang="en-US" baseline="0" dirty="0" smtClean="0"/>
              <a:t> means when used to describe a tree structure. A tree is binary when it meets one condition, which is each of the its nodes has at most 2 child nodes.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all binary trees.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Surprisingly,</a:t>
            </a:r>
            <a:r>
              <a:rPr lang="en-US" baseline="0" dirty="0" smtClean="0"/>
              <a:t> this one is a binary tree too.</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Binary Trees could look</a:t>
            </a:r>
            <a:r>
              <a:rPr lang="en-US" baseline="0" dirty="0" smtClean="0"/>
              <a:t> very different from one another. Actually, there are many variants of binary trees. I would introduce a few most common kinds. A Perfect Binary Tree is a binary tree that every node has 2 </a:t>
            </a:r>
            <a:r>
              <a:rPr lang="en-US" baseline="0" dirty="0" err="1" smtClean="0"/>
              <a:t>ch</a:t>
            </a:r>
            <a:r>
              <a:rPr lang="en-US" baseline="0" dirty="0" smtClean="0"/>
              <a:t> </a:t>
            </a:r>
            <a:r>
              <a:rPr lang="en-US" baseline="0" dirty="0" err="1" smtClean="0"/>
              <a:t>ild</a:t>
            </a:r>
            <a:r>
              <a:rPr lang="en-US" baseline="0" dirty="0" smtClean="0"/>
              <a:t> nodes except the leaf nodes, and the leaf nodes are all on the same level. It is not easy to be perfect. But it is also not bad to be close to perfect, like a complete binary tree, which is a binary tree that all non-leaf nodes except some on the last level have 2 child nodes. And the leaf nodes on the last level are as left as possible.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It has the </a:t>
            </a:r>
            <a:r>
              <a:rPr lang="en-US" baseline="0" dirty="0" err="1" smtClean="0"/>
              <a:t>bene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I, I would like to explain what is a Binary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binary search tree is a very commonly used binary tree structure. </a:t>
            </a:r>
          </a:p>
          <a:p>
            <a:r>
              <a:rPr lang="en-US" baseline="0" dirty="0" smtClean="0"/>
              <a:t>Besides the basic CRUD operations, BST is also good for sorting data. There are 3 way of traverse data stored in BST. </a:t>
            </a:r>
          </a:p>
          <a:p>
            <a:r>
              <a:rPr lang="en-US" sz="1200" dirty="0" smtClean="0"/>
              <a:t>Traversing a tree is a way of visiting each of its nodes exactly once. </a:t>
            </a:r>
          </a:p>
          <a:p>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II, I would like to present a simple project which implements a Binary Tree data </a:t>
            </a:r>
            <a:r>
              <a:rPr lang="en-US" baseline="0" dirty="0" err="1" smtClean="0"/>
              <a:t>struction</a:t>
            </a:r>
            <a:r>
              <a:rPr lang="en-US" baseline="0" dirty="0" smtClean="0"/>
              <a:t>.</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 Binary Tree? A</a:t>
            </a:r>
            <a:r>
              <a:rPr lang="en-US" baseline="0" dirty="0" smtClean="0"/>
              <a:t> binary tree is first of all, a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a:t>
            </a:r>
            <a:r>
              <a:rPr lang="en-US" baseline="0" dirty="0" smtClean="0"/>
              <a:t> trees every everywhere. They grow outside.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ourselves</a:t>
            </a:r>
            <a:r>
              <a:rPr lang="en-US" baseline="0" dirty="0" smtClean="0"/>
              <a:t> are parts in our family tree.</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many computer operating system, file system using tree structure to organize files. When you log onto your computer, you probably will see something like this.</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computer science, Tree is a data structure that are commonly used to store data. All types of data. Such as numerical data,</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text data, </a:t>
            </a:r>
            <a:endParaRPr lang="en-US" dirty="0"/>
          </a:p>
        </p:txBody>
      </p:sp>
      <p:sp>
        <p:nvSpPr>
          <p:cNvPr id="5" name="Date Placeholder 4"/>
          <p:cNvSpPr>
            <a:spLocks noGrp="1"/>
          </p:cNvSpPr>
          <p:nvPr>
            <p:ph type="dt" idx="11"/>
          </p:nvPr>
        </p:nvSpPr>
        <p:spPr/>
        <p:txBody>
          <a:bodyPr/>
          <a:lstStyle/>
          <a:p>
            <a:fld id="{8064C587-9BD5-4FA3-9B48-B80D473A78ED}" type="datetime1">
              <a:rPr lang="en-US" smtClean="0"/>
              <a:t>1/1/2017</a:t>
            </a:fld>
            <a:endParaRPr lang="en-US"/>
          </a:p>
        </p:txBody>
      </p:sp>
      <p:sp>
        <p:nvSpPr>
          <p:cNvPr id="6" name="Footer Placeholder 5"/>
          <p:cNvSpPr>
            <a:spLocks noGrp="1"/>
          </p:cNvSpPr>
          <p:nvPr>
            <p:ph type="ftr" sz="quarter" idx="12"/>
          </p:nvPr>
        </p:nvSpPr>
        <p:spPr/>
        <p:txBody>
          <a:bodyPr/>
          <a:lstStyle/>
          <a:p>
            <a:r>
              <a:rPr lang="en-US" smtClean="0"/>
              <a:t>@copywrite Renee Wu 2016</a:t>
            </a:r>
            <a:endParaRPr lang="en-US"/>
          </a:p>
        </p:txBody>
      </p:sp>
      <p:sp>
        <p:nvSpPr>
          <p:cNvPr id="7" name="Header Placeholder 6"/>
          <p:cNvSpPr>
            <a:spLocks noGrp="1"/>
          </p:cNvSpPr>
          <p:nvPr>
            <p:ph type="hdr" sz="quarter" idx="13"/>
          </p:nvPr>
        </p:nvSpPr>
        <p:spPr/>
        <p:txBody>
          <a:bodyPr/>
          <a:lstStyle/>
          <a:p>
            <a:r>
              <a:rPr lang="en-US" smtClean="0"/>
              <a:t>Part I: What is a Binary Tree</a:t>
            </a:r>
            <a:endParaRPr lang="en-US"/>
          </a:p>
        </p:txBody>
      </p:sp>
    </p:spTree>
    <p:extLst>
      <p:ext uri="{BB962C8B-B14F-4D97-AF65-F5344CB8AC3E}">
        <p14:creationId xmlns:p14="http://schemas.microsoft.com/office/powerpoint/2010/main" val="283187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9151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93910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0614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281238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12/28/2016</a:t>
            </a:r>
            <a:endParaRPr lang="en-US"/>
          </a:p>
        </p:txBody>
      </p:sp>
      <p:sp>
        <p:nvSpPr>
          <p:cNvPr id="5" name="Footer Placeholder 4"/>
          <p:cNvSpPr>
            <a:spLocks noGrp="1"/>
          </p:cNvSpPr>
          <p:nvPr>
            <p:ph type="ftr" sz="quarter" idx="11"/>
          </p:nvPr>
        </p:nvSpPr>
        <p:spPr/>
        <p:txBody>
          <a:bodyPr/>
          <a:lstStyle/>
          <a:p>
            <a:r>
              <a:rPr lang="en-US" smtClean="0"/>
              <a:t>Presented By Renee Wu</a:t>
            </a:r>
            <a:endParaRPr lang="en-US"/>
          </a:p>
        </p:txBody>
      </p:sp>
      <p:sp>
        <p:nvSpPr>
          <p:cNvPr id="6" name="Slide Number Placeholder 5"/>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19250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6074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12/28/2016</a:t>
            </a:r>
            <a:endParaRPr lang="en-US"/>
          </a:p>
        </p:txBody>
      </p:sp>
      <p:sp>
        <p:nvSpPr>
          <p:cNvPr id="8" name="Footer Placeholder 7"/>
          <p:cNvSpPr>
            <a:spLocks noGrp="1"/>
          </p:cNvSpPr>
          <p:nvPr>
            <p:ph type="ftr" sz="quarter" idx="11"/>
          </p:nvPr>
        </p:nvSpPr>
        <p:spPr/>
        <p:txBody>
          <a:bodyPr/>
          <a:lstStyle/>
          <a:p>
            <a:r>
              <a:rPr lang="en-US" smtClean="0"/>
              <a:t>Presented By Renee Wu</a:t>
            </a:r>
            <a:endParaRPr lang="en-US"/>
          </a:p>
        </p:txBody>
      </p:sp>
      <p:sp>
        <p:nvSpPr>
          <p:cNvPr id="9" name="Slide Number Placeholder 8"/>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2522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12/28/2016</a:t>
            </a:r>
            <a:endParaRPr lang="en-US"/>
          </a:p>
        </p:txBody>
      </p:sp>
      <p:sp>
        <p:nvSpPr>
          <p:cNvPr id="4" name="Footer Placeholder 3"/>
          <p:cNvSpPr>
            <a:spLocks noGrp="1"/>
          </p:cNvSpPr>
          <p:nvPr>
            <p:ph type="ftr" sz="quarter" idx="11"/>
          </p:nvPr>
        </p:nvSpPr>
        <p:spPr/>
        <p:txBody>
          <a:bodyPr/>
          <a:lstStyle/>
          <a:p>
            <a:r>
              <a:rPr lang="en-US" smtClean="0"/>
              <a:t>Presented By Renee Wu</a:t>
            </a:r>
            <a:endParaRPr lang="en-US"/>
          </a:p>
        </p:txBody>
      </p:sp>
      <p:sp>
        <p:nvSpPr>
          <p:cNvPr id="5" name="Slide Number Placeholder 4"/>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41066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12/28/2016</a:t>
            </a:r>
            <a:endParaRPr lang="en-US"/>
          </a:p>
        </p:txBody>
      </p:sp>
      <p:sp>
        <p:nvSpPr>
          <p:cNvPr id="3" name="Footer Placeholder 2"/>
          <p:cNvSpPr>
            <a:spLocks noGrp="1"/>
          </p:cNvSpPr>
          <p:nvPr>
            <p:ph type="ftr" sz="quarter" idx="11"/>
          </p:nvPr>
        </p:nvSpPr>
        <p:spPr/>
        <p:txBody>
          <a:bodyPr/>
          <a:lstStyle/>
          <a:p>
            <a:r>
              <a:rPr lang="en-US" smtClean="0"/>
              <a:t>Presented By Renee Wu</a:t>
            </a:r>
            <a:endParaRPr lang="en-US"/>
          </a:p>
        </p:txBody>
      </p:sp>
      <p:sp>
        <p:nvSpPr>
          <p:cNvPr id="4" name="Slide Number Placeholder 3"/>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18430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341592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12/28/2016</a:t>
            </a:r>
            <a:endParaRPr lang="en-US"/>
          </a:p>
        </p:txBody>
      </p:sp>
      <p:sp>
        <p:nvSpPr>
          <p:cNvPr id="6" name="Footer Placeholder 5"/>
          <p:cNvSpPr>
            <a:spLocks noGrp="1"/>
          </p:cNvSpPr>
          <p:nvPr>
            <p:ph type="ftr" sz="quarter" idx="11"/>
          </p:nvPr>
        </p:nvSpPr>
        <p:spPr/>
        <p:txBody>
          <a:bodyPr/>
          <a:lstStyle/>
          <a:p>
            <a:r>
              <a:rPr lang="en-US" smtClean="0"/>
              <a:t>Presented By Renee Wu</a:t>
            </a:r>
            <a:endParaRPr lang="en-US"/>
          </a:p>
        </p:txBody>
      </p:sp>
      <p:sp>
        <p:nvSpPr>
          <p:cNvPr id="7" name="Slide Number Placeholder 6"/>
          <p:cNvSpPr>
            <a:spLocks noGrp="1"/>
          </p:cNvSpPr>
          <p:nvPr>
            <p:ph type="sldNum" sz="quarter" idx="12"/>
          </p:nvPr>
        </p:nvSpPr>
        <p:spPr/>
        <p:txBody>
          <a:bodyPr/>
          <a:lstStyle/>
          <a:p>
            <a:fld id="{ED47916F-1D7B-4399-A90E-7492908F373E}" type="slidenum">
              <a:rPr lang="en-US" smtClean="0"/>
              <a:t>‹#›</a:t>
            </a:fld>
            <a:endParaRPr lang="en-US"/>
          </a:p>
        </p:txBody>
      </p:sp>
    </p:spTree>
    <p:extLst>
      <p:ext uri="{BB962C8B-B14F-4D97-AF65-F5344CB8AC3E}">
        <p14:creationId xmlns:p14="http://schemas.microsoft.com/office/powerpoint/2010/main" val="29043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12/28/2016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Presented By Renee Wu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7916F-1D7B-4399-A90E-7492908F373E}" type="slidenum">
              <a:rPr lang="en-US" smtClean="0"/>
              <a:t>‹#›</a:t>
            </a:fld>
            <a:endParaRPr lang="en-US"/>
          </a:p>
        </p:txBody>
      </p:sp>
    </p:spTree>
    <p:extLst>
      <p:ext uri="{BB962C8B-B14F-4D97-AF65-F5344CB8AC3E}">
        <p14:creationId xmlns:p14="http://schemas.microsoft.com/office/powerpoint/2010/main" val="712056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et_(computer_scienc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en.wikipedia.org/wiki/Associative_array" TargetMode="External"/><Relationship Id="rId4" Type="http://schemas.openxmlformats.org/officeDocument/2006/relationships/hyperlink" Target="https://en.wikipedia.org/wiki/Set_(computer_science)#Multise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nee2016/wilfri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3">
                    <a:lumMod val="50000"/>
                  </a:schemeClr>
                </a:solidFill>
              </a:rPr>
              <a:t>Introduction to Binary Tree</a:t>
            </a:r>
            <a:endParaRPr lang="en-US" dirty="0">
              <a:solidFill>
                <a:schemeClr val="accent3">
                  <a:lumMod val="50000"/>
                </a:schemeClr>
              </a:solidFill>
            </a:endParaRPr>
          </a:p>
        </p:txBody>
      </p:sp>
      <p:sp>
        <p:nvSpPr>
          <p:cNvPr id="4" name="Date Placeholder 3"/>
          <p:cNvSpPr>
            <a:spLocks noGrp="1"/>
          </p:cNvSpPr>
          <p:nvPr>
            <p:ph type="dt" sz="half" idx="10"/>
          </p:nvPr>
        </p:nvSpPr>
        <p:spPr/>
        <p:txBody>
          <a:bodyPr/>
          <a:lstStyle/>
          <a:p>
            <a:r>
              <a:rPr lang="en-US" smtClean="0"/>
              <a:t>12/28/2016</a:t>
            </a:r>
            <a:endParaRPr lang="en-US"/>
          </a:p>
        </p:txBody>
      </p:sp>
    </p:spTree>
    <p:extLst>
      <p:ext uri="{BB962C8B-B14F-4D97-AF65-F5344CB8AC3E}">
        <p14:creationId xmlns:p14="http://schemas.microsoft.com/office/powerpoint/2010/main" val="1573301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descr="http://people.cs.ksu.edu/~schmidt/300s05/Lectures/GrammarNotes/speci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664" y="4861379"/>
            <a:ext cx="277230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upload.wikimedia.org/wikipedia/commons/thumb/a/a7/Trie002.svg/333px-Trie002.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www.creationstudies.org/image/evolutionary-tre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8518" y="4005064"/>
            <a:ext cx="2070014" cy="250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87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BINARY</a:t>
            </a:r>
            <a:endParaRPr lang="en-US" dirty="0">
              <a:solidFill>
                <a:schemeClr val="accent3">
                  <a:lumMod val="5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4237394"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6" y="1916832"/>
            <a:ext cx="4015993" cy="3369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87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solidFill>
                  <a:schemeClr val="accent3">
                    <a:lumMod val="50000"/>
                  </a:schemeClr>
                </a:solidFill>
              </a:rPr>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spTree>
    <p:extLst>
      <p:ext uri="{BB962C8B-B14F-4D97-AF65-F5344CB8AC3E}">
        <p14:creationId xmlns:p14="http://schemas.microsoft.com/office/powerpoint/2010/main" val="498197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solidFill>
                  <a:schemeClr val="accent3">
                    <a:lumMod val="50000"/>
                  </a:schemeClr>
                </a:solidFill>
              </a:rPr>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6264696" cy="3958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270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923330"/>
          </a:xfrm>
          <a:prstGeom prst="rect">
            <a:avLst/>
          </a:prstGeom>
          <a:noFill/>
        </p:spPr>
        <p:txBody>
          <a:bodyPr wrap="square" rtlCol="0">
            <a:spAutoFit/>
          </a:bodyPr>
          <a:lstStyle/>
          <a:p>
            <a:r>
              <a:rPr lang="en-US" dirty="0" smtClean="0">
                <a:solidFill>
                  <a:schemeClr val="accent3">
                    <a:lumMod val="50000"/>
                  </a:schemeClr>
                </a:solidFill>
              </a:rPr>
              <a:t>A Binary Tree is BINARY, meaning:</a:t>
            </a:r>
          </a:p>
          <a:p>
            <a:endParaRPr lang="en-US" dirty="0" smtClean="0"/>
          </a:p>
          <a:p>
            <a:r>
              <a:rPr lang="en-US" dirty="0"/>
              <a:t> </a:t>
            </a:r>
            <a:r>
              <a:rPr lang="en-US" dirty="0" smtClean="0"/>
              <a:t>In a </a:t>
            </a:r>
            <a:r>
              <a:rPr lang="en-US" dirty="0"/>
              <a:t>binary tree </a:t>
            </a:r>
            <a:r>
              <a:rPr lang="en-US" dirty="0" smtClean="0"/>
              <a:t>each </a:t>
            </a:r>
            <a:r>
              <a:rPr lang="en-US" dirty="0"/>
              <a:t>node can have a maximum of two children. </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6264696" cy="3958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644370"/>
            <a:ext cx="23050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645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4370427"/>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pPr marL="285750" indent="-285750">
              <a:buFont typeface="Courier New" panose="02070309020205020404" pitchFamily="49" charset="0"/>
              <a:buChar char="o"/>
            </a:pPr>
            <a:r>
              <a:rPr lang="en-US" sz="1600" b="1" dirty="0" smtClean="0"/>
              <a:t>Perfect Binary Tree</a:t>
            </a:r>
          </a:p>
          <a:p>
            <a:pPr lvl="1"/>
            <a:r>
              <a:rPr lang="en-US" sz="1600" dirty="0"/>
              <a:t>A binary tree with all leaf nodes </a:t>
            </a:r>
            <a:r>
              <a:rPr lang="en-US" sz="1600" dirty="0" smtClean="0"/>
              <a:t>on the </a:t>
            </a:r>
            <a:r>
              <a:rPr lang="en-US" sz="1600" dirty="0"/>
              <a:t>same </a:t>
            </a:r>
            <a:r>
              <a:rPr lang="en-US" sz="1600" dirty="0" smtClean="0"/>
              <a:t>level. </a:t>
            </a:r>
            <a:r>
              <a:rPr lang="en-US" sz="1600" dirty="0"/>
              <a:t>All internal nodes have </a:t>
            </a:r>
            <a:r>
              <a:rPr lang="en-US" sz="1600" dirty="0" smtClean="0"/>
              <a:t>2 child nodes.</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smtClean="0"/>
          </a:p>
          <a:p>
            <a:pPr marL="285750" indent="-285750">
              <a:buFont typeface="Courier New" panose="02070309020205020404" pitchFamily="49" charset="0"/>
              <a:buChar char="o"/>
            </a:pPr>
            <a:r>
              <a:rPr lang="en-US" sz="1600" b="1" dirty="0" smtClean="0"/>
              <a:t>Complete Binary Tree</a:t>
            </a:r>
          </a:p>
          <a:p>
            <a:pPr lvl="1"/>
            <a:r>
              <a:rPr lang="en-US" sz="1600" dirty="0"/>
              <a:t>I</a:t>
            </a:r>
            <a:r>
              <a:rPr lang="en-US" sz="1600" dirty="0" smtClean="0"/>
              <a:t>n </a:t>
            </a:r>
            <a:r>
              <a:rPr lang="en-US" sz="1600" dirty="0"/>
              <a:t>a complete binary tree every level, </a:t>
            </a:r>
            <a:r>
              <a:rPr lang="en-US" sz="1600" i="1" dirty="0"/>
              <a:t>except possibly the last</a:t>
            </a:r>
            <a:r>
              <a:rPr lang="en-US" sz="1600" dirty="0"/>
              <a:t>, is completely filled, and all nodes in the last level are as far left as possible</a:t>
            </a:r>
            <a:r>
              <a:rPr lang="en-US" dirty="0"/>
              <a:t>. </a:t>
            </a:r>
            <a:endParaRPr lang="en-US" dirty="0" smtClean="0"/>
          </a:p>
          <a:p>
            <a:endParaRPr lang="en-US" dirty="0" smtClean="0"/>
          </a:p>
        </p:txBody>
      </p:sp>
      <p:pic>
        <p:nvPicPr>
          <p:cNvPr id="1026" name="Picture 2" descr="https://hbfs.files.wordpress.com/2009/04/diagram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249" y="1844824"/>
            <a:ext cx="3445646" cy="16786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5216" y="4509120"/>
            <a:ext cx="38481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9739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6463308"/>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pPr marL="285750" indent="-285750">
              <a:buFont typeface="Courier New" panose="02070309020205020404" pitchFamily="49" charset="0"/>
              <a:buChar char="o"/>
            </a:pPr>
            <a:r>
              <a:rPr lang="en-US" sz="1600" b="1" dirty="0" smtClean="0"/>
              <a:t>Balanced Binary Tree</a:t>
            </a:r>
          </a:p>
          <a:p>
            <a:pPr lvl="1"/>
            <a:r>
              <a:rPr lang="en-US" sz="1600" dirty="0"/>
              <a:t>A balanced tree is a tree where every leaf is “not more than a certain distance” </a:t>
            </a:r>
            <a:r>
              <a:rPr lang="en-US" sz="1600" dirty="0" smtClean="0"/>
              <a:t>away </a:t>
            </a:r>
            <a:r>
              <a:rPr lang="en-US" sz="1600" dirty="0"/>
              <a:t>from the root than any other leaf</a:t>
            </a:r>
            <a:r>
              <a:rPr lang="en-US" sz="1600" dirty="0" smtClean="0"/>
              <a:t>.</a:t>
            </a:r>
          </a:p>
          <a:p>
            <a:pPr lvl="1"/>
            <a:r>
              <a:rPr lang="en-US" sz="1600" dirty="0"/>
              <a:t>One common balanced tree structure is a binary tree structure in which the left and right </a:t>
            </a:r>
            <a:r>
              <a:rPr lang="en-US" sz="1600" dirty="0" smtClean="0"/>
              <a:t>sub-trees </a:t>
            </a:r>
            <a:r>
              <a:rPr lang="en-US" sz="1600" dirty="0"/>
              <a:t>of every node differ in height by no more than </a:t>
            </a:r>
            <a:r>
              <a:rPr lang="en-US" sz="1600" dirty="0" smtClean="0"/>
              <a:t>1</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r>
              <a:rPr lang="en-US" sz="1600" dirty="0" smtClean="0">
                <a:solidFill>
                  <a:srgbClr val="FF0000"/>
                </a:solidFill>
              </a:rPr>
              <a:t>Why Balanced Structure?</a:t>
            </a:r>
          </a:p>
          <a:p>
            <a:pPr marL="800100" lvl="1" indent="-342900">
              <a:buFont typeface="+mj-lt"/>
              <a:buAutoNum type="arabicPeriod"/>
            </a:pPr>
            <a:r>
              <a:rPr lang="en-US" sz="1400" dirty="0" smtClean="0"/>
              <a:t>Node </a:t>
            </a:r>
            <a:r>
              <a:rPr lang="en-US" sz="1400" dirty="0"/>
              <a:t>search, insertion, deletion, … all </a:t>
            </a:r>
            <a:r>
              <a:rPr lang="en-US" sz="1400" dirty="0" smtClean="0">
                <a:solidFill>
                  <a:srgbClr val="FF0000"/>
                </a:solidFill>
              </a:rPr>
              <a:t>could </a:t>
            </a:r>
            <a:r>
              <a:rPr lang="en-US" sz="1400" dirty="0" smtClean="0"/>
              <a:t>take </a:t>
            </a:r>
            <a:r>
              <a:rPr lang="en-US" sz="1400" dirty="0"/>
              <a:t>time </a:t>
            </a:r>
            <a:r>
              <a:rPr lang="en-US" sz="1400" dirty="0" smtClean="0"/>
              <a:t>proportional </a:t>
            </a:r>
            <a:r>
              <a:rPr lang="en-US" sz="1400" dirty="0"/>
              <a:t>to the height of the binary </a:t>
            </a:r>
            <a:r>
              <a:rPr lang="en-US" sz="1400" dirty="0" smtClean="0"/>
              <a:t>tree </a:t>
            </a:r>
            <a:r>
              <a:rPr lang="en-US" sz="1400" dirty="0" smtClean="0">
                <a:solidFill>
                  <a:srgbClr val="FF0000"/>
                </a:solidFill>
              </a:rPr>
              <a:t>if its nodes are arranged in certain way. </a:t>
            </a:r>
            <a:endParaRPr lang="en-US" sz="1400" dirty="0"/>
          </a:p>
          <a:p>
            <a:pPr marL="800100" lvl="1" indent="-342900">
              <a:buFont typeface="+mj-lt"/>
              <a:buAutoNum type="arabicPeriod"/>
            </a:pPr>
            <a:r>
              <a:rPr lang="en-US" sz="1400" dirty="0" smtClean="0"/>
              <a:t>A balanced tree has a small height. </a:t>
            </a:r>
          </a:p>
          <a:p>
            <a:pPr marL="800100" lvl="1" indent="-342900">
              <a:buFont typeface="+mj-lt"/>
              <a:buAutoNum type="arabicPeriod"/>
            </a:pPr>
            <a:r>
              <a:rPr lang="en-US" sz="1400" dirty="0" smtClean="0"/>
              <a:t>A unbalanced tree has a bigger height. </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2053" name="Picture 5" descr="https://upload.wikimedia.org/wikipedia/commons/thumb/d/da/Binary_search_tree.svg/2000px-Binary_search_tre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2564904"/>
            <a:ext cx="2379964" cy="198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839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416320"/>
          </a:xfrm>
          <a:prstGeom prst="rect">
            <a:avLst/>
          </a:prstGeom>
          <a:noFill/>
        </p:spPr>
        <p:txBody>
          <a:bodyPr wrap="square" rtlCol="0">
            <a:spAutoFit/>
          </a:bodyPr>
          <a:lstStyle/>
          <a:p>
            <a:r>
              <a:rPr lang="en-US" dirty="0" smtClean="0">
                <a:solidFill>
                  <a:schemeClr val="accent3">
                    <a:lumMod val="50000"/>
                  </a:schemeClr>
                </a:solidFill>
              </a:rPr>
              <a:t>There are many variants of binary trees.</a:t>
            </a:r>
          </a:p>
          <a:p>
            <a:endParaRPr lang="en-US" dirty="0" smtClean="0">
              <a:solidFill>
                <a:schemeClr val="accent3">
                  <a:lumMod val="50000"/>
                </a:schemeClr>
              </a:solidFill>
            </a:endParaRPr>
          </a:p>
          <a:p>
            <a:pPr marL="285750" indent="-285750">
              <a:buFont typeface="Arial" panose="020B0604020202020204" pitchFamily="34" charset="0"/>
              <a:buChar char="•"/>
            </a:pPr>
            <a:r>
              <a:rPr lang="en-US" sz="1600" b="1" dirty="0" smtClean="0"/>
              <a:t>Binary Search Tree (BST)</a:t>
            </a:r>
          </a:p>
          <a:p>
            <a:endParaRPr lang="en-US" sz="1600" b="1" dirty="0" smtClean="0"/>
          </a:p>
          <a:p>
            <a:pPr lvl="1"/>
            <a:r>
              <a:rPr lang="en-US" sz="1600" dirty="0" smtClean="0"/>
              <a:t>A </a:t>
            </a:r>
            <a:r>
              <a:rPr lang="en-US" sz="1600" dirty="0"/>
              <a:t>binary search tree is a binary tree where, </a:t>
            </a:r>
            <a:r>
              <a:rPr lang="en-US" sz="1600" dirty="0" smtClean="0"/>
              <a:t>each left child node has a value that is smaller than </a:t>
            </a:r>
            <a:r>
              <a:rPr lang="en-US" sz="1600" dirty="0" smtClean="0">
                <a:solidFill>
                  <a:srgbClr val="FF0000"/>
                </a:solidFill>
              </a:rPr>
              <a:t>(</a:t>
            </a:r>
            <a:r>
              <a:rPr lang="en-US" sz="1600" dirty="0">
                <a:solidFill>
                  <a:srgbClr val="FF0000"/>
                </a:solidFill>
              </a:rPr>
              <a:t>according to some total order)</a:t>
            </a:r>
            <a:r>
              <a:rPr lang="en-US" sz="1600" dirty="0"/>
              <a:t> the </a:t>
            </a:r>
            <a:r>
              <a:rPr lang="en-US" sz="1600" dirty="0" smtClean="0"/>
              <a:t>value of its parent node, </a:t>
            </a:r>
            <a:r>
              <a:rPr lang="en-US" sz="1600" dirty="0"/>
              <a:t>while </a:t>
            </a:r>
            <a:r>
              <a:rPr lang="en-US" sz="1600" dirty="0" smtClean="0"/>
              <a:t>each right child node has a value that is  </a:t>
            </a:r>
            <a:r>
              <a:rPr lang="en-US" sz="1600" dirty="0"/>
              <a:t>larger than the </a:t>
            </a:r>
            <a:r>
              <a:rPr lang="en-US" sz="1600" dirty="0" smtClean="0"/>
              <a:t>value of its parent node.</a:t>
            </a:r>
            <a:endParaRPr lang="en-US" sz="1600" b="1" dirty="0" smtClean="0"/>
          </a:p>
          <a:p>
            <a:pPr lvl="1"/>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3074" name="Picture 2" descr="http://cramster-image.s3.amazonaws.com/definitions/computerscience-5-im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967" y="3284984"/>
            <a:ext cx="28860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192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5909310"/>
          </a:xfrm>
          <a:prstGeom prst="rect">
            <a:avLst/>
          </a:prstGeom>
          <a:noFill/>
        </p:spPr>
        <p:txBody>
          <a:bodyPr wrap="square" rtlCol="0">
            <a:spAutoFit/>
          </a:bodyPr>
          <a:lstStyle/>
          <a:p>
            <a:r>
              <a:rPr lang="en-US" dirty="0" smtClean="0">
                <a:solidFill>
                  <a:schemeClr val="accent3">
                    <a:lumMod val="50000"/>
                  </a:schemeClr>
                </a:solidFill>
              </a:rPr>
              <a:t>Binary Search Tree</a:t>
            </a:r>
            <a:endParaRPr lang="en-US" dirty="0" smtClean="0"/>
          </a:p>
          <a:p>
            <a:pPr marL="742950" lvl="1" indent="-285750">
              <a:buFont typeface="Courier New" panose="02070309020205020404" pitchFamily="49" charset="0"/>
              <a:buChar char="o"/>
            </a:pPr>
            <a:r>
              <a:rPr lang="en-US" sz="1600" dirty="0" smtClean="0"/>
              <a:t>allows </a:t>
            </a:r>
            <a:r>
              <a:rPr lang="en-US" sz="1600" dirty="0"/>
              <a:t>fast lookup, addition and removal of </a:t>
            </a:r>
            <a:r>
              <a:rPr lang="en-US" sz="1600" dirty="0" smtClean="0"/>
              <a:t>items</a:t>
            </a:r>
          </a:p>
          <a:p>
            <a:pPr marL="742950" lvl="1" indent="-285750">
              <a:buFont typeface="Courier New" panose="02070309020205020404" pitchFamily="49" charset="0"/>
              <a:buChar char="o"/>
            </a:pPr>
            <a:r>
              <a:rPr lang="en-US" sz="1600" dirty="0" smtClean="0"/>
              <a:t>a </a:t>
            </a:r>
            <a:r>
              <a:rPr lang="en-US" sz="1600" dirty="0"/>
              <a:t>fundamental data structure used to construct more abstract data structures such as </a:t>
            </a:r>
            <a:r>
              <a:rPr lang="en-US" sz="1600" dirty="0">
                <a:hlinkClick r:id="rId3" tooltip="Set (computer science)"/>
              </a:rPr>
              <a:t>sets</a:t>
            </a:r>
            <a:r>
              <a:rPr lang="en-US" sz="1600" dirty="0"/>
              <a:t>, </a:t>
            </a:r>
            <a:r>
              <a:rPr lang="en-US" sz="1600" dirty="0" err="1">
                <a:hlinkClick r:id="rId4" tooltip="Set (computer science)"/>
              </a:rPr>
              <a:t>multisets</a:t>
            </a:r>
            <a:r>
              <a:rPr lang="en-US" sz="1600" dirty="0"/>
              <a:t>, and </a:t>
            </a:r>
            <a:r>
              <a:rPr lang="en-US" sz="1600" dirty="0">
                <a:hlinkClick r:id="rId5" tooltip="Associative array"/>
              </a:rPr>
              <a:t>associative arrays</a:t>
            </a:r>
            <a:r>
              <a:rPr lang="en-US" sz="1600" dirty="0"/>
              <a:t>. </a:t>
            </a:r>
            <a:endParaRPr lang="en-US" dirty="0" smtClean="0"/>
          </a:p>
          <a:p>
            <a:endParaRPr lang="en-US" dirty="0">
              <a:solidFill>
                <a:schemeClr val="accent3">
                  <a:lumMod val="50000"/>
                </a:schemeClr>
              </a:solidFill>
            </a:endParaRPr>
          </a:p>
          <a:p>
            <a:pPr lvl="2" fontAlgn="t"/>
            <a:r>
              <a:rPr lang="en-US" sz="1400" dirty="0" smtClean="0"/>
              <a:t>Algorithm		</a:t>
            </a:r>
            <a:r>
              <a:rPr lang="en-US" sz="1400" b="1" dirty="0" smtClean="0"/>
              <a:t>Average		Worst </a:t>
            </a:r>
            <a:r>
              <a:rPr lang="en-US" sz="1400" b="1" dirty="0"/>
              <a:t>Case</a:t>
            </a:r>
            <a:endParaRPr lang="en-US" sz="1400" dirty="0"/>
          </a:p>
          <a:p>
            <a:pPr lvl="2" fontAlgn="t"/>
            <a:r>
              <a:rPr lang="en-US" sz="1400" dirty="0" smtClean="0"/>
              <a:t>Space		</a:t>
            </a:r>
            <a:r>
              <a:rPr lang="el-GR" sz="1400" dirty="0" smtClean="0"/>
              <a:t>Θ(</a:t>
            </a:r>
            <a:r>
              <a:rPr lang="en-US" sz="1400" i="1" dirty="0" smtClean="0"/>
              <a:t>n</a:t>
            </a:r>
            <a:r>
              <a:rPr lang="en-US" sz="1400" dirty="0" smtClean="0"/>
              <a:t>)		O(</a:t>
            </a:r>
            <a:r>
              <a:rPr lang="en-US" sz="1400" i="1" dirty="0" smtClean="0"/>
              <a:t>n</a:t>
            </a:r>
            <a:r>
              <a:rPr lang="en-US" sz="1400" dirty="0"/>
              <a:t>)</a:t>
            </a:r>
          </a:p>
          <a:p>
            <a:pPr lvl="2" fontAlgn="t"/>
            <a:r>
              <a:rPr lang="en-US" sz="1400" dirty="0" smtClean="0"/>
              <a:t>Search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a:t>)</a:t>
            </a:r>
          </a:p>
          <a:p>
            <a:pPr lvl="2" fontAlgn="t"/>
            <a:r>
              <a:rPr lang="en-US" sz="1400" dirty="0" smtClean="0"/>
              <a:t>Insert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a:t>)</a:t>
            </a:r>
          </a:p>
          <a:p>
            <a:pPr lvl="2" fontAlgn="t"/>
            <a:r>
              <a:rPr lang="en-US" sz="1400" dirty="0" smtClean="0"/>
              <a:t>Delete		</a:t>
            </a:r>
            <a:r>
              <a:rPr lang="el-GR" sz="1400" dirty="0" smtClean="0"/>
              <a:t>Θ(</a:t>
            </a:r>
            <a:r>
              <a:rPr lang="en-US" sz="1400" dirty="0"/>
              <a:t>log </a:t>
            </a:r>
            <a:r>
              <a:rPr lang="en-US" sz="1400" i="1" dirty="0" smtClean="0"/>
              <a:t>n</a:t>
            </a:r>
            <a:r>
              <a:rPr lang="en-US" sz="1400" dirty="0" smtClean="0"/>
              <a:t>)		O(</a:t>
            </a:r>
            <a:r>
              <a:rPr lang="en-US" sz="1400" i="1" dirty="0" smtClean="0"/>
              <a:t>n</a:t>
            </a:r>
            <a:r>
              <a:rPr lang="en-US" sz="1400" dirty="0" smtClean="0"/>
              <a:t>)</a:t>
            </a:r>
          </a:p>
          <a:p>
            <a:pPr lvl="2" fontAlgn="t"/>
            <a:endParaRPr lang="en-US" sz="1600" dirty="0" smtClean="0"/>
          </a:p>
          <a:p>
            <a:pPr marL="742950" lvl="1" indent="-285750" fontAlgn="t">
              <a:buFont typeface="Courier New" panose="02070309020205020404" pitchFamily="49" charset="0"/>
              <a:buChar char="o"/>
            </a:pPr>
            <a:r>
              <a:rPr lang="en-US" sz="1600" dirty="0" smtClean="0"/>
              <a:t>Traverse on BST </a:t>
            </a:r>
          </a:p>
          <a:p>
            <a:pPr marL="1200150" lvl="2" indent="-285750" fontAlgn="t">
              <a:buFont typeface="Wingdings" panose="05000000000000000000" pitchFamily="2" charset="2"/>
              <a:buChar char="§"/>
            </a:pPr>
            <a:r>
              <a:rPr lang="en-US" sz="1400" dirty="0" smtClean="0"/>
              <a:t>Pre-order </a:t>
            </a:r>
            <a:r>
              <a:rPr lang="en-US" sz="1400" dirty="0"/>
              <a:t>walk </a:t>
            </a:r>
            <a:r>
              <a:rPr lang="en-US" sz="1400" dirty="0" smtClean="0"/>
              <a:t>(root</a:t>
            </a:r>
            <a:r>
              <a:rPr lang="en-US" sz="1400" dirty="0"/>
              <a:t>, </a:t>
            </a:r>
            <a:r>
              <a:rPr lang="en-US" sz="1400" dirty="0" smtClean="0"/>
              <a:t>left, right</a:t>
            </a:r>
            <a:r>
              <a:rPr lang="en-US" sz="1400" dirty="0" smtClean="0"/>
              <a:t>) : 9-&gt;4-&gt;3-&gt;6-&gt;5-&gt;7-&gt;17-&gt;22-&gt;20</a:t>
            </a:r>
            <a:endParaRPr lang="en-US" sz="1400" dirty="0"/>
          </a:p>
          <a:p>
            <a:pPr marL="1200150" lvl="2" indent="-285750" fontAlgn="t">
              <a:buFont typeface="Wingdings" panose="05000000000000000000" pitchFamily="2" charset="2"/>
              <a:buChar char="§"/>
            </a:pPr>
            <a:r>
              <a:rPr lang="en-US" sz="1400" dirty="0"/>
              <a:t>Post-order walk (left, right, root</a:t>
            </a:r>
            <a:r>
              <a:rPr lang="en-US" sz="1400" dirty="0" smtClean="0"/>
              <a:t>): 3-&gt;5-&gt;7-&gt;6-&gt;4-&gt;20-&gt;22-&gt;17-&gt;9</a:t>
            </a:r>
            <a:endParaRPr lang="en-US" sz="1400" dirty="0" smtClean="0"/>
          </a:p>
          <a:p>
            <a:pPr marL="1200150" lvl="2" indent="-285750" fontAlgn="t">
              <a:buFont typeface="Wingdings" panose="05000000000000000000" pitchFamily="2" charset="2"/>
              <a:buChar char="§"/>
            </a:pPr>
            <a:r>
              <a:rPr lang="en-US" sz="1400" dirty="0" smtClean="0"/>
              <a:t>In-order </a:t>
            </a:r>
            <a:r>
              <a:rPr lang="en-US" sz="1400" dirty="0"/>
              <a:t>walk (left, root, </a:t>
            </a:r>
            <a:r>
              <a:rPr lang="en-US" sz="1400" dirty="0" smtClean="0"/>
              <a:t>right) </a:t>
            </a:r>
            <a:r>
              <a:rPr lang="en-US" sz="1200" dirty="0" smtClean="0"/>
              <a:t>The in-order </a:t>
            </a:r>
            <a:r>
              <a:rPr lang="en-US" sz="1200" dirty="0"/>
              <a:t>walk of a binary search trees gives its nodes in sorted (increasing) </a:t>
            </a:r>
            <a:r>
              <a:rPr lang="en-US" sz="1200" dirty="0" smtClean="0"/>
              <a:t>order</a:t>
            </a:r>
            <a:r>
              <a:rPr lang="en-US" sz="1200" dirty="0"/>
              <a:t>.</a:t>
            </a:r>
            <a:endParaRPr lang="en-US" sz="1600" dirty="0" smtClean="0"/>
          </a:p>
          <a:p>
            <a:pPr lvl="2" fontAlgn="t"/>
            <a:r>
              <a:rPr lang="en-US" dirty="0" smtClean="0"/>
              <a:t>           </a:t>
            </a:r>
          </a:p>
          <a:p>
            <a:pPr lvl="2" fontAlgn="t"/>
            <a:r>
              <a:rPr lang="en-US" dirty="0"/>
              <a:t> </a:t>
            </a:r>
            <a:r>
              <a:rPr lang="en-US" dirty="0" smtClean="0"/>
              <a:t>                      	         3-&gt;4-&gt;5-&gt;6-&gt;7-&gt;9-&gt;17-&gt;20-&gt;22</a:t>
            </a:r>
            <a:endParaRPr lang="en-US" dirty="0"/>
          </a:p>
          <a:p>
            <a:endParaRPr lang="en-US" dirty="0" smtClean="0">
              <a:solidFill>
                <a:schemeClr val="accent3">
                  <a:lumMod val="50000"/>
                </a:schemeClr>
              </a:solidFill>
            </a:endParaRPr>
          </a:p>
          <a:p>
            <a:pPr lvl="1"/>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endParaRPr lang="en-US" dirty="0" smtClean="0"/>
          </a:p>
          <a:p>
            <a:endParaRPr lang="en-US" dirty="0" smtClean="0"/>
          </a:p>
        </p:txBody>
      </p:sp>
      <p:pic>
        <p:nvPicPr>
          <p:cNvPr id="7" name="Picture 2" descr="http://cramster-image.s3.amazonaws.com/definitions/computerscience-5-img-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6429" y="4581128"/>
            <a:ext cx="2461555" cy="148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785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4801314"/>
          </a:xfrm>
          <a:prstGeom prst="rect">
            <a:avLst/>
          </a:prstGeom>
          <a:noFill/>
        </p:spPr>
        <p:txBody>
          <a:bodyPr wrap="square" rtlCol="0">
            <a:spAutoFit/>
          </a:bodyPr>
          <a:lstStyle/>
          <a:p>
            <a:r>
              <a:rPr lang="en-US" sz="1600" dirty="0" smtClean="0"/>
              <a:t>In Summary:</a:t>
            </a:r>
          </a:p>
          <a:p>
            <a:endParaRPr lang="en-US" sz="1600" dirty="0" smtClean="0"/>
          </a:p>
          <a:p>
            <a:pPr marL="285750" indent="-285750">
              <a:buFont typeface="Arial" panose="020B0604020202020204" pitchFamily="34" charset="0"/>
              <a:buChar char="•"/>
            </a:pPr>
            <a:r>
              <a:rPr lang="en-US" sz="1600" dirty="0" smtClean="0"/>
              <a:t>A Binary Tree is a tree that every node in it has at most 2 child nodes</a:t>
            </a:r>
          </a:p>
          <a:p>
            <a:endParaRPr lang="en-US" sz="1600" dirty="0" smtClean="0"/>
          </a:p>
          <a:p>
            <a:pPr marL="285750" indent="-285750">
              <a:buFont typeface="Arial" panose="020B0604020202020204" pitchFamily="34" charset="0"/>
              <a:buChar char="•"/>
            </a:pPr>
            <a:r>
              <a:rPr lang="en-US" sz="1600" dirty="0" smtClean="0"/>
              <a:t>There are many variant of Binary Trees, such as</a:t>
            </a:r>
          </a:p>
          <a:p>
            <a:pPr marL="285750" indent="-285750">
              <a:buFont typeface="Arial" panose="020B0604020202020204" pitchFamily="34" charset="0"/>
              <a:buChar char="•"/>
            </a:pPr>
            <a:endParaRPr lang="en-US" sz="1600" dirty="0" smtClean="0"/>
          </a:p>
          <a:p>
            <a:pPr marL="742950" lvl="1" indent="-285750">
              <a:buFont typeface="Courier New" panose="02070309020205020404" pitchFamily="49" charset="0"/>
              <a:buChar char="o"/>
            </a:pPr>
            <a:r>
              <a:rPr lang="en-US" sz="1600" dirty="0" smtClean="0"/>
              <a:t>Perfect Binary Tree</a:t>
            </a:r>
          </a:p>
          <a:p>
            <a:pPr marL="742950" lvl="1" indent="-285750">
              <a:buFont typeface="Courier New" panose="02070309020205020404" pitchFamily="49" charset="0"/>
              <a:buChar char="o"/>
            </a:pPr>
            <a:r>
              <a:rPr lang="en-US" sz="1600" dirty="0" smtClean="0"/>
              <a:t>Complete Binary Tree</a:t>
            </a:r>
          </a:p>
          <a:p>
            <a:pPr marL="742950" lvl="1" indent="-285750">
              <a:buFont typeface="Courier New" panose="02070309020205020404" pitchFamily="49" charset="0"/>
              <a:buChar char="o"/>
            </a:pPr>
            <a:r>
              <a:rPr lang="en-US" sz="1600" dirty="0" smtClean="0"/>
              <a:t>Balanced Binary Tree</a:t>
            </a:r>
          </a:p>
          <a:p>
            <a:pPr marL="742950" lvl="1" indent="-285750">
              <a:buFont typeface="Courier New" panose="02070309020205020404" pitchFamily="49" charset="0"/>
              <a:buChar char="o"/>
            </a:pPr>
            <a:r>
              <a:rPr lang="en-US" sz="1600" dirty="0" smtClean="0"/>
              <a:t>Etc.</a:t>
            </a:r>
          </a:p>
          <a:p>
            <a:pPr marL="742950" lvl="1" indent="-285750">
              <a:buFont typeface="Courier New" panose="02070309020205020404" pitchFamily="49" charset="0"/>
              <a:buChar char="o"/>
            </a:pPr>
            <a:endParaRPr lang="en-US" sz="1600" dirty="0" smtClean="0"/>
          </a:p>
          <a:p>
            <a:pPr marL="285750" indent="-285750">
              <a:buFont typeface="Arial" panose="020B0604020202020204" pitchFamily="34" charset="0"/>
              <a:buChar char="•"/>
            </a:pPr>
            <a:r>
              <a:rPr lang="en-US" sz="1600" dirty="0" smtClean="0"/>
              <a:t>A Binary Sear</a:t>
            </a:r>
            <a:r>
              <a:rPr lang="en-US" sz="1600" dirty="0" smtClean="0"/>
              <a:t>ch Tree is such a binary tree that </a:t>
            </a:r>
          </a:p>
          <a:p>
            <a:pPr marL="285750" indent="-285750">
              <a:buFont typeface="Arial" panose="020B0604020202020204" pitchFamily="34" charset="0"/>
              <a:buChar char="•"/>
            </a:pPr>
            <a:endParaRPr lang="en-US" sz="1600" dirty="0" smtClean="0"/>
          </a:p>
          <a:p>
            <a:pPr marL="742950" lvl="1" indent="-285750">
              <a:buFont typeface="Courier New" panose="02070309020205020404" pitchFamily="49" charset="0"/>
              <a:buChar char="o"/>
            </a:pPr>
            <a:r>
              <a:rPr lang="en-US" sz="1600" dirty="0" smtClean="0"/>
              <a:t>every left node has a smaller value than its parent node, </a:t>
            </a:r>
          </a:p>
          <a:p>
            <a:pPr marL="742950" lvl="1" indent="-285750">
              <a:buFont typeface="Courier New" panose="02070309020205020404" pitchFamily="49" charset="0"/>
              <a:buChar char="o"/>
            </a:pPr>
            <a:r>
              <a:rPr lang="en-US" sz="1600" dirty="0" smtClean="0"/>
              <a:t>while every right node has a bigger value than its parent node</a:t>
            </a:r>
          </a:p>
          <a:p>
            <a:pPr marL="742950" lvl="1" indent="-285750">
              <a:buFont typeface="Courier New" panose="02070309020205020404" pitchFamily="49" charset="0"/>
              <a:buChar char="o"/>
            </a:pPr>
            <a:r>
              <a:rPr lang="en-US" sz="1600" dirty="0" smtClean="0"/>
              <a:t>It is a fundamental data structure for </a:t>
            </a:r>
          </a:p>
          <a:p>
            <a:pPr marL="1200150" lvl="2" indent="-285750">
              <a:buFont typeface="Wingdings" panose="05000000000000000000" pitchFamily="2" charset="2"/>
              <a:buChar char="§"/>
            </a:pPr>
            <a:r>
              <a:rPr lang="en-US" sz="1600" dirty="0" smtClean="0"/>
              <a:t>fast node operations </a:t>
            </a:r>
          </a:p>
          <a:p>
            <a:pPr marL="1200150" lvl="2" indent="-285750">
              <a:buFont typeface="Wingdings" panose="05000000000000000000" pitchFamily="2" charset="2"/>
              <a:buChar char="§"/>
            </a:pPr>
            <a:r>
              <a:rPr lang="en-US" sz="1600" dirty="0" smtClean="0"/>
              <a:t>and data sorting.</a:t>
            </a:r>
            <a:endParaRPr lang="en-US" dirty="0" smtClean="0"/>
          </a:p>
          <a:p>
            <a:endParaRPr lang="en-US" dirty="0" smtClean="0"/>
          </a:p>
        </p:txBody>
      </p:sp>
    </p:spTree>
    <p:extLst>
      <p:ext uri="{BB962C8B-B14F-4D97-AF65-F5344CB8AC3E}">
        <p14:creationId xmlns:p14="http://schemas.microsoft.com/office/powerpoint/2010/main" val="1810365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6" name="TextBox 5"/>
          <p:cNvSpPr txBox="1"/>
          <p:nvPr/>
        </p:nvSpPr>
        <p:spPr>
          <a:xfrm>
            <a:off x="1475656" y="1268760"/>
            <a:ext cx="6120680"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Part I: What is a Binary Tree</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smtClean="0"/>
              <a:t>o</a:t>
            </a:r>
          </a:p>
        </p:txBody>
      </p:sp>
      <p:pic>
        <p:nvPicPr>
          <p:cNvPr id="1028" name="Picture 4" descr="https://i.ytimg.com/vi/H5JubkIy_p8/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16831"/>
            <a:ext cx="8640960" cy="367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775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a:solidFill>
                  <a:schemeClr val="accent3">
                    <a:lumMod val="50000"/>
                  </a:schemeClr>
                </a:solidFill>
              </a:rPr>
              <a:t>II: A Binary Tree Implementation</a:t>
            </a:r>
            <a:endParaRPr lang="en-US" dirty="0">
              <a:solidFill>
                <a:schemeClr val="accent3">
                  <a:lumMod val="50000"/>
                </a:schemeClr>
              </a:solidFill>
            </a:endParaRPr>
          </a:p>
        </p:txBody>
      </p:sp>
      <p:sp>
        <p:nvSpPr>
          <p:cNvPr id="3" name="TextBox 2"/>
          <p:cNvSpPr txBox="1"/>
          <p:nvPr/>
        </p:nvSpPr>
        <p:spPr>
          <a:xfrm>
            <a:off x="1308267" y="796062"/>
            <a:ext cx="6480720" cy="243143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Java Project</a:t>
            </a:r>
          </a:p>
          <a:p>
            <a:pPr marL="285750" indent="-285750">
              <a:buFont typeface="Arial" panose="020B0604020202020204" pitchFamily="34" charset="0"/>
              <a:buChar char="•"/>
            </a:pPr>
            <a:r>
              <a:rPr lang="en-US" sz="1600" dirty="0" err="1" smtClean="0"/>
              <a:t>IntelliJ</a:t>
            </a:r>
            <a:r>
              <a:rPr lang="en-US" sz="1600" dirty="0" smtClean="0"/>
              <a:t> IDEA 2016.3 Community Edition</a:t>
            </a:r>
          </a:p>
          <a:p>
            <a:pPr marL="285750" indent="-285750">
              <a:buFont typeface="Arial" panose="020B0604020202020204" pitchFamily="34" charset="0"/>
              <a:buChar char="•"/>
            </a:pPr>
            <a:r>
              <a:rPr lang="en-US" sz="1600" dirty="0" smtClean="0"/>
              <a:t>Maven Project</a:t>
            </a:r>
          </a:p>
          <a:p>
            <a:pPr marL="285750" indent="-285750">
              <a:buFont typeface="Arial" panose="020B0604020202020204" pitchFamily="34" charset="0"/>
              <a:buChar char="•"/>
            </a:pPr>
            <a:r>
              <a:rPr lang="en-US" sz="1600" dirty="0" smtClean="0"/>
              <a:t>TDD approach</a:t>
            </a:r>
          </a:p>
          <a:p>
            <a:pPr marL="285750" indent="-285750">
              <a:buFont typeface="Arial" panose="020B0604020202020204" pitchFamily="34" charset="0"/>
              <a:buChar char="•"/>
            </a:pPr>
            <a:r>
              <a:rPr lang="en-US" sz="1600" dirty="0" err="1" smtClean="0"/>
              <a:t>GitHub</a:t>
            </a:r>
            <a:endParaRPr lang="en-US" sz="1600" dirty="0" smtClean="0"/>
          </a:p>
          <a:p>
            <a:pPr marL="742950" lvl="1" indent="-285750">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github.com/renee2016/wilfrid</a:t>
            </a:r>
            <a:endParaRPr lang="en-US" dirty="0" smtClean="0"/>
          </a:p>
          <a:p>
            <a:endParaRPr lang="en-US" dirty="0"/>
          </a:p>
          <a:p>
            <a:endParaRPr lang="en-US" dirty="0" smtClean="0"/>
          </a:p>
          <a:p>
            <a:endParaRPr lang="en-US"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543" y="2420888"/>
            <a:ext cx="636270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997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a:solidFill>
                  <a:schemeClr val="accent3">
                    <a:lumMod val="50000"/>
                  </a:schemeClr>
                </a:solidFill>
              </a:rPr>
              <a:t>II: A Binary Tree Implementation</a:t>
            </a:r>
            <a:endParaRPr lang="en-US" dirty="0">
              <a:solidFill>
                <a:schemeClr val="accent3">
                  <a:lumMod val="50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15" y="727353"/>
            <a:ext cx="7272808" cy="5966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789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a:solidFill>
                  <a:schemeClr val="accent3">
                    <a:lumMod val="50000"/>
                  </a:schemeClr>
                </a:solidFill>
              </a:rPr>
              <a:t>II: A Binary Tree Implementation</a:t>
            </a:r>
            <a:endParaRPr lang="en-US" dirty="0">
              <a:solidFill>
                <a:schemeClr val="accent3">
                  <a:lumMod val="50000"/>
                </a:schemeClr>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94" y="836712"/>
            <a:ext cx="7800975"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3933056"/>
            <a:ext cx="21240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9015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737313"/>
            <a:ext cx="6595607" cy="591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a:solidFill>
                  <a:schemeClr val="accent3">
                    <a:lumMod val="50000"/>
                  </a:schemeClr>
                </a:solidFill>
              </a:rPr>
              <a:t>II: A Binary Tree Implementation</a:t>
            </a:r>
            <a:endParaRPr lang="en-US" dirty="0">
              <a:solidFill>
                <a:schemeClr val="accent3">
                  <a:lumMod val="50000"/>
                </a:schemeClr>
              </a:solidFill>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390" y="701988"/>
            <a:ext cx="1876797" cy="214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2420888"/>
            <a:ext cx="1757611" cy="2189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3028462"/>
            <a:ext cx="2152097" cy="2117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127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a:solidFill>
                  <a:schemeClr val="accent3">
                    <a:lumMod val="50000"/>
                  </a:schemeClr>
                </a:solidFill>
              </a:rPr>
              <a:t>II: A Binary Tree Implementation</a:t>
            </a:r>
            <a:endParaRPr lang="en-US" dirty="0">
              <a:solidFill>
                <a:schemeClr val="accent3">
                  <a:lumMod val="5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57" y="1340768"/>
            <a:ext cx="8352928" cy="4505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156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pic>
        <p:nvPicPr>
          <p:cNvPr id="6150" name="Picture 6" descr="http://thumbs.dreamstime.com/x/thank-you-written-beach-213044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76672"/>
            <a:ext cx="2804806" cy="18722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i.huffpost.com/gen/2774246/images/n-ASKING-QUESTIONS-628x3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3963" y="2764656"/>
            <a:ext cx="59817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76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6" name="TextBox 5"/>
          <p:cNvSpPr txBox="1"/>
          <p:nvPr/>
        </p:nvSpPr>
        <p:spPr>
          <a:xfrm>
            <a:off x="1453274" y="1268760"/>
            <a:ext cx="612068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Part II: A Binary Tree Implementation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740" y="1988840"/>
            <a:ext cx="6894512" cy="3878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938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spTree>
    <p:extLst>
      <p:ext uri="{BB962C8B-B14F-4D97-AF65-F5344CB8AC3E}">
        <p14:creationId xmlns:p14="http://schemas.microsoft.com/office/powerpoint/2010/main" val="2354852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0910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906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descr="http://www.informationr.net/ir/reviews/sofrev18/srev18fi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90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 </a:t>
            </a:r>
            <a:endParaRPr lang="en-US" dirty="0">
              <a:solidFill>
                <a:schemeClr val="accent3">
                  <a:lumMod val="50000"/>
                </a:schemeClr>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descr="https://upload.wikimedia.org/wikipedia/commons/thumb/a/a7/Trie002.svg/333px-Trie002.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254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12/28/2016</a:t>
            </a:r>
            <a:endParaRPr lang="en-US"/>
          </a:p>
        </p:txBody>
      </p:sp>
      <p:sp>
        <p:nvSpPr>
          <p:cNvPr id="2" name="Rectangle 1"/>
          <p:cNvSpPr/>
          <p:nvPr/>
        </p:nvSpPr>
        <p:spPr>
          <a:xfrm>
            <a:off x="467544" y="332656"/>
            <a:ext cx="3960440" cy="369332"/>
          </a:xfrm>
          <a:prstGeom prst="rect">
            <a:avLst/>
          </a:prstGeom>
        </p:spPr>
        <p:txBody>
          <a:bodyPr wrap="square">
            <a:spAutoFit/>
          </a:bodyPr>
          <a:lstStyle/>
          <a:p>
            <a:pPr marL="285750" lvl="0" indent="-285750">
              <a:buFont typeface="Arial" panose="020B0604020202020204" pitchFamily="34" charset="0"/>
              <a:buChar char="•"/>
            </a:pPr>
            <a:r>
              <a:rPr lang="en-US" dirty="0">
                <a:solidFill>
                  <a:schemeClr val="accent3">
                    <a:lumMod val="50000"/>
                  </a:schemeClr>
                </a:solidFill>
              </a:rPr>
              <a:t>Part </a:t>
            </a:r>
            <a:r>
              <a:rPr lang="en-US" dirty="0" smtClean="0">
                <a:solidFill>
                  <a:schemeClr val="accent3">
                    <a:lumMod val="50000"/>
                  </a:schemeClr>
                </a:solidFill>
              </a:rPr>
              <a:t>I: What is a Binary Tree</a:t>
            </a:r>
            <a:endParaRPr lang="en-US" dirty="0">
              <a:solidFill>
                <a:schemeClr val="accent3">
                  <a:lumMod val="50000"/>
                </a:schemeClr>
              </a:solidFill>
            </a:endParaRPr>
          </a:p>
        </p:txBody>
      </p:sp>
      <p:sp>
        <p:nvSpPr>
          <p:cNvPr id="3" name="TextBox 2"/>
          <p:cNvSpPr txBox="1"/>
          <p:nvPr/>
        </p:nvSpPr>
        <p:spPr>
          <a:xfrm>
            <a:off x="1308267" y="796062"/>
            <a:ext cx="6480720" cy="369332"/>
          </a:xfrm>
          <a:prstGeom prst="rect">
            <a:avLst/>
          </a:prstGeom>
          <a:noFill/>
        </p:spPr>
        <p:txBody>
          <a:bodyPr wrap="square" rtlCol="0">
            <a:spAutoFit/>
          </a:bodyPr>
          <a:lstStyle/>
          <a:p>
            <a:r>
              <a:rPr lang="en-US" dirty="0" smtClean="0">
                <a:solidFill>
                  <a:schemeClr val="accent3">
                    <a:lumMod val="50000"/>
                  </a:schemeClr>
                </a:solidFill>
              </a:rPr>
              <a:t>A Binary Tree is first of all a TREE</a:t>
            </a:r>
            <a:r>
              <a:rPr lang="en-US" dirty="0" smtClean="0"/>
              <a:t> </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17" y="1184116"/>
            <a:ext cx="2592289" cy="263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556792"/>
            <a:ext cx="28323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descr="http://people.cs.ksu.edu/~schmidt/300s05/Lectures/GrammarNotes/speci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664" y="4861379"/>
            <a:ext cx="277230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upload.wikimedia.org/wikipedia/commons/thumb/a/a7/Trie002.svg/333px-Trie002.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43623"/>
            <a:ext cx="2576023" cy="109074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informationr.net/ir/reviews/sofrev18/srev18fig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0319" y="1019810"/>
            <a:ext cx="2348213" cy="262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825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1808</Words>
  <Application>Microsoft Office PowerPoint</Application>
  <PresentationFormat>On-screen Show (4:3)</PresentationFormat>
  <Paragraphs>291</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Introduction to Binary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Binary Tree</dc:title>
  <dc:creator>jfwu</dc:creator>
  <cp:lastModifiedBy>jfwu</cp:lastModifiedBy>
  <cp:revision>47</cp:revision>
  <dcterms:created xsi:type="dcterms:W3CDTF">2016-12-28T07:06:56Z</dcterms:created>
  <dcterms:modified xsi:type="dcterms:W3CDTF">2017-01-01T09:16:49Z</dcterms:modified>
</cp:coreProperties>
</file>