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ee Garrett" initials="RG" lastIdx="1" clrIdx="0">
    <p:extLst>
      <p:ext uri="{19B8F6BF-5375-455C-9EA6-DF929625EA0E}">
        <p15:presenceInfo xmlns:p15="http://schemas.microsoft.com/office/powerpoint/2012/main" userId="0642247a55a092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49D"/>
    <a:srgbClr val="9A7D4E"/>
    <a:srgbClr val="90764A"/>
    <a:srgbClr val="F28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0" d="100"/>
          <a:sy n="40" d="100"/>
        </p:scale>
        <p:origin x="85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e Garrett" userId="0642247a55a09235" providerId="LiveId" clId="{6D6872CF-9094-475C-B70C-F926D1C69FD6}"/>
    <pc:docChg chg="custSel addSld modSld sldOrd">
      <pc:chgData name="Renee Garrett" userId="0642247a55a09235" providerId="LiveId" clId="{6D6872CF-9094-475C-B70C-F926D1C69FD6}" dt="2023-11-18T17:13:47.341" v="166"/>
      <pc:docMkLst>
        <pc:docMk/>
      </pc:docMkLst>
      <pc:sldChg chg="ord">
        <pc:chgData name="Renee Garrett" userId="0642247a55a09235" providerId="LiveId" clId="{6D6872CF-9094-475C-B70C-F926D1C69FD6}" dt="2023-11-18T17:13:47.341" v="166"/>
        <pc:sldMkLst>
          <pc:docMk/>
          <pc:sldMk cId="2847197085" sldId="312"/>
        </pc:sldMkLst>
      </pc:sldChg>
      <pc:sldChg chg="modSp mod">
        <pc:chgData name="Renee Garrett" userId="0642247a55a09235" providerId="LiveId" clId="{6D6872CF-9094-475C-B70C-F926D1C69FD6}" dt="2023-11-18T16:18:41.133" v="143" actId="113"/>
        <pc:sldMkLst>
          <pc:docMk/>
          <pc:sldMk cId="1489363564" sldId="313"/>
        </pc:sldMkLst>
        <pc:spChg chg="mod">
          <ac:chgData name="Renee Garrett" userId="0642247a55a09235" providerId="LiveId" clId="{6D6872CF-9094-475C-B70C-F926D1C69FD6}" dt="2023-11-18T16:18:41.133" v="143" actId="113"/>
          <ac:spMkLst>
            <pc:docMk/>
            <pc:sldMk cId="1489363564" sldId="313"/>
            <ac:spMk id="9" creationId="{C4C251D0-BEAC-B431-3275-71E6FE734BAB}"/>
          </ac:spMkLst>
        </pc:spChg>
      </pc:sldChg>
      <pc:sldChg chg="addSp modSp new mod">
        <pc:chgData name="Renee Garrett" userId="0642247a55a09235" providerId="LiveId" clId="{6D6872CF-9094-475C-B70C-F926D1C69FD6}" dt="2023-11-18T16:44:28.596" v="162" actId="1076"/>
        <pc:sldMkLst>
          <pc:docMk/>
          <pc:sldMk cId="3134505730" sldId="315"/>
        </pc:sldMkLst>
        <pc:spChg chg="mod">
          <ac:chgData name="Renee Garrett" userId="0642247a55a09235" providerId="LiveId" clId="{6D6872CF-9094-475C-B70C-F926D1C69FD6}" dt="2023-11-18T16:43:00.089" v="151" actId="20577"/>
          <ac:spMkLst>
            <pc:docMk/>
            <pc:sldMk cId="3134505730" sldId="315"/>
            <ac:spMk id="2" creationId="{7B6B698B-5F68-F77D-E556-729B31E1713A}"/>
          </ac:spMkLst>
        </pc:spChg>
        <pc:picChg chg="add mod">
          <ac:chgData name="Renee Garrett" userId="0642247a55a09235" providerId="LiveId" clId="{6D6872CF-9094-475C-B70C-F926D1C69FD6}" dt="2023-11-18T16:44:28.596" v="162" actId="1076"/>
          <ac:picMkLst>
            <pc:docMk/>
            <pc:sldMk cId="3134505730" sldId="315"/>
            <ac:picMk id="4" creationId="{63B465FA-8821-48C8-00DF-76896FA2848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Income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Number of Bedrooms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House Age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Number of Rooms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Area Population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>
            <a:lnSpc>
              <a:spcPct val="100000"/>
            </a:lnSpc>
            <a:defRPr cap="all"/>
          </a:pPr>
          <a:r>
            <a:rPr lang="en-US" sz="14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ADDRESS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 custLinFactNeighborX="-4032" custLinFactNeighborY="-134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13858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ScaleX="15363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050361" y="330294"/>
          <a:ext cx="1509750" cy="15097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337184" y="640401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90259" y="2310294"/>
          <a:ext cx="3429954" cy="80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Income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Number of Bedrooms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0259" y="2310294"/>
        <a:ext cx="3429954" cy="802872"/>
      </dsp:txXfrm>
    </dsp:sp>
    <dsp:sp modelId="{543C18BC-1989-44B2-9862-C670C61D3452}">
      <dsp:nvSpPr>
        <dsp:cNvPr id="0" name=""/>
        <dsp:cNvSpPr/>
      </dsp:nvSpPr>
      <dsp:spPr>
        <a:xfrm>
          <a:off x="4435963" y="330294"/>
          <a:ext cx="1509750" cy="15097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757713" y="652044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953338" y="2310294"/>
          <a:ext cx="2475000" cy="80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House Age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3338" y="2310294"/>
        <a:ext cx="2475000" cy="802872"/>
      </dsp:txXfrm>
    </dsp:sp>
    <dsp:sp modelId="{5BDDFF18-9AEC-4E5E-B9AA-33D86F01A63E}">
      <dsp:nvSpPr>
        <dsp:cNvPr id="0" name=""/>
        <dsp:cNvSpPr/>
      </dsp:nvSpPr>
      <dsp:spPr>
        <a:xfrm>
          <a:off x="8007796" y="330294"/>
          <a:ext cx="1509750" cy="15097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329546" y="652044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6861463" y="2310294"/>
          <a:ext cx="3802416" cy="802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Avg. Area Number of Rooms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Area Population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&amp;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ADDRESS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61463" y="2310294"/>
        <a:ext cx="3802416" cy="802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40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89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9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2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8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2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8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nths028/usa-hous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nths028/usa-hous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 err="1"/>
              <a:t>USA_Housing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0130" y="3514580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Renee’ Garrett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3F82C22-E060-B1AA-6A6D-35FBEFBE1FE8}"/>
              </a:ext>
            </a:extLst>
          </p:cNvPr>
          <p:cNvSpPr/>
          <p:nvPr/>
        </p:nvSpPr>
        <p:spPr>
          <a:xfrm>
            <a:off x="7244081" y="1247925"/>
            <a:ext cx="3936123" cy="2095495"/>
          </a:xfrm>
          <a:prstGeom prst="ellips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  <a:effectLst>
            <a:innerShdw blurRad="63500" dist="50800" dir="16200000">
              <a:srgbClr val="F2816E">
                <a:alpha val="51000"/>
              </a:srgbClr>
            </a:inn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2816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5371D-0893-5EB8-1A8C-01030FF271EF}"/>
              </a:ext>
            </a:extLst>
          </p:cNvPr>
          <p:cNvSpPr txBox="1"/>
          <p:nvPr/>
        </p:nvSpPr>
        <p:spPr>
          <a:xfrm>
            <a:off x="7244081" y="1940216"/>
            <a:ext cx="42989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Predicting Target Variable.</a:t>
            </a:r>
          </a:p>
          <a:p>
            <a:pPr algn="ctr"/>
            <a:r>
              <a:rPr lang="en-US" sz="2800" dirty="0">
                <a:latin typeface="Freestyle Script" panose="030804020302050B0404" pitchFamily="66" charset="0"/>
              </a:rPr>
              <a:t>Reflected Through Machine learning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274321"/>
            <a:ext cx="10343654" cy="1579434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Agenda:</a:t>
            </a:r>
            <a:r>
              <a:rPr lang="en-US" b="1" dirty="0"/>
              <a:t> Predicting Target Variable.</a:t>
            </a:r>
            <a:br>
              <a:rPr lang="en-US" b="1" dirty="0"/>
            </a:br>
            <a:r>
              <a:rPr lang="en-US" b="1" dirty="0"/>
              <a:t>                      +</a:t>
            </a:r>
            <a:r>
              <a:rPr lang="en-US" dirty="0">
                <a:latin typeface="Freestyle Script" panose="030804020302050B0404" pitchFamily="66" charset="0"/>
              </a:rPr>
              <a:t>Reflect Through Machine learning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364450"/>
              </p:ext>
            </p:extLst>
          </p:nvPr>
        </p:nvGraphicFramePr>
        <p:xfrm>
          <a:off x="805069" y="2470322"/>
          <a:ext cx="10754140" cy="344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D038E7-F9F8-AA46-A2BD-FCE8D35FF0C0}"/>
              </a:ext>
            </a:extLst>
          </p:cNvPr>
          <p:cNvSpPr txBox="1"/>
          <p:nvPr/>
        </p:nvSpPr>
        <p:spPr>
          <a:xfrm>
            <a:off x="711200" y="1930400"/>
            <a:ext cx="38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(</a:t>
            </a:r>
            <a:r>
              <a:rPr lang="en-US" dirty="0">
                <a:solidFill>
                  <a:srgbClr val="FF0000"/>
                </a:solidFill>
              </a:rPr>
              <a:t>"USA_Housing.csv"</a:t>
            </a:r>
            <a:r>
              <a:rPr lang="en-US" dirty="0"/>
              <a:t>)</a:t>
            </a:r>
          </a:p>
          <a:p>
            <a:r>
              <a:rPr lang="en-US" dirty="0"/>
              <a:t>[5000 rows x 7 columns]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0B44-B1C1-7AD3-34F2-501F2B01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1" y="477521"/>
            <a:ext cx="10160772" cy="138667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Statement: Provide a visual  and omit data not connected to predicting target variable!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F6460-A725-EB1E-DFB9-E69A2453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46" y="1910080"/>
            <a:ext cx="9555469" cy="27148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FED1DC-0162-ADD0-748F-D8670B57BA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1450" y="3750980"/>
            <a:ext cx="10773825" cy="3002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37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C21FF-B94A-A6BD-5BEE-4452042B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" y="1218870"/>
            <a:ext cx="11966597" cy="44202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D7E06-62FE-676B-C769-AA8B18A5A16F}"/>
              </a:ext>
            </a:extLst>
          </p:cNvPr>
          <p:cNvSpPr txBox="1"/>
          <p:nvPr/>
        </p:nvSpPr>
        <p:spPr>
          <a:xfrm>
            <a:off x="2280919" y="640080"/>
            <a:ext cx="7630160" cy="369332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Dataset:  </a:t>
            </a:r>
            <a:r>
              <a:rPr lang="en-US" b="1" dirty="0"/>
              <a:t>USA_HOUSING 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USA_Housing.csv</a:t>
            </a:r>
            <a:r>
              <a:rPr lang="en-US" dirty="0"/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917C8-4F39-F151-32DB-66971DD59FCE}"/>
              </a:ext>
            </a:extLst>
          </p:cNvPr>
          <p:cNvSpPr txBox="1"/>
          <p:nvPr/>
        </p:nvSpPr>
        <p:spPr>
          <a:xfrm>
            <a:off x="8757920" y="5665707"/>
            <a:ext cx="4155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 Housing (kaggle.com)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0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B296-454F-6CF7-0A38-CF65D8FD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1400" dirty="0"/>
              <a:t>There are no null values.</a:t>
            </a:r>
            <a:br>
              <a:rPr lang="en-US" sz="1400" dirty="0"/>
            </a:br>
            <a:r>
              <a:rPr lang="en-US" sz="1400" dirty="0"/>
              <a:t>However,  Address column, provides no assistance to other values. dropping address column.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769EED-FE56-7870-C519-D348464D9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262" y="371475"/>
            <a:ext cx="6494388" cy="5082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CFDB-D1EF-BD27-78A3-B6842E072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Proceed to review columns;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'Price','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Avg.Area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Income','Avg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Area House Age’, 'Avg. Area Number 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Rooms','Avg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Area Number of Bedrooms’, and 'Area Population’.</a:t>
            </a:r>
          </a:p>
        </p:txBody>
      </p:sp>
    </p:spTree>
    <p:extLst>
      <p:ext uri="{BB962C8B-B14F-4D97-AF65-F5344CB8AC3E}">
        <p14:creationId xmlns:p14="http://schemas.microsoft.com/office/powerpoint/2010/main" val="2681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E8215-5EDF-9725-7978-9E5CBBD7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07167"/>
            <a:ext cx="7086599" cy="5709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3C23A6-9EFB-2B20-C3B4-FD07F0E35F21}"/>
              </a:ext>
            </a:extLst>
          </p:cNvPr>
          <p:cNvSpPr txBox="1"/>
          <p:nvPr/>
        </p:nvSpPr>
        <p:spPr>
          <a:xfrm>
            <a:off x="1633537" y="5816748"/>
            <a:ext cx="8924925" cy="923330"/>
          </a:xfrm>
          <a:prstGeom prst="rect">
            <a:avLst/>
          </a:prstGeom>
          <a:solidFill>
            <a:srgbClr val="9A7D4E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NOTE: Inspecting the coefficients, we notice Lasso and Ridge Regression had shrunk the coefficients, and thus the coefficients are close to zero. On the contrary, Linear Regression still has a substantial value of the coefficient for the X5 column.</a:t>
            </a:r>
          </a:p>
        </p:txBody>
      </p:sp>
    </p:spTree>
    <p:extLst>
      <p:ext uri="{BB962C8B-B14F-4D97-AF65-F5344CB8AC3E}">
        <p14:creationId xmlns:p14="http://schemas.microsoft.com/office/powerpoint/2010/main" val="28471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C8176-797A-9A24-97B0-55E02CC3249A}"/>
              </a:ext>
            </a:extLst>
          </p:cNvPr>
          <p:cNvSpPr txBox="1"/>
          <p:nvPr/>
        </p:nvSpPr>
        <p:spPr>
          <a:xfrm>
            <a:off x="154781" y="76200"/>
            <a:ext cx="786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Variable: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11832-DE82-1274-B7B9-9F1EA8E8209B}"/>
              </a:ext>
            </a:extLst>
          </p:cNvPr>
          <p:cNvSpPr txBox="1"/>
          <p:nvPr/>
        </p:nvSpPr>
        <p:spPr>
          <a:xfrm>
            <a:off x="230981" y="1347728"/>
            <a:ext cx="6100762" cy="2862322"/>
          </a:xfrm>
          <a:prstGeom prst="rect">
            <a:avLst/>
          </a:prstGeom>
          <a:solidFill>
            <a:srgbClr val="9A7D4E"/>
          </a:solidFill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Price: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Count: 5000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Mean: 1.232073e+06 (approximately 1,232,073)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Standard Deviation: 353117.626584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Minimum: 15938.657920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25th Percentile (Q1): 997577.135075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Median (50th Percentile or Q2): 1.232669e+06 (approximately 1,232,669)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75th Percentile (Q3): 1.471210e+06 (approximately 1,471,210)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F0F0F"/>
                </a:solidFill>
                <a:effectLst/>
                <a:latin typeface="Söhne"/>
              </a:rPr>
              <a:t>Maximum: 2.469066e+06 (approximately 2,469,066)</a:t>
            </a:r>
            <a:endParaRPr lang="en-US" sz="1600" dirty="0">
              <a:solidFill>
                <a:srgbClr val="0F0F0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251D0-BEAC-B431-3275-71E6FE734BAB}"/>
              </a:ext>
            </a:extLst>
          </p:cNvPr>
          <p:cNvSpPr txBox="1"/>
          <p:nvPr/>
        </p:nvSpPr>
        <p:spPr>
          <a:xfrm>
            <a:off x="6629400" y="276224"/>
            <a:ext cx="5219700" cy="5909310"/>
          </a:xfrm>
          <a:prstGeom prst="rect">
            <a:avLst/>
          </a:prstGeom>
          <a:solidFill>
            <a:srgbClr val="C3B49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dirty="0"/>
              <a:t>Based on the provided summary statistics, it seems </a:t>
            </a:r>
            <a:r>
              <a:rPr lang="en-US" b="1" dirty="0"/>
              <a:t>"Price" </a:t>
            </a:r>
            <a:r>
              <a:rPr lang="en-US" dirty="0"/>
              <a:t>variable is likely the target variable. </a:t>
            </a:r>
          </a:p>
          <a:p>
            <a:r>
              <a:rPr lang="en-US" dirty="0"/>
              <a:t>I have various features such as "Avg. Area Income," "Avg. Area House Age," etc., and the "Price”. Here's why "Price" is a candidate for the target variable:</a:t>
            </a:r>
          </a:p>
          <a:p>
            <a:r>
              <a:rPr lang="en-US" dirty="0"/>
              <a:t>1. Assumption: In a real estate or housing-related context, </a:t>
            </a:r>
            <a:r>
              <a:rPr lang="en-US" b="1" dirty="0"/>
              <a:t>"Price" </a:t>
            </a:r>
            <a:r>
              <a:rPr lang="en-US" dirty="0"/>
              <a:t>is often the variable of interest as it represents the value of the property.</a:t>
            </a:r>
          </a:p>
          <a:p>
            <a:r>
              <a:rPr lang="en-US" dirty="0"/>
              <a:t>2. Statistical Significance: The statistical summary provides descriptive statistics for all variables, and </a:t>
            </a:r>
            <a:r>
              <a:rPr lang="en-US" b="1" dirty="0"/>
              <a:t>"Price" </a:t>
            </a:r>
            <a:r>
              <a:rPr lang="en-US" dirty="0"/>
              <a:t>has characteristics consistent for a target variable, including a wide range of values.</a:t>
            </a:r>
          </a:p>
          <a:p>
            <a:r>
              <a:rPr lang="en-US" dirty="0"/>
              <a:t>3. Machine Learning Conclude: In a machine learning scenarios, the target variable is typically the variable you want your model to predict, and </a:t>
            </a:r>
            <a:r>
              <a:rPr lang="en-US" b="1" dirty="0"/>
              <a:t>"Price" </a:t>
            </a:r>
            <a:r>
              <a:rPr lang="en-US" dirty="0"/>
              <a:t>aligns with this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+mj-lt"/>
              </a:rPr>
              <a:t>U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nfortunately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 </a:t>
            </a:r>
            <a:r>
              <a:rPr lang="en-US" b="1" dirty="0"/>
              <a:t>NO</a:t>
            </a:r>
            <a:r>
              <a:rPr lang="en-US" dirty="0"/>
              <a:t> additional context or information to construct a valid problem. This was essential to confirm objective </a:t>
            </a:r>
          </a:p>
          <a:p>
            <a:r>
              <a:rPr lang="en-US" b="1" dirty="0">
                <a:solidFill>
                  <a:srgbClr val="FF0000"/>
                </a:solidFill>
              </a:rPr>
              <a:t>Closing: </a:t>
            </a:r>
            <a:r>
              <a:rPr lang="en-US" dirty="0">
                <a:solidFill>
                  <a:srgbClr val="FF0000"/>
                </a:solidFill>
              </a:rPr>
              <a:t>Always ensure choice of data is a wide range for study.</a:t>
            </a:r>
          </a:p>
        </p:txBody>
      </p:sp>
    </p:spTree>
    <p:extLst>
      <p:ext uri="{BB962C8B-B14F-4D97-AF65-F5344CB8AC3E}">
        <p14:creationId xmlns:p14="http://schemas.microsoft.com/office/powerpoint/2010/main" val="148936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698B-5F68-F77D-E556-729B31E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Q&amp;a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465FA-8821-48C8-00DF-76896FA2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3" y="2209799"/>
            <a:ext cx="10998724" cy="34004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345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712-E5D8-5FA5-6B2C-18847627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7ABE7-50AF-AFA4-89F2-9A451099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675" y="3531204"/>
            <a:ext cx="9464177" cy="977621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42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 Housing (kaggle.com)</a:t>
            </a:r>
            <a:endParaRPr lang="en-US" sz="4200" b="1" dirty="0"/>
          </a:p>
          <a:p>
            <a:endParaRPr lang="en-US" sz="4200" dirty="0"/>
          </a:p>
          <a:p>
            <a:pPr algn="ctr"/>
            <a:r>
              <a:rPr lang="en-US" sz="4200" b="1" dirty="0"/>
              <a:t>https://www.analyticsvidhya.com/blog/2022/03/multiple-linear-regression-using-python/</a:t>
            </a:r>
          </a:p>
          <a:p>
            <a:pPr algn="ctr"/>
            <a:endParaRPr lang="en-US" sz="4200" b="1" dirty="0"/>
          </a:p>
          <a:p>
            <a:pPr algn="ctr"/>
            <a:r>
              <a:rPr lang="en-US" sz="4200" b="1" dirty="0"/>
              <a:t>https://www.analyticsvidhya.com/blog/2021/09/lasso-and-ridge-regularization-a-rescuer-from-overfitting/?utm_source=reading_list&amp;utm_medium=https://www.analyticsvidhya.com/blog/2016/01/ridge-lasso-regression-python-complete-tutorial/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9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539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Freestyle Script</vt:lpstr>
      <vt:lpstr>Gill Sans MT</vt:lpstr>
      <vt:lpstr>Roboto</vt:lpstr>
      <vt:lpstr>Söhne</vt:lpstr>
      <vt:lpstr>Wingdings</vt:lpstr>
      <vt:lpstr>Gallery</vt:lpstr>
      <vt:lpstr>USA_Housing</vt:lpstr>
      <vt:lpstr>Agenda: Predicting Target Variable.                       +Reflect Through Machine learning</vt:lpstr>
      <vt:lpstr>Problem Statement: Provide a visual  and omit data not connected to predicting target variable!</vt:lpstr>
      <vt:lpstr>PowerPoint Presentation</vt:lpstr>
      <vt:lpstr>There are no null values. However,  Address column, provides no assistance to other values. dropping address column.</vt:lpstr>
      <vt:lpstr>PowerPoint Presentation</vt:lpstr>
      <vt:lpstr>PowerPoint Presentation</vt:lpstr>
      <vt:lpstr>Q&amp;a</vt:lpstr>
      <vt:lpstr>Research: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USA_Housing</dc:title>
  <dc:creator>Renee Garrett</dc:creator>
  <cp:lastModifiedBy>Renee Garrett</cp:lastModifiedBy>
  <cp:revision>1</cp:revision>
  <dcterms:created xsi:type="dcterms:W3CDTF">2023-11-18T13:44:28Z</dcterms:created>
  <dcterms:modified xsi:type="dcterms:W3CDTF">2023-11-18T17:14:00Z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