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ato" charset="1" panose="020F0502020204030203"/>
      <p:regular r:id="rId10"/>
    </p:embeddedFont>
    <p:embeddedFont>
      <p:font typeface="Lato Bold" charset="1" panose="020F0502020204030203"/>
      <p:regular r:id="rId11"/>
    </p:embeddedFont>
    <p:embeddedFont>
      <p:font typeface="Lato Italics" charset="1" panose="020F0502020204030203"/>
      <p:regular r:id="rId12"/>
    </p:embeddedFont>
    <p:embeddedFont>
      <p:font typeface="Lato Bold Italics" charset="1" panose="020F0502020204030203"/>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4.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956739" y="2946265"/>
            <a:ext cx="331261" cy="7340735"/>
            <a:chOff x="0" y="0"/>
            <a:chExt cx="87246" cy="1933362"/>
          </a:xfrm>
        </p:grpSpPr>
        <p:sp>
          <p:nvSpPr>
            <p:cNvPr name="Freeform 3" id="3"/>
            <p:cNvSpPr/>
            <p:nvPr/>
          </p:nvSpPr>
          <p:spPr>
            <a:xfrm>
              <a:off x="0" y="0"/>
              <a:ext cx="87246" cy="1933362"/>
            </a:xfrm>
            <a:custGeom>
              <a:avLst/>
              <a:gdLst/>
              <a:ahLst/>
              <a:cxnLst/>
              <a:rect r="r" b="b" t="t" l="l"/>
              <a:pathLst>
                <a:path h="1933362" w="87246">
                  <a:moveTo>
                    <a:pt x="0" y="0"/>
                  </a:moveTo>
                  <a:lnTo>
                    <a:pt x="87246" y="0"/>
                  </a:lnTo>
                  <a:lnTo>
                    <a:pt x="87246" y="1933362"/>
                  </a:lnTo>
                  <a:lnTo>
                    <a:pt x="0" y="1933362"/>
                  </a:lnTo>
                  <a:close/>
                </a:path>
              </a:pathLst>
            </a:custGeom>
            <a:solidFill>
              <a:srgbClr val="A3FBE5"/>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5043934" y="-4722198"/>
            <a:ext cx="331261" cy="9775657"/>
            <a:chOff x="0" y="0"/>
            <a:chExt cx="87246" cy="2574659"/>
          </a:xfrm>
        </p:grpSpPr>
        <p:sp>
          <p:nvSpPr>
            <p:cNvPr name="Freeform 6" id="6"/>
            <p:cNvSpPr/>
            <p:nvPr/>
          </p:nvSpPr>
          <p:spPr>
            <a:xfrm>
              <a:off x="0" y="0"/>
              <a:ext cx="87246" cy="2574659"/>
            </a:xfrm>
            <a:custGeom>
              <a:avLst/>
              <a:gdLst/>
              <a:ahLst/>
              <a:cxnLst/>
              <a:rect r="r" b="b" t="t" l="l"/>
              <a:pathLst>
                <a:path h="2574659" w="87246">
                  <a:moveTo>
                    <a:pt x="0" y="0"/>
                  </a:moveTo>
                  <a:lnTo>
                    <a:pt x="87246" y="0"/>
                  </a:lnTo>
                  <a:lnTo>
                    <a:pt x="87246" y="2574659"/>
                  </a:lnTo>
                  <a:lnTo>
                    <a:pt x="0" y="2574659"/>
                  </a:lnTo>
                  <a:close/>
                </a:path>
              </a:pathLst>
            </a:custGeom>
            <a:solidFill>
              <a:srgbClr val="FFC2CA"/>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331261" cy="4857241"/>
            <a:chOff x="0" y="0"/>
            <a:chExt cx="87246" cy="1279273"/>
          </a:xfrm>
        </p:grpSpPr>
        <p:sp>
          <p:nvSpPr>
            <p:cNvPr name="Freeform 9" id="9"/>
            <p:cNvSpPr/>
            <p:nvPr/>
          </p:nvSpPr>
          <p:spPr>
            <a:xfrm>
              <a:off x="0" y="0"/>
              <a:ext cx="87246" cy="1279273"/>
            </a:xfrm>
            <a:custGeom>
              <a:avLst/>
              <a:gdLst/>
              <a:ahLst/>
              <a:cxnLst/>
              <a:rect r="r" b="b" t="t" l="l"/>
              <a:pathLst>
                <a:path h="1279273" w="87246">
                  <a:moveTo>
                    <a:pt x="0" y="0"/>
                  </a:moveTo>
                  <a:lnTo>
                    <a:pt x="87246" y="0"/>
                  </a:lnTo>
                  <a:lnTo>
                    <a:pt x="87246" y="1279273"/>
                  </a:lnTo>
                  <a:lnTo>
                    <a:pt x="0" y="1279273"/>
                  </a:lnTo>
                  <a:close/>
                </a:path>
              </a:pathLst>
            </a:custGeom>
            <a:solidFill>
              <a:srgbClr val="FFC2CA"/>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0" y="4786371"/>
            <a:ext cx="331261" cy="5524484"/>
            <a:chOff x="0" y="0"/>
            <a:chExt cx="87246" cy="1455008"/>
          </a:xfrm>
        </p:grpSpPr>
        <p:sp>
          <p:nvSpPr>
            <p:cNvPr name="Freeform 12" id="12"/>
            <p:cNvSpPr/>
            <p:nvPr/>
          </p:nvSpPr>
          <p:spPr>
            <a:xfrm>
              <a:off x="0" y="0"/>
              <a:ext cx="87246" cy="1455008"/>
            </a:xfrm>
            <a:custGeom>
              <a:avLst/>
              <a:gdLst/>
              <a:ahLst/>
              <a:cxnLst/>
              <a:rect r="r" b="b" t="t" l="l"/>
              <a:pathLst>
                <a:path h="1455008" w="87246">
                  <a:moveTo>
                    <a:pt x="0" y="0"/>
                  </a:moveTo>
                  <a:lnTo>
                    <a:pt x="87246" y="0"/>
                  </a:lnTo>
                  <a:lnTo>
                    <a:pt x="87246" y="1455008"/>
                  </a:lnTo>
                  <a:lnTo>
                    <a:pt x="0" y="1455008"/>
                  </a:lnTo>
                  <a:close/>
                </a:path>
              </a:pathLst>
            </a:custGeom>
            <a:solidFill>
              <a:srgbClr val="F9ECB8"/>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5400000">
            <a:off x="14027066" y="-3929673"/>
            <a:ext cx="331261" cy="8190607"/>
            <a:chOff x="0" y="0"/>
            <a:chExt cx="87246" cy="2157197"/>
          </a:xfrm>
        </p:grpSpPr>
        <p:sp>
          <p:nvSpPr>
            <p:cNvPr name="Freeform 15" id="15"/>
            <p:cNvSpPr/>
            <p:nvPr/>
          </p:nvSpPr>
          <p:spPr>
            <a:xfrm>
              <a:off x="0" y="0"/>
              <a:ext cx="87246" cy="2157197"/>
            </a:xfrm>
            <a:custGeom>
              <a:avLst/>
              <a:gdLst/>
              <a:ahLst/>
              <a:cxnLst/>
              <a:rect r="r" b="b" t="t" l="l"/>
              <a:pathLst>
                <a:path h="2157197" w="87246">
                  <a:moveTo>
                    <a:pt x="0" y="0"/>
                  </a:moveTo>
                  <a:lnTo>
                    <a:pt x="87246" y="0"/>
                  </a:lnTo>
                  <a:lnTo>
                    <a:pt x="87246" y="2157197"/>
                  </a:lnTo>
                  <a:lnTo>
                    <a:pt x="0" y="2157197"/>
                  </a:lnTo>
                  <a:close/>
                </a:path>
              </a:pathLst>
            </a:custGeom>
            <a:solidFill>
              <a:srgbClr val="BCAAD0"/>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7956739" y="0"/>
            <a:ext cx="331261" cy="3012480"/>
            <a:chOff x="0" y="0"/>
            <a:chExt cx="87246" cy="793410"/>
          </a:xfrm>
        </p:grpSpPr>
        <p:sp>
          <p:nvSpPr>
            <p:cNvPr name="Freeform 18" id="18"/>
            <p:cNvSpPr/>
            <p:nvPr/>
          </p:nvSpPr>
          <p:spPr>
            <a:xfrm>
              <a:off x="0" y="0"/>
              <a:ext cx="87246" cy="793410"/>
            </a:xfrm>
            <a:custGeom>
              <a:avLst/>
              <a:gdLst/>
              <a:ahLst/>
              <a:cxnLst/>
              <a:rect r="r" b="b" t="t" l="l"/>
              <a:pathLst>
                <a:path h="793410" w="87246">
                  <a:moveTo>
                    <a:pt x="0" y="0"/>
                  </a:moveTo>
                  <a:lnTo>
                    <a:pt x="87246" y="0"/>
                  </a:lnTo>
                  <a:lnTo>
                    <a:pt x="87246" y="793410"/>
                  </a:lnTo>
                  <a:lnTo>
                    <a:pt x="0" y="793410"/>
                  </a:lnTo>
                  <a:close/>
                </a:path>
              </a:pathLst>
            </a:custGeom>
            <a:solidFill>
              <a:srgbClr val="BCAAD0"/>
            </a:solidFill>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5400000">
            <a:off x="17610603" y="9775233"/>
            <a:ext cx="331261" cy="692272"/>
            <a:chOff x="0" y="0"/>
            <a:chExt cx="87246" cy="182327"/>
          </a:xfrm>
        </p:grpSpPr>
        <p:sp>
          <p:nvSpPr>
            <p:cNvPr name="Freeform 21" id="21"/>
            <p:cNvSpPr/>
            <p:nvPr/>
          </p:nvSpPr>
          <p:spPr>
            <a:xfrm>
              <a:off x="0" y="0"/>
              <a:ext cx="87246" cy="182327"/>
            </a:xfrm>
            <a:custGeom>
              <a:avLst/>
              <a:gdLst/>
              <a:ahLst/>
              <a:cxnLst/>
              <a:rect r="r" b="b" t="t" l="l"/>
              <a:pathLst>
                <a:path h="182327" w="87246">
                  <a:moveTo>
                    <a:pt x="0" y="0"/>
                  </a:moveTo>
                  <a:lnTo>
                    <a:pt x="87246" y="0"/>
                  </a:lnTo>
                  <a:lnTo>
                    <a:pt x="87246" y="182327"/>
                  </a:lnTo>
                  <a:lnTo>
                    <a:pt x="0" y="182327"/>
                  </a:lnTo>
                  <a:close/>
                </a:path>
              </a:pathLst>
            </a:custGeom>
            <a:solidFill>
              <a:srgbClr val="A3FBE5"/>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5400000">
            <a:off x="1637154" y="8484216"/>
            <a:ext cx="331261" cy="3274307"/>
            <a:chOff x="0" y="0"/>
            <a:chExt cx="87246" cy="862369"/>
          </a:xfrm>
        </p:grpSpPr>
        <p:sp>
          <p:nvSpPr>
            <p:cNvPr name="Freeform 24" id="24"/>
            <p:cNvSpPr/>
            <p:nvPr/>
          </p:nvSpPr>
          <p:spPr>
            <a:xfrm>
              <a:off x="0" y="0"/>
              <a:ext cx="87246" cy="862369"/>
            </a:xfrm>
            <a:custGeom>
              <a:avLst/>
              <a:gdLst/>
              <a:ahLst/>
              <a:cxnLst/>
              <a:rect r="r" b="b" t="t" l="l"/>
              <a:pathLst>
                <a:path h="862369" w="87246">
                  <a:moveTo>
                    <a:pt x="0" y="0"/>
                  </a:moveTo>
                  <a:lnTo>
                    <a:pt x="87246" y="0"/>
                  </a:lnTo>
                  <a:lnTo>
                    <a:pt x="87246" y="862369"/>
                  </a:lnTo>
                  <a:lnTo>
                    <a:pt x="0" y="862369"/>
                  </a:lnTo>
                  <a:close/>
                </a:path>
              </a:pathLst>
            </a:custGeom>
            <a:solidFill>
              <a:srgbClr val="F9ECB8"/>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5400000">
            <a:off x="10235886" y="3037756"/>
            <a:ext cx="331261" cy="14167228"/>
            <a:chOff x="0" y="0"/>
            <a:chExt cx="87246" cy="3731286"/>
          </a:xfrm>
        </p:grpSpPr>
        <p:sp>
          <p:nvSpPr>
            <p:cNvPr name="Freeform 27" id="27"/>
            <p:cNvSpPr/>
            <p:nvPr/>
          </p:nvSpPr>
          <p:spPr>
            <a:xfrm>
              <a:off x="0" y="0"/>
              <a:ext cx="87246" cy="3731286"/>
            </a:xfrm>
            <a:custGeom>
              <a:avLst/>
              <a:gdLst/>
              <a:ahLst/>
              <a:cxnLst/>
              <a:rect r="r" b="b" t="t" l="l"/>
              <a:pathLst>
                <a:path h="3731286" w="87246">
                  <a:moveTo>
                    <a:pt x="0" y="0"/>
                  </a:moveTo>
                  <a:lnTo>
                    <a:pt x="87246" y="0"/>
                  </a:lnTo>
                  <a:lnTo>
                    <a:pt x="87246" y="3731286"/>
                  </a:lnTo>
                  <a:lnTo>
                    <a:pt x="0" y="3731286"/>
                  </a:lnTo>
                  <a:close/>
                </a:path>
              </a:pathLst>
            </a:custGeom>
            <a:solidFill>
              <a:srgbClr val="BCAAD0"/>
            </a:solidFill>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AutoShape 29" id="29"/>
          <p:cNvSpPr/>
          <p:nvPr/>
        </p:nvSpPr>
        <p:spPr>
          <a:xfrm rot="0">
            <a:off x="7398008" y="6148614"/>
            <a:ext cx="3475589" cy="0"/>
          </a:xfrm>
          <a:prstGeom prst="line">
            <a:avLst/>
          </a:prstGeom>
          <a:ln cap="flat" w="38100">
            <a:solidFill>
              <a:srgbClr val="000000"/>
            </a:solidFill>
            <a:prstDash val="solid"/>
            <a:headEnd type="none" len="sm" w="sm"/>
            <a:tailEnd type="none" len="sm" w="sm"/>
          </a:ln>
        </p:spPr>
      </p:sp>
      <p:pic>
        <p:nvPicPr>
          <p:cNvPr name="Picture 30" id="30"/>
          <p:cNvPicPr>
            <a:picLocks noChangeAspect="true"/>
          </p:cNvPicPr>
          <p:nvPr/>
        </p:nvPicPr>
        <p:blipFill>
          <a:blip r:embed="rId2"/>
          <a:srcRect l="0" t="0" r="0" b="0"/>
          <a:stretch>
            <a:fillRect/>
          </a:stretch>
        </p:blipFill>
        <p:spPr>
          <a:xfrm flipH="false" flipV="false" rot="0">
            <a:off x="321736" y="331261"/>
            <a:ext cx="5376943" cy="1474819"/>
          </a:xfrm>
          <a:prstGeom prst="rect">
            <a:avLst/>
          </a:prstGeom>
        </p:spPr>
      </p:pic>
      <p:sp>
        <p:nvSpPr>
          <p:cNvPr name="TextBox 31" id="31"/>
          <p:cNvSpPr txBox="true"/>
          <p:nvPr/>
        </p:nvSpPr>
        <p:spPr>
          <a:xfrm rot="0">
            <a:off x="4079322" y="2197103"/>
            <a:ext cx="10112961" cy="2946397"/>
          </a:xfrm>
          <a:prstGeom prst="rect">
            <a:avLst/>
          </a:prstGeom>
        </p:spPr>
        <p:txBody>
          <a:bodyPr anchor="t" rtlCol="false" tIns="0" lIns="0" bIns="0" rIns="0">
            <a:spAutoFit/>
          </a:bodyPr>
          <a:lstStyle/>
          <a:p>
            <a:pPr algn="ctr">
              <a:lnSpc>
                <a:spcPts val="11599"/>
              </a:lnSpc>
            </a:pPr>
            <a:r>
              <a:rPr lang="en-US" sz="9999">
                <a:solidFill>
                  <a:srgbClr val="2E2E2E"/>
                </a:solidFill>
                <a:latin typeface="Lato Bold"/>
              </a:rPr>
              <a:t>LAD Presentation</a:t>
            </a:r>
          </a:p>
        </p:txBody>
      </p:sp>
      <p:sp>
        <p:nvSpPr>
          <p:cNvPr name="TextBox 32" id="32"/>
          <p:cNvSpPr txBox="true"/>
          <p:nvPr/>
        </p:nvSpPr>
        <p:spPr>
          <a:xfrm rot="0">
            <a:off x="4324058" y="5215527"/>
            <a:ext cx="9639884" cy="622935"/>
          </a:xfrm>
          <a:prstGeom prst="rect">
            <a:avLst/>
          </a:prstGeom>
        </p:spPr>
        <p:txBody>
          <a:bodyPr anchor="t" rtlCol="false" tIns="0" lIns="0" bIns="0" rIns="0">
            <a:spAutoFit/>
          </a:bodyPr>
          <a:lstStyle/>
          <a:p>
            <a:pPr algn="ctr">
              <a:lnSpc>
                <a:spcPts val="5040"/>
              </a:lnSpc>
            </a:pPr>
            <a:r>
              <a:rPr lang="en-US" sz="3600">
                <a:solidFill>
                  <a:srgbClr val="2E2E2E"/>
                </a:solidFill>
                <a:latin typeface="Lato"/>
              </a:rPr>
              <a:t>Topic: Linear Equations and Vector Spaces</a:t>
            </a:r>
          </a:p>
        </p:txBody>
      </p:sp>
      <p:sp>
        <p:nvSpPr>
          <p:cNvPr name="TextBox 33" id="33"/>
          <p:cNvSpPr txBox="true"/>
          <p:nvPr/>
        </p:nvSpPr>
        <p:spPr>
          <a:xfrm rot="0">
            <a:off x="6492528" y="6549958"/>
            <a:ext cx="5286549" cy="490841"/>
          </a:xfrm>
          <a:prstGeom prst="rect">
            <a:avLst/>
          </a:prstGeom>
        </p:spPr>
        <p:txBody>
          <a:bodyPr anchor="t" rtlCol="false" tIns="0" lIns="0" bIns="0" rIns="0">
            <a:spAutoFit/>
          </a:bodyPr>
          <a:lstStyle/>
          <a:p>
            <a:pPr algn="ctr">
              <a:lnSpc>
                <a:spcPts val="3920"/>
              </a:lnSpc>
            </a:pPr>
            <a:r>
              <a:rPr lang="en-US" sz="2800">
                <a:solidFill>
                  <a:srgbClr val="4D4D4D"/>
                </a:solidFill>
                <a:latin typeface="Lato"/>
              </a:rPr>
              <a:t>By Reneeka Nadkarni - C034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337212" cy="3086100"/>
            <a:chOff x="0" y="0"/>
            <a:chExt cx="615562" cy="812800"/>
          </a:xfrm>
        </p:grpSpPr>
        <p:sp>
          <p:nvSpPr>
            <p:cNvPr name="Freeform 3" id="3"/>
            <p:cNvSpPr/>
            <p:nvPr/>
          </p:nvSpPr>
          <p:spPr>
            <a:xfrm>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115856" y="4227960"/>
            <a:ext cx="1172144" cy="6059040"/>
            <a:chOff x="0" y="0"/>
            <a:chExt cx="308713" cy="1595797"/>
          </a:xfrm>
        </p:grpSpPr>
        <p:sp>
          <p:nvSpPr>
            <p:cNvPr name="Freeform 6" id="6"/>
            <p:cNvSpPr/>
            <p:nvPr/>
          </p:nvSpPr>
          <p:spPr>
            <a:xfrm>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srcRect l="0" t="0" r="7838" b="0"/>
          <a:stretch>
            <a:fillRect/>
          </a:stretch>
        </p:blipFill>
        <p:spPr>
          <a:xfrm flipH="false" flipV="false" rot="0">
            <a:off x="7307086" y="5899173"/>
            <a:ext cx="746758" cy="1903200"/>
          </a:xfrm>
          <a:prstGeom prst="rect">
            <a:avLst/>
          </a:prstGeom>
        </p:spPr>
      </p:pic>
      <p:sp>
        <p:nvSpPr>
          <p:cNvPr name="TextBox 9" id="9"/>
          <p:cNvSpPr txBox="true"/>
          <p:nvPr/>
        </p:nvSpPr>
        <p:spPr>
          <a:xfrm rot="0">
            <a:off x="1028700" y="3247707"/>
            <a:ext cx="14050289" cy="261239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5. Suppose we want to search for entries matching the words “information”, “retrieval”, and “theory”. We can build a 10×1 query vector, 𝑋 that has entries of 1 corresponding to these keywords. The query vector is [0,0,1,0,0,0,0,1,0,1]^T.</a:t>
            </a:r>
          </a:p>
          <a:p>
            <a:pPr algn="just">
              <a:lnSpc>
                <a:spcPts val="3519"/>
              </a:lnSpc>
            </a:pPr>
          </a:p>
          <a:p>
            <a:pPr algn="just">
              <a:lnSpc>
                <a:spcPts val="3519"/>
              </a:lnSpc>
            </a:pPr>
            <a:r>
              <a:rPr lang="en-US" sz="2199">
                <a:solidFill>
                  <a:srgbClr val="4D4D4D"/>
                </a:solidFill>
                <a:latin typeface="Lato"/>
              </a:rPr>
              <a:t>6. Matrix-vector product 𝐷𝑋 will now contain entries that represent the number of words from the search that match each title in the database</a:t>
            </a:r>
          </a:p>
        </p:txBody>
      </p:sp>
      <p:sp>
        <p:nvSpPr>
          <p:cNvPr name="TextBox 10" id="10"/>
          <p:cNvSpPr txBox="true"/>
          <p:nvPr/>
        </p:nvSpPr>
        <p:spPr>
          <a:xfrm rot="0">
            <a:off x="2547964" y="544519"/>
            <a:ext cx="8082244" cy="863587"/>
          </a:xfrm>
          <a:prstGeom prst="rect">
            <a:avLst/>
          </a:prstGeom>
        </p:spPr>
        <p:txBody>
          <a:bodyPr anchor="t" rtlCol="false" tIns="0" lIns="0" bIns="0" rIns="0">
            <a:spAutoFit/>
          </a:bodyPr>
          <a:lstStyle/>
          <a:p>
            <a:pPr>
              <a:lnSpc>
                <a:spcPts val="7000"/>
              </a:lnSpc>
            </a:pPr>
            <a:r>
              <a:rPr lang="en-US" sz="5000" spc="-100">
                <a:solidFill>
                  <a:srgbClr val="2E2E2E"/>
                </a:solidFill>
                <a:latin typeface="Lato"/>
              </a:rPr>
              <a:t>Information retrieval</a:t>
            </a:r>
          </a:p>
        </p:txBody>
      </p:sp>
      <p:sp>
        <p:nvSpPr>
          <p:cNvPr name="TextBox 11" id="11"/>
          <p:cNvSpPr txBox="true"/>
          <p:nvPr/>
        </p:nvSpPr>
        <p:spPr>
          <a:xfrm rot="0">
            <a:off x="1028700" y="8040493"/>
            <a:ext cx="14050289" cy="85979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7. The third entry of D𝑋 is the largest, which means that the third webpage in the database best matches the list of keywords in the search. The last three titles indicate partial search matches.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632571" cy="10287000"/>
            <a:chOff x="0" y="0"/>
            <a:chExt cx="1483475" cy="2709333"/>
          </a:xfrm>
        </p:grpSpPr>
        <p:sp>
          <p:nvSpPr>
            <p:cNvPr name="Freeform 3" id="3"/>
            <p:cNvSpPr/>
            <p:nvPr/>
          </p:nvSpPr>
          <p:spPr>
            <a:xfrm>
              <a:off x="0" y="0"/>
              <a:ext cx="1483476" cy="2709333"/>
            </a:xfrm>
            <a:custGeom>
              <a:avLst/>
              <a:gdLst/>
              <a:ahLst/>
              <a:cxnLst/>
              <a:rect r="r" b="b" t="t" l="l"/>
              <a:pathLst>
                <a:path h="2709333" w="1483476">
                  <a:moveTo>
                    <a:pt x="0" y="0"/>
                  </a:moveTo>
                  <a:lnTo>
                    <a:pt x="1483476" y="0"/>
                  </a:lnTo>
                  <a:lnTo>
                    <a:pt x="1483476" y="2709333"/>
                  </a:lnTo>
                  <a:lnTo>
                    <a:pt x="0" y="2709333"/>
                  </a:lnTo>
                  <a:close/>
                </a:path>
              </a:pathLst>
            </a:custGeom>
            <a:solidFill>
              <a:srgbClr val="F9ECB8"/>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632571" y="0"/>
            <a:ext cx="12655429" cy="10287000"/>
            <a:chOff x="0" y="0"/>
            <a:chExt cx="3333117" cy="2709333"/>
          </a:xfrm>
        </p:grpSpPr>
        <p:sp>
          <p:nvSpPr>
            <p:cNvPr name="Freeform 6" id="6"/>
            <p:cNvSpPr/>
            <p:nvPr/>
          </p:nvSpPr>
          <p:spPr>
            <a:xfrm>
              <a:off x="0" y="0"/>
              <a:ext cx="3333117" cy="2709333"/>
            </a:xfrm>
            <a:custGeom>
              <a:avLst/>
              <a:gdLst/>
              <a:ahLst/>
              <a:cxnLst/>
              <a:rect r="r" b="b" t="t" l="l"/>
              <a:pathLst>
                <a:path h="2709333" w="3333117">
                  <a:moveTo>
                    <a:pt x="0" y="0"/>
                  </a:moveTo>
                  <a:lnTo>
                    <a:pt x="3333117" y="0"/>
                  </a:lnTo>
                  <a:lnTo>
                    <a:pt x="3333117" y="2709333"/>
                  </a:lnTo>
                  <a:lnTo>
                    <a:pt x="0" y="2709333"/>
                  </a:lnTo>
                  <a:close/>
                </a:path>
              </a:pathLst>
            </a:custGeom>
            <a:solidFill>
              <a:srgbClr val="FFC2CA"/>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srcRect l="0" t="0" r="0" b="0"/>
          <a:stretch>
            <a:fillRect/>
          </a:stretch>
        </p:blipFill>
        <p:spPr>
          <a:xfrm flipH="false" flipV="false" rot="0">
            <a:off x="8744608" y="5562667"/>
            <a:ext cx="6431355" cy="4287570"/>
          </a:xfrm>
          <a:prstGeom prst="rect">
            <a:avLst/>
          </a:prstGeom>
        </p:spPr>
      </p:pic>
      <p:sp>
        <p:nvSpPr>
          <p:cNvPr name="TextBox 9" id="9"/>
          <p:cNvSpPr txBox="true"/>
          <p:nvPr/>
        </p:nvSpPr>
        <p:spPr>
          <a:xfrm rot="0">
            <a:off x="2407472" y="178753"/>
            <a:ext cx="817627" cy="9815194"/>
          </a:xfrm>
          <a:prstGeom prst="rect">
            <a:avLst/>
          </a:prstGeom>
        </p:spPr>
        <p:txBody>
          <a:bodyPr anchor="t" rtlCol="false" tIns="0" lIns="0" bIns="0" rIns="0">
            <a:spAutoFit/>
          </a:bodyPr>
          <a:lstStyle/>
          <a:p>
            <a:pPr algn="ctr">
              <a:lnSpc>
                <a:spcPts val="8680"/>
              </a:lnSpc>
            </a:pPr>
            <a:r>
              <a:rPr lang="en-US" sz="6200">
                <a:solidFill>
                  <a:srgbClr val="4D4D4D"/>
                </a:solidFill>
                <a:latin typeface="Lato Bold"/>
              </a:rPr>
              <a:t>R</a:t>
            </a:r>
          </a:p>
          <a:p>
            <a:pPr algn="ctr">
              <a:lnSpc>
                <a:spcPts val="8680"/>
              </a:lnSpc>
            </a:pPr>
            <a:r>
              <a:rPr lang="en-US" sz="6200">
                <a:solidFill>
                  <a:srgbClr val="4D4D4D"/>
                </a:solidFill>
                <a:latin typeface="Lato Bold"/>
              </a:rPr>
              <a:t>E</a:t>
            </a:r>
          </a:p>
          <a:p>
            <a:pPr algn="ctr">
              <a:lnSpc>
                <a:spcPts val="8680"/>
              </a:lnSpc>
            </a:pPr>
            <a:r>
              <a:rPr lang="en-US" sz="6200">
                <a:solidFill>
                  <a:srgbClr val="4D4D4D"/>
                </a:solidFill>
                <a:latin typeface="Lato Bold"/>
              </a:rPr>
              <a:t>S</a:t>
            </a:r>
          </a:p>
          <a:p>
            <a:pPr algn="ctr">
              <a:lnSpc>
                <a:spcPts val="8680"/>
              </a:lnSpc>
            </a:pPr>
            <a:r>
              <a:rPr lang="en-US" sz="6200">
                <a:solidFill>
                  <a:srgbClr val="4D4D4D"/>
                </a:solidFill>
                <a:latin typeface="Lato Bold"/>
              </a:rPr>
              <a:t>O</a:t>
            </a:r>
          </a:p>
          <a:p>
            <a:pPr algn="ctr">
              <a:lnSpc>
                <a:spcPts val="8680"/>
              </a:lnSpc>
            </a:pPr>
            <a:r>
              <a:rPr lang="en-US" sz="6200">
                <a:solidFill>
                  <a:srgbClr val="4D4D4D"/>
                </a:solidFill>
                <a:latin typeface="Lato Bold"/>
              </a:rPr>
              <a:t>U</a:t>
            </a:r>
          </a:p>
          <a:p>
            <a:pPr algn="ctr">
              <a:lnSpc>
                <a:spcPts val="8680"/>
              </a:lnSpc>
            </a:pPr>
            <a:r>
              <a:rPr lang="en-US" sz="6200">
                <a:solidFill>
                  <a:srgbClr val="4D4D4D"/>
                </a:solidFill>
                <a:latin typeface="Lato Bold"/>
              </a:rPr>
              <a:t>R</a:t>
            </a:r>
          </a:p>
          <a:p>
            <a:pPr algn="ctr">
              <a:lnSpc>
                <a:spcPts val="8680"/>
              </a:lnSpc>
            </a:pPr>
            <a:r>
              <a:rPr lang="en-US" sz="6200">
                <a:solidFill>
                  <a:srgbClr val="4D4D4D"/>
                </a:solidFill>
                <a:latin typeface="Lato Bold"/>
              </a:rPr>
              <a:t>C</a:t>
            </a:r>
          </a:p>
          <a:p>
            <a:pPr algn="ctr">
              <a:lnSpc>
                <a:spcPts val="8680"/>
              </a:lnSpc>
            </a:pPr>
            <a:r>
              <a:rPr lang="en-US" sz="6200">
                <a:solidFill>
                  <a:srgbClr val="4D4D4D"/>
                </a:solidFill>
                <a:latin typeface="Lato Bold"/>
              </a:rPr>
              <a:t>E</a:t>
            </a:r>
          </a:p>
          <a:p>
            <a:pPr algn="ctr">
              <a:lnSpc>
                <a:spcPts val="8680"/>
              </a:lnSpc>
            </a:pPr>
            <a:r>
              <a:rPr lang="en-US" sz="6200">
                <a:solidFill>
                  <a:srgbClr val="4D4D4D"/>
                </a:solidFill>
                <a:latin typeface="Lato Bold"/>
              </a:rPr>
              <a:t>S</a:t>
            </a:r>
          </a:p>
        </p:txBody>
      </p:sp>
      <p:sp>
        <p:nvSpPr>
          <p:cNvPr name="TextBox 10" id="10"/>
          <p:cNvSpPr txBox="true"/>
          <p:nvPr/>
        </p:nvSpPr>
        <p:spPr>
          <a:xfrm rot="0">
            <a:off x="5887626" y="1096099"/>
            <a:ext cx="12145318" cy="3947729"/>
          </a:xfrm>
          <a:prstGeom prst="rect">
            <a:avLst/>
          </a:prstGeom>
        </p:spPr>
        <p:txBody>
          <a:bodyPr anchor="t" rtlCol="false" tIns="0" lIns="0" bIns="0" rIns="0">
            <a:spAutoFit/>
          </a:bodyPr>
          <a:lstStyle/>
          <a:p>
            <a:pPr marL="610478" indent="-305239" lvl="1">
              <a:lnSpc>
                <a:spcPts val="3958"/>
              </a:lnSpc>
              <a:buFont typeface="Arial"/>
              <a:buChar char="•"/>
            </a:pPr>
            <a:r>
              <a:rPr lang="en-US" sz="2827">
                <a:solidFill>
                  <a:srgbClr val="4D4D4D"/>
                </a:solidFill>
                <a:latin typeface="Lato"/>
              </a:rPr>
              <a:t>https://bvanderlei.github.io/jupyter-guide-to-linear-algebra/Applications_VS.html</a:t>
            </a:r>
          </a:p>
          <a:p>
            <a:pPr marL="610478" indent="-305239" lvl="1">
              <a:lnSpc>
                <a:spcPts val="3958"/>
              </a:lnSpc>
              <a:buFont typeface="Arial"/>
              <a:buChar char="•"/>
            </a:pPr>
            <a:r>
              <a:rPr lang="en-US" sz="2827">
                <a:solidFill>
                  <a:srgbClr val="4D4D4D"/>
                </a:solidFill>
                <a:latin typeface="Lato"/>
              </a:rPr>
              <a:t>http://mit.imt.si/izvodi/mit104/risteski.pdf</a:t>
            </a:r>
          </a:p>
          <a:p>
            <a:pPr marL="610478" indent="-305239" lvl="1">
              <a:lnSpc>
                <a:spcPts val="3958"/>
              </a:lnSpc>
              <a:buFont typeface="Arial"/>
              <a:buChar char="•"/>
            </a:pPr>
            <a:r>
              <a:rPr lang="en-US" sz="2827">
                <a:solidFill>
                  <a:srgbClr val="4D4D4D"/>
                </a:solidFill>
                <a:latin typeface="Lato"/>
              </a:rPr>
              <a:t>https://byjus.com/maths/vector-space/</a:t>
            </a:r>
          </a:p>
          <a:p>
            <a:pPr marL="610478" indent="-305239" lvl="1">
              <a:lnSpc>
                <a:spcPts val="3958"/>
              </a:lnSpc>
              <a:buFont typeface="Arial"/>
              <a:buChar char="•"/>
            </a:pPr>
            <a:r>
              <a:rPr lang="en-US" sz="2827">
                <a:solidFill>
                  <a:srgbClr val="4D4D4D"/>
                </a:solidFill>
                <a:latin typeface="Lato"/>
              </a:rPr>
              <a:t>https://www.quora.com/What-are-some-real-life-applications-of-linear-vector-spaces-or-matrices</a:t>
            </a:r>
          </a:p>
          <a:p>
            <a:pPr marL="610478" indent="-305239" lvl="1">
              <a:lnSpc>
                <a:spcPts val="3958"/>
              </a:lnSpc>
              <a:buFont typeface="Arial"/>
              <a:buChar char="•"/>
            </a:pPr>
            <a:r>
              <a:rPr lang="en-US" sz="2827">
                <a:solidFill>
                  <a:srgbClr val="4D4D4D"/>
                </a:solidFill>
                <a:latin typeface="Lato"/>
              </a:rPr>
              <a:t>https://www.quora.com/What-is-the-importance-of-an-information-retrieval-system-to-the-way-a-computer-works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5835002" y="-5835002"/>
            <a:ext cx="6617996" cy="18288000"/>
            <a:chOff x="0" y="0"/>
            <a:chExt cx="1743011" cy="4816593"/>
          </a:xfrm>
        </p:grpSpPr>
        <p:sp>
          <p:nvSpPr>
            <p:cNvPr name="Freeform 3" id="3"/>
            <p:cNvSpPr/>
            <p:nvPr/>
          </p:nvSpPr>
          <p:spPr>
            <a:xfrm>
              <a:off x="0" y="0"/>
              <a:ext cx="1743011" cy="4816592"/>
            </a:xfrm>
            <a:custGeom>
              <a:avLst/>
              <a:gdLst/>
              <a:ahLst/>
              <a:cxnLst/>
              <a:rect r="r" b="b" t="t" l="l"/>
              <a:pathLst>
                <a:path h="4816592" w="1743011">
                  <a:moveTo>
                    <a:pt x="0" y="0"/>
                  </a:moveTo>
                  <a:lnTo>
                    <a:pt x="1743011" y="0"/>
                  </a:lnTo>
                  <a:lnTo>
                    <a:pt x="1743011" y="4816592"/>
                  </a:lnTo>
                  <a:lnTo>
                    <a:pt x="0" y="4816592"/>
                  </a:lnTo>
                  <a:close/>
                </a:path>
              </a:pathLst>
            </a:custGeom>
            <a:solidFill>
              <a:srgbClr val="FFC2CA"/>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889291" y="2021829"/>
            <a:ext cx="12126830" cy="7896862"/>
          </a:xfrm>
          <a:prstGeom prst="rect">
            <a:avLst/>
          </a:prstGeom>
        </p:spPr>
        <p:txBody>
          <a:bodyPr anchor="t" rtlCol="false" tIns="0" lIns="0" bIns="0" rIns="0">
            <a:spAutoFit/>
          </a:bodyPr>
          <a:lstStyle/>
          <a:p>
            <a:pPr algn="just" marL="604513" indent="-302256" lvl="1">
              <a:lnSpc>
                <a:spcPts val="4479"/>
              </a:lnSpc>
              <a:buFont typeface="Arial"/>
              <a:buChar char="•"/>
            </a:pPr>
            <a:r>
              <a:rPr lang="en-US" sz="2799">
                <a:solidFill>
                  <a:srgbClr val="4D4D4D"/>
                </a:solidFill>
                <a:latin typeface="Lato"/>
              </a:rPr>
              <a:t>A vector space or a linear space is a group of objects called vectors, added collectively and multiplied by numbers, called scalars.</a:t>
            </a:r>
          </a:p>
          <a:p>
            <a:pPr algn="just">
              <a:lnSpc>
                <a:spcPts val="4479"/>
              </a:lnSpc>
            </a:pPr>
          </a:p>
          <a:p>
            <a:pPr algn="just" marL="604513" indent="-302256" lvl="1">
              <a:lnSpc>
                <a:spcPts val="4479"/>
              </a:lnSpc>
              <a:buFont typeface="Arial"/>
              <a:buChar char="•"/>
            </a:pPr>
            <a:r>
              <a:rPr lang="en-US" sz="2799">
                <a:solidFill>
                  <a:srgbClr val="4D4D4D"/>
                </a:solidFill>
                <a:latin typeface="Lato"/>
              </a:rPr>
              <a:t>Real vector space and complex vector space terms are used to define these scalars as real or complex numbers.</a:t>
            </a:r>
          </a:p>
          <a:p>
            <a:pPr algn="just">
              <a:lnSpc>
                <a:spcPts val="4479"/>
              </a:lnSpc>
            </a:pPr>
          </a:p>
          <a:p>
            <a:pPr algn="just" marL="604513" indent="-302256" lvl="1">
              <a:lnSpc>
                <a:spcPts val="4619"/>
              </a:lnSpc>
              <a:buFont typeface="Arial"/>
              <a:buChar char="•"/>
            </a:pPr>
            <a:r>
              <a:rPr lang="en-US" sz="2799">
                <a:solidFill>
                  <a:srgbClr val="4D4D4D"/>
                </a:solidFill>
                <a:latin typeface="Lato"/>
              </a:rPr>
              <a:t>Linear vector spaces play an important role in various fields including computer science, few applications include; </a:t>
            </a:r>
          </a:p>
          <a:p>
            <a:pPr algn="just" marL="604513" indent="-302256" lvl="1">
              <a:lnSpc>
                <a:spcPts val="4619"/>
              </a:lnSpc>
              <a:buFont typeface="Arial"/>
              <a:buChar char="•"/>
            </a:pPr>
            <a:r>
              <a:rPr lang="en-US" sz="2799">
                <a:solidFill>
                  <a:srgbClr val="4D4D4D"/>
                </a:solidFill>
                <a:latin typeface="Lato"/>
              </a:rPr>
              <a:t>Image processing </a:t>
            </a:r>
          </a:p>
          <a:p>
            <a:pPr algn="just" marL="604513" indent="-302256" lvl="1">
              <a:lnSpc>
                <a:spcPts val="4479"/>
              </a:lnSpc>
              <a:buFont typeface="Arial"/>
              <a:buChar char="•"/>
            </a:pPr>
            <a:r>
              <a:rPr lang="en-US" sz="2799">
                <a:solidFill>
                  <a:srgbClr val="4D4D4D"/>
                </a:solidFill>
                <a:latin typeface="Lato"/>
              </a:rPr>
              <a:t>Machine Learning </a:t>
            </a:r>
          </a:p>
          <a:p>
            <a:pPr algn="just" marL="604513" indent="-302256" lvl="1">
              <a:lnSpc>
                <a:spcPts val="4479"/>
              </a:lnSpc>
              <a:buFont typeface="Arial"/>
              <a:buChar char="•"/>
            </a:pPr>
            <a:r>
              <a:rPr lang="en-US" sz="2799">
                <a:solidFill>
                  <a:srgbClr val="4D4D4D"/>
                </a:solidFill>
                <a:latin typeface="Lato"/>
              </a:rPr>
              <a:t>Cryptography </a:t>
            </a:r>
          </a:p>
          <a:p>
            <a:pPr algn="just" marL="604513" indent="-302256" lvl="1">
              <a:lnSpc>
                <a:spcPts val="4479"/>
              </a:lnSpc>
              <a:buFont typeface="Arial"/>
              <a:buChar char="•"/>
            </a:pPr>
            <a:r>
              <a:rPr lang="en-US" sz="2799">
                <a:solidFill>
                  <a:srgbClr val="4D4D4D"/>
                </a:solidFill>
                <a:latin typeface="Lato"/>
              </a:rPr>
              <a:t>Computer Graphics </a:t>
            </a:r>
          </a:p>
          <a:p>
            <a:pPr algn="just" marL="604513" indent="-302256" lvl="1">
              <a:lnSpc>
                <a:spcPts val="4479"/>
              </a:lnSpc>
              <a:buFont typeface="Arial"/>
              <a:buChar char="•"/>
            </a:pPr>
            <a:r>
              <a:rPr lang="en-US" sz="2799">
                <a:solidFill>
                  <a:srgbClr val="4D4D4D"/>
                </a:solidFill>
                <a:latin typeface="Lato"/>
              </a:rPr>
              <a:t>Natural Language Processing </a:t>
            </a:r>
          </a:p>
          <a:p>
            <a:pPr algn="just" marL="604513" indent="-302256" lvl="1">
              <a:lnSpc>
                <a:spcPts val="4479"/>
              </a:lnSpc>
              <a:buFont typeface="Arial"/>
              <a:buChar char="•"/>
            </a:pPr>
            <a:r>
              <a:rPr lang="en-US" sz="2799">
                <a:solidFill>
                  <a:srgbClr val="4D4D4D"/>
                </a:solidFill>
                <a:latin typeface="Lato"/>
              </a:rPr>
              <a:t>Robotics etc</a:t>
            </a:r>
          </a:p>
        </p:txBody>
      </p:sp>
      <p:pic>
        <p:nvPicPr>
          <p:cNvPr name="Picture 6" id="6"/>
          <p:cNvPicPr>
            <a:picLocks noChangeAspect="true"/>
          </p:cNvPicPr>
          <p:nvPr/>
        </p:nvPicPr>
        <p:blipFill>
          <a:blip r:embed="rId2"/>
          <a:srcRect l="0" t="0" r="0" b="0"/>
          <a:stretch>
            <a:fillRect/>
          </a:stretch>
        </p:blipFill>
        <p:spPr>
          <a:xfrm flipH="false" flipV="false" rot="0">
            <a:off x="489761" y="1673683"/>
            <a:ext cx="5019607" cy="4944313"/>
          </a:xfrm>
          <a:prstGeom prst="rect">
            <a:avLst/>
          </a:prstGeom>
        </p:spPr>
      </p:pic>
      <p:sp>
        <p:nvSpPr>
          <p:cNvPr name="TextBox 7" id="7"/>
          <p:cNvSpPr txBox="true"/>
          <p:nvPr/>
        </p:nvSpPr>
        <p:spPr>
          <a:xfrm rot="0">
            <a:off x="6164606" y="628375"/>
            <a:ext cx="7081682" cy="1269354"/>
          </a:xfrm>
          <a:prstGeom prst="rect">
            <a:avLst/>
          </a:prstGeom>
        </p:spPr>
        <p:txBody>
          <a:bodyPr anchor="t" rtlCol="false" tIns="0" lIns="0" bIns="0" rIns="0">
            <a:spAutoFit/>
          </a:bodyPr>
          <a:lstStyle/>
          <a:p>
            <a:pPr>
              <a:lnSpc>
                <a:spcPts val="10360"/>
              </a:lnSpc>
            </a:pPr>
            <a:r>
              <a:rPr lang="en-US" sz="7400">
                <a:solidFill>
                  <a:srgbClr val="2E2E2E"/>
                </a:solidFill>
                <a:latin typeface="Lato Bold"/>
              </a:rPr>
              <a:t>Importance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91669" y="0"/>
            <a:ext cx="8696331" cy="10287000"/>
            <a:chOff x="0" y="0"/>
            <a:chExt cx="2290392" cy="2709333"/>
          </a:xfrm>
        </p:grpSpPr>
        <p:sp>
          <p:nvSpPr>
            <p:cNvPr name="Freeform 3" id="3"/>
            <p:cNvSpPr/>
            <p:nvPr/>
          </p:nvSpPr>
          <p:spPr>
            <a:xfrm>
              <a:off x="0" y="0"/>
              <a:ext cx="2290392" cy="2709333"/>
            </a:xfrm>
            <a:custGeom>
              <a:avLst/>
              <a:gdLst/>
              <a:ahLst/>
              <a:cxnLst/>
              <a:rect r="r" b="b" t="t" l="l"/>
              <a:pathLst>
                <a:path h="2709333" w="2290392">
                  <a:moveTo>
                    <a:pt x="0" y="0"/>
                  </a:moveTo>
                  <a:lnTo>
                    <a:pt x="2290392" y="0"/>
                  </a:lnTo>
                  <a:lnTo>
                    <a:pt x="2290392" y="2709333"/>
                  </a:lnTo>
                  <a:lnTo>
                    <a:pt x="0" y="2709333"/>
                  </a:lnTo>
                  <a:close/>
                </a:path>
              </a:pathLst>
            </a:custGeom>
            <a:solidFill>
              <a:srgbClr val="F9ECB8"/>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srcRect l="8969" t="30420" r="8969" b="20822"/>
          <a:stretch>
            <a:fillRect/>
          </a:stretch>
        </p:blipFill>
        <p:spPr>
          <a:xfrm flipH="false" flipV="false" rot="0">
            <a:off x="10170249" y="3463720"/>
            <a:ext cx="7539172" cy="3359561"/>
          </a:xfrm>
          <a:prstGeom prst="rect">
            <a:avLst/>
          </a:prstGeom>
        </p:spPr>
      </p:pic>
      <p:sp>
        <p:nvSpPr>
          <p:cNvPr name="TextBox 6" id="6"/>
          <p:cNvSpPr txBox="true"/>
          <p:nvPr/>
        </p:nvSpPr>
        <p:spPr>
          <a:xfrm rot="0">
            <a:off x="1339299" y="5374461"/>
            <a:ext cx="6502645" cy="3634740"/>
          </a:xfrm>
          <a:prstGeom prst="rect">
            <a:avLst/>
          </a:prstGeom>
        </p:spPr>
        <p:txBody>
          <a:bodyPr anchor="t" rtlCol="false" tIns="0" lIns="0" bIns="0" rIns="0">
            <a:spAutoFit/>
          </a:bodyPr>
          <a:lstStyle/>
          <a:p>
            <a:pPr algn="ctr">
              <a:lnSpc>
                <a:spcPts val="4139"/>
              </a:lnSpc>
            </a:pPr>
            <a:r>
              <a:rPr lang="en-US" sz="2299">
                <a:solidFill>
                  <a:srgbClr val="4D4D4D"/>
                </a:solidFill>
                <a:latin typeface="Lato"/>
              </a:rPr>
              <a:t>Balancing chemical equations is a basic matter of chemistry, if not one of its most important issues, and it plays a main role in its foundation. In fact, balancing chemical equations is not chemistry; it is just linear algebra. However, it is quite important FOR chemistry.</a:t>
            </a:r>
          </a:p>
          <a:p>
            <a:pPr algn="ctr">
              <a:lnSpc>
                <a:spcPts val="4139"/>
              </a:lnSpc>
            </a:pPr>
          </a:p>
        </p:txBody>
      </p:sp>
      <p:sp>
        <p:nvSpPr>
          <p:cNvPr name="TextBox 7" id="7"/>
          <p:cNvSpPr txBox="true"/>
          <p:nvPr/>
        </p:nvSpPr>
        <p:spPr>
          <a:xfrm rot="0">
            <a:off x="1181100" y="2653796"/>
            <a:ext cx="6819044" cy="2168272"/>
          </a:xfrm>
          <a:prstGeom prst="rect">
            <a:avLst/>
          </a:prstGeom>
        </p:spPr>
        <p:txBody>
          <a:bodyPr anchor="t" rtlCol="false" tIns="0" lIns="0" bIns="0" rIns="0">
            <a:spAutoFit/>
          </a:bodyPr>
          <a:lstStyle/>
          <a:p>
            <a:pPr algn="ctr">
              <a:lnSpc>
                <a:spcPts val="8741"/>
              </a:lnSpc>
            </a:pPr>
            <a:r>
              <a:rPr lang="en-US" sz="6199">
                <a:solidFill>
                  <a:srgbClr val="4D4D4D"/>
                </a:solidFill>
                <a:latin typeface="Lato Bold"/>
              </a:rPr>
              <a:t>Application 1 </a:t>
            </a:r>
            <a:r>
              <a:rPr lang="en-US" sz="6199">
                <a:solidFill>
                  <a:srgbClr val="4D4D4D"/>
                </a:solidFill>
                <a:latin typeface="Lato Bold Italics"/>
              </a:rPr>
              <a:t>Chemical Equations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337212" cy="3086100"/>
            <a:chOff x="0" y="0"/>
            <a:chExt cx="615562" cy="812800"/>
          </a:xfrm>
        </p:grpSpPr>
        <p:sp>
          <p:nvSpPr>
            <p:cNvPr name="Freeform 3" id="3"/>
            <p:cNvSpPr/>
            <p:nvPr/>
          </p:nvSpPr>
          <p:spPr>
            <a:xfrm>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115856" y="4227960"/>
            <a:ext cx="1172144" cy="6059040"/>
            <a:chOff x="0" y="0"/>
            <a:chExt cx="308713" cy="1595797"/>
          </a:xfrm>
        </p:grpSpPr>
        <p:sp>
          <p:nvSpPr>
            <p:cNvPr name="Freeform 6" id="6"/>
            <p:cNvSpPr/>
            <p:nvPr/>
          </p:nvSpPr>
          <p:spPr>
            <a:xfrm>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srcRect l="0" t="0" r="0" b="0"/>
          <a:stretch>
            <a:fillRect/>
          </a:stretch>
        </p:blipFill>
        <p:spPr>
          <a:xfrm flipH="false" flipV="false" rot="0">
            <a:off x="5650358" y="3337432"/>
            <a:ext cx="6987284" cy="648609"/>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5650358" y="5083766"/>
            <a:ext cx="7363563" cy="633949"/>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0">
            <a:off x="8796701" y="8614412"/>
            <a:ext cx="694599" cy="1407008"/>
          </a:xfrm>
          <a:prstGeom prst="rect">
            <a:avLst/>
          </a:prstGeom>
        </p:spPr>
      </p:pic>
      <p:sp>
        <p:nvSpPr>
          <p:cNvPr name="TextBox 11" id="11"/>
          <p:cNvSpPr txBox="true"/>
          <p:nvPr/>
        </p:nvSpPr>
        <p:spPr>
          <a:xfrm rot="0">
            <a:off x="2547964" y="544519"/>
            <a:ext cx="8082244" cy="863587"/>
          </a:xfrm>
          <a:prstGeom prst="rect">
            <a:avLst/>
          </a:prstGeom>
        </p:spPr>
        <p:txBody>
          <a:bodyPr anchor="t" rtlCol="false" tIns="0" lIns="0" bIns="0" rIns="0">
            <a:spAutoFit/>
          </a:bodyPr>
          <a:lstStyle/>
          <a:p>
            <a:pPr>
              <a:lnSpc>
                <a:spcPts val="7000"/>
              </a:lnSpc>
            </a:pPr>
            <a:r>
              <a:rPr lang="en-US" sz="5000" spc="-100">
                <a:solidFill>
                  <a:srgbClr val="2E2E2E"/>
                </a:solidFill>
                <a:latin typeface="Lato"/>
              </a:rPr>
              <a:t>Balancing Chemical Equations</a:t>
            </a:r>
          </a:p>
        </p:txBody>
      </p:sp>
      <p:sp>
        <p:nvSpPr>
          <p:cNvPr name="TextBox 12" id="12"/>
          <p:cNvSpPr txBox="true"/>
          <p:nvPr/>
        </p:nvSpPr>
        <p:spPr>
          <a:xfrm rot="0">
            <a:off x="2337212" y="1601341"/>
            <a:ext cx="12670931" cy="1736091"/>
          </a:xfrm>
          <a:prstGeom prst="rect">
            <a:avLst/>
          </a:prstGeom>
        </p:spPr>
        <p:txBody>
          <a:bodyPr anchor="t" rtlCol="false" tIns="0" lIns="0" bIns="0" rIns="0">
            <a:spAutoFit/>
          </a:bodyPr>
          <a:lstStyle/>
          <a:p>
            <a:pPr algn="just" marL="474976" indent="-237488" lvl="1">
              <a:lnSpc>
                <a:spcPts val="3519"/>
              </a:lnSpc>
              <a:buFont typeface="Arial"/>
              <a:buChar char="•"/>
            </a:pPr>
            <a:r>
              <a:rPr lang="en-US" sz="2199">
                <a:solidFill>
                  <a:srgbClr val="4D4D4D"/>
                </a:solidFill>
                <a:latin typeface="Lato"/>
              </a:rPr>
              <a:t>In balancing a chemical equation, we need to determine the number of molecules of reactant that form the number of molecules of product, while maintaining an equal number of each type of atom on both sides of the equation.</a:t>
            </a:r>
          </a:p>
          <a:p>
            <a:pPr algn="just">
              <a:lnSpc>
                <a:spcPts val="3519"/>
              </a:lnSpc>
            </a:pPr>
          </a:p>
        </p:txBody>
      </p:sp>
      <p:sp>
        <p:nvSpPr>
          <p:cNvPr name="TextBox 13" id="13"/>
          <p:cNvSpPr txBox="true"/>
          <p:nvPr/>
        </p:nvSpPr>
        <p:spPr>
          <a:xfrm rot="0">
            <a:off x="1028700" y="4282569"/>
            <a:ext cx="10429042" cy="421641"/>
          </a:xfrm>
          <a:prstGeom prst="rect">
            <a:avLst/>
          </a:prstGeom>
        </p:spPr>
        <p:txBody>
          <a:bodyPr anchor="t" rtlCol="false" tIns="0" lIns="0" bIns="0" rIns="0">
            <a:spAutoFit/>
          </a:bodyPr>
          <a:lstStyle/>
          <a:p>
            <a:pPr algn="just" marL="474976" indent="-237488" lvl="1">
              <a:lnSpc>
                <a:spcPts val="3519"/>
              </a:lnSpc>
              <a:buFont typeface="Arial"/>
              <a:buChar char="•"/>
            </a:pPr>
            <a:r>
              <a:rPr lang="en-US" sz="2199">
                <a:solidFill>
                  <a:srgbClr val="4D4D4D"/>
                </a:solidFill>
                <a:latin typeface="Lato"/>
              </a:rPr>
              <a:t>Let’s rewrite this equation with unknown coefficients multiplying each molecule.</a:t>
            </a:r>
          </a:p>
        </p:txBody>
      </p:sp>
      <p:sp>
        <p:nvSpPr>
          <p:cNvPr name="TextBox 14" id="14"/>
          <p:cNvSpPr txBox="true"/>
          <p:nvPr/>
        </p:nvSpPr>
        <p:spPr>
          <a:xfrm rot="0">
            <a:off x="1168606" y="6002022"/>
            <a:ext cx="14050289" cy="261239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2. The problem now is to find values for x1,x2, x3 and x4 such that both sides of the equation contain the same number of atoms each of carbon, oxygen, and hydrogen.</a:t>
            </a:r>
          </a:p>
          <a:p>
            <a:pPr algn="just">
              <a:lnSpc>
                <a:spcPts val="3519"/>
              </a:lnSpc>
            </a:pPr>
          </a:p>
          <a:p>
            <a:pPr algn="just">
              <a:lnSpc>
                <a:spcPts val="3519"/>
              </a:lnSpc>
            </a:pPr>
            <a:r>
              <a:rPr lang="en-US" sz="2199">
                <a:solidFill>
                  <a:srgbClr val="4D4D4D"/>
                </a:solidFill>
                <a:latin typeface="Lato"/>
              </a:rPr>
              <a:t>3. Think of each of the molecules as a vector with three entries, of each number of atoms in the equation. Let’s say the first entry is of carbon atoms, the second of oxygen atoms, and the third of hydrogen atoms. Following vector represents C2H5OH.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337212" cy="3086100"/>
            <a:chOff x="0" y="0"/>
            <a:chExt cx="615562" cy="812800"/>
          </a:xfrm>
        </p:grpSpPr>
        <p:sp>
          <p:nvSpPr>
            <p:cNvPr name="Freeform 3" id="3"/>
            <p:cNvSpPr/>
            <p:nvPr/>
          </p:nvSpPr>
          <p:spPr>
            <a:xfrm>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115856" y="4227960"/>
            <a:ext cx="1172144" cy="6059040"/>
            <a:chOff x="0" y="0"/>
            <a:chExt cx="308713" cy="1595797"/>
          </a:xfrm>
        </p:grpSpPr>
        <p:sp>
          <p:nvSpPr>
            <p:cNvPr name="Freeform 6" id="6"/>
            <p:cNvSpPr/>
            <p:nvPr/>
          </p:nvSpPr>
          <p:spPr>
            <a:xfrm>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srcRect l="0" t="0" r="0" b="0"/>
          <a:stretch>
            <a:fillRect/>
          </a:stretch>
        </p:blipFill>
        <p:spPr>
          <a:xfrm flipH="false" flipV="false" rot="0">
            <a:off x="8193750" y="3402669"/>
            <a:ext cx="5558928" cy="1536286"/>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5729743" y="2120691"/>
            <a:ext cx="6133915" cy="569393"/>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0">
            <a:off x="5729743" y="6034519"/>
            <a:ext cx="4431128" cy="1828864"/>
          </a:xfrm>
          <a:prstGeom prst="rect">
            <a:avLst/>
          </a:prstGeom>
        </p:spPr>
      </p:pic>
      <p:pic>
        <p:nvPicPr>
          <p:cNvPr name="Picture 11" id="11"/>
          <p:cNvPicPr>
            <a:picLocks noChangeAspect="true"/>
          </p:cNvPicPr>
          <p:nvPr/>
        </p:nvPicPr>
        <p:blipFill>
          <a:blip r:embed="rId5"/>
          <a:srcRect l="0" t="0" r="0" b="0"/>
          <a:stretch>
            <a:fillRect/>
          </a:stretch>
        </p:blipFill>
        <p:spPr>
          <a:xfrm flipH="false" flipV="false" rot="0">
            <a:off x="4800565" y="8818424"/>
            <a:ext cx="7992272" cy="1195851"/>
          </a:xfrm>
          <a:prstGeom prst="rect">
            <a:avLst/>
          </a:prstGeom>
        </p:spPr>
      </p:pic>
      <p:sp>
        <p:nvSpPr>
          <p:cNvPr name="TextBox 12" id="12"/>
          <p:cNvSpPr txBox="true"/>
          <p:nvPr/>
        </p:nvSpPr>
        <p:spPr>
          <a:xfrm rot="0">
            <a:off x="2547964" y="544519"/>
            <a:ext cx="8082244" cy="863587"/>
          </a:xfrm>
          <a:prstGeom prst="rect">
            <a:avLst/>
          </a:prstGeom>
        </p:spPr>
        <p:txBody>
          <a:bodyPr anchor="t" rtlCol="false" tIns="0" lIns="0" bIns="0" rIns="0">
            <a:spAutoFit/>
          </a:bodyPr>
          <a:lstStyle/>
          <a:p>
            <a:pPr>
              <a:lnSpc>
                <a:spcPts val="7000"/>
              </a:lnSpc>
            </a:pPr>
            <a:r>
              <a:rPr lang="en-US" sz="5000" spc="-100">
                <a:solidFill>
                  <a:srgbClr val="2E2E2E"/>
                </a:solidFill>
                <a:latin typeface="Lato"/>
              </a:rPr>
              <a:t>Balancing Chemical Equations</a:t>
            </a:r>
          </a:p>
        </p:txBody>
      </p:sp>
      <p:sp>
        <p:nvSpPr>
          <p:cNvPr name="TextBox 13" id="13"/>
          <p:cNvSpPr txBox="true"/>
          <p:nvPr/>
        </p:nvSpPr>
        <p:spPr>
          <a:xfrm rot="0">
            <a:off x="1028700" y="3307419"/>
            <a:ext cx="7165050" cy="42164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Entire chemical equation expressed as a vector equation; </a:t>
            </a:r>
          </a:p>
        </p:txBody>
      </p:sp>
      <p:sp>
        <p:nvSpPr>
          <p:cNvPr name="TextBox 14" id="14"/>
          <p:cNvSpPr txBox="true"/>
          <p:nvPr/>
        </p:nvSpPr>
        <p:spPr>
          <a:xfrm rot="0">
            <a:off x="1168606" y="5174728"/>
            <a:ext cx="14050289" cy="85979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4. With unknowns on the left side, this vector equation represents a homogeneous system; which will be consistent and have solution. </a:t>
            </a:r>
          </a:p>
        </p:txBody>
      </p:sp>
      <p:sp>
        <p:nvSpPr>
          <p:cNvPr name="TextBox 15" id="15"/>
          <p:cNvSpPr txBox="true"/>
          <p:nvPr/>
        </p:nvSpPr>
        <p:spPr>
          <a:xfrm rot="0">
            <a:off x="1168606" y="8082458"/>
            <a:ext cx="14050289" cy="42164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5. Using RREF to find solutions</a:t>
            </a:r>
          </a:p>
        </p:txBody>
      </p:sp>
      <p:sp>
        <p:nvSpPr>
          <p:cNvPr name="TextBox 16" id="16"/>
          <p:cNvSpPr txBox="true"/>
          <p:nvPr/>
        </p:nvSpPr>
        <p:spPr>
          <a:xfrm rot="0">
            <a:off x="4505754" y="2099317"/>
            <a:ext cx="1366864" cy="42164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Equation: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337212" cy="3086100"/>
            <a:chOff x="0" y="0"/>
            <a:chExt cx="615562" cy="812800"/>
          </a:xfrm>
        </p:grpSpPr>
        <p:sp>
          <p:nvSpPr>
            <p:cNvPr name="Freeform 3" id="3"/>
            <p:cNvSpPr/>
            <p:nvPr/>
          </p:nvSpPr>
          <p:spPr>
            <a:xfrm>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115856" y="4227960"/>
            <a:ext cx="1172144" cy="6059040"/>
            <a:chOff x="0" y="0"/>
            <a:chExt cx="308713" cy="1595797"/>
          </a:xfrm>
        </p:grpSpPr>
        <p:sp>
          <p:nvSpPr>
            <p:cNvPr name="Freeform 6" id="6"/>
            <p:cNvSpPr/>
            <p:nvPr/>
          </p:nvSpPr>
          <p:spPr>
            <a:xfrm>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srcRect l="0" t="0" r="0" b="0"/>
          <a:stretch>
            <a:fillRect/>
          </a:stretch>
        </p:blipFill>
        <p:spPr>
          <a:xfrm flipH="false" flipV="false" rot="0">
            <a:off x="5729743" y="2120691"/>
            <a:ext cx="6133915" cy="569393"/>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5541440" y="4897955"/>
            <a:ext cx="7205120" cy="662540"/>
          </a:xfrm>
          <a:prstGeom prst="rect">
            <a:avLst/>
          </a:prstGeom>
        </p:spPr>
      </p:pic>
      <p:sp>
        <p:nvSpPr>
          <p:cNvPr name="TextBox 10" id="10"/>
          <p:cNvSpPr txBox="true"/>
          <p:nvPr/>
        </p:nvSpPr>
        <p:spPr>
          <a:xfrm rot="0">
            <a:off x="2547964" y="544519"/>
            <a:ext cx="8082244" cy="863587"/>
          </a:xfrm>
          <a:prstGeom prst="rect">
            <a:avLst/>
          </a:prstGeom>
        </p:spPr>
        <p:txBody>
          <a:bodyPr anchor="t" rtlCol="false" tIns="0" lIns="0" bIns="0" rIns="0">
            <a:spAutoFit/>
          </a:bodyPr>
          <a:lstStyle/>
          <a:p>
            <a:pPr>
              <a:lnSpc>
                <a:spcPts val="7000"/>
              </a:lnSpc>
            </a:pPr>
            <a:r>
              <a:rPr lang="en-US" sz="5000" spc="-100">
                <a:solidFill>
                  <a:srgbClr val="2E2E2E"/>
                </a:solidFill>
                <a:latin typeface="Lato"/>
              </a:rPr>
              <a:t>Balancing Chemical Equations</a:t>
            </a:r>
          </a:p>
        </p:txBody>
      </p:sp>
      <p:sp>
        <p:nvSpPr>
          <p:cNvPr name="TextBox 11" id="11"/>
          <p:cNvSpPr txBox="true"/>
          <p:nvPr/>
        </p:nvSpPr>
        <p:spPr>
          <a:xfrm rot="0">
            <a:off x="1168606" y="3663444"/>
            <a:ext cx="14050289" cy="85979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6. For this application, we are specifically looking for positive integer solutions, so we will take x1=1, x2=3, x3=2, and x4= 3. Resulting new balanced equation;</a:t>
            </a:r>
          </a:p>
        </p:txBody>
      </p:sp>
      <p:sp>
        <p:nvSpPr>
          <p:cNvPr name="TextBox 12" id="12"/>
          <p:cNvSpPr txBox="true"/>
          <p:nvPr/>
        </p:nvSpPr>
        <p:spPr>
          <a:xfrm rot="0">
            <a:off x="4505754" y="2099317"/>
            <a:ext cx="1366864" cy="42164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Equation: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91669" y="0"/>
            <a:ext cx="8696331" cy="10287000"/>
            <a:chOff x="0" y="0"/>
            <a:chExt cx="2290392" cy="2709333"/>
          </a:xfrm>
        </p:grpSpPr>
        <p:sp>
          <p:nvSpPr>
            <p:cNvPr name="Freeform 3" id="3"/>
            <p:cNvSpPr/>
            <p:nvPr/>
          </p:nvSpPr>
          <p:spPr>
            <a:xfrm>
              <a:off x="0" y="0"/>
              <a:ext cx="2290392" cy="2709333"/>
            </a:xfrm>
            <a:custGeom>
              <a:avLst/>
              <a:gdLst/>
              <a:ahLst/>
              <a:cxnLst/>
              <a:rect r="r" b="b" t="t" l="l"/>
              <a:pathLst>
                <a:path h="2709333" w="2290392">
                  <a:moveTo>
                    <a:pt x="0" y="0"/>
                  </a:moveTo>
                  <a:lnTo>
                    <a:pt x="2290392" y="0"/>
                  </a:lnTo>
                  <a:lnTo>
                    <a:pt x="2290392" y="2709333"/>
                  </a:lnTo>
                  <a:lnTo>
                    <a:pt x="0" y="2709333"/>
                  </a:lnTo>
                  <a:close/>
                </a:path>
              </a:pathLst>
            </a:custGeom>
            <a:solidFill>
              <a:srgbClr val="F9ECB8"/>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srcRect l="0" t="0" r="0" b="0"/>
          <a:stretch>
            <a:fillRect/>
          </a:stretch>
        </p:blipFill>
        <p:spPr>
          <a:xfrm flipH="false" flipV="false" rot="0">
            <a:off x="11171557" y="2434755"/>
            <a:ext cx="5536556" cy="5417490"/>
          </a:xfrm>
          <a:prstGeom prst="rect">
            <a:avLst/>
          </a:prstGeom>
        </p:spPr>
      </p:pic>
      <p:sp>
        <p:nvSpPr>
          <p:cNvPr name="TextBox 6" id="6"/>
          <p:cNvSpPr txBox="true"/>
          <p:nvPr/>
        </p:nvSpPr>
        <p:spPr>
          <a:xfrm rot="0">
            <a:off x="1332207" y="5345783"/>
            <a:ext cx="7166908" cy="3110865"/>
          </a:xfrm>
          <a:prstGeom prst="rect">
            <a:avLst/>
          </a:prstGeom>
        </p:spPr>
        <p:txBody>
          <a:bodyPr anchor="t" rtlCol="false" tIns="0" lIns="0" bIns="0" rIns="0">
            <a:spAutoFit/>
          </a:bodyPr>
          <a:lstStyle/>
          <a:p>
            <a:pPr algn="ctr">
              <a:lnSpc>
                <a:spcPts val="4139"/>
              </a:lnSpc>
            </a:pPr>
            <a:r>
              <a:rPr lang="en-US" sz="2299">
                <a:solidFill>
                  <a:srgbClr val="4D4D4D"/>
                </a:solidFill>
                <a:latin typeface="Lato"/>
              </a:rPr>
              <a:t>Obtains relevant information from a collection of informational resources without returning information restricted to a single object collection but matching several that vary in the relevancy to the query. Various data structures and procedures can be used to increase speed of the searches and better handling of data.</a:t>
            </a:r>
          </a:p>
        </p:txBody>
      </p:sp>
      <p:sp>
        <p:nvSpPr>
          <p:cNvPr name="TextBox 7" id="7"/>
          <p:cNvSpPr txBox="true"/>
          <p:nvPr/>
        </p:nvSpPr>
        <p:spPr>
          <a:xfrm rot="0">
            <a:off x="1028700" y="2975228"/>
            <a:ext cx="7773922" cy="2168272"/>
          </a:xfrm>
          <a:prstGeom prst="rect">
            <a:avLst/>
          </a:prstGeom>
        </p:spPr>
        <p:txBody>
          <a:bodyPr anchor="t" rtlCol="false" tIns="0" lIns="0" bIns="0" rIns="0">
            <a:spAutoFit/>
          </a:bodyPr>
          <a:lstStyle/>
          <a:p>
            <a:pPr algn="ctr">
              <a:lnSpc>
                <a:spcPts val="8741"/>
              </a:lnSpc>
            </a:pPr>
            <a:r>
              <a:rPr lang="en-US" sz="6199">
                <a:solidFill>
                  <a:srgbClr val="4D4D4D"/>
                </a:solidFill>
                <a:latin typeface="Lato Bold"/>
              </a:rPr>
              <a:t>Application 2 </a:t>
            </a:r>
            <a:r>
              <a:rPr lang="en-US" sz="6199">
                <a:solidFill>
                  <a:srgbClr val="4D4D4D"/>
                </a:solidFill>
                <a:latin typeface="Lato Bold Italics"/>
              </a:rPr>
              <a:t>Information Retrieval</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2337212" cy="3086100"/>
            <a:chOff x="0" y="0"/>
            <a:chExt cx="615562" cy="812800"/>
          </a:xfrm>
        </p:grpSpPr>
        <p:sp>
          <p:nvSpPr>
            <p:cNvPr name="Freeform 3" id="3"/>
            <p:cNvSpPr/>
            <p:nvPr/>
          </p:nvSpPr>
          <p:spPr>
            <a:xfrm>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115856" y="4227960"/>
            <a:ext cx="1172144" cy="6059040"/>
            <a:chOff x="0" y="0"/>
            <a:chExt cx="308713" cy="1595797"/>
          </a:xfrm>
        </p:grpSpPr>
        <p:sp>
          <p:nvSpPr>
            <p:cNvPr name="Freeform 6" id="6"/>
            <p:cNvSpPr/>
            <p:nvPr/>
          </p:nvSpPr>
          <p:spPr>
            <a:xfrm>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547964" y="544519"/>
            <a:ext cx="8082244" cy="863587"/>
          </a:xfrm>
          <a:prstGeom prst="rect">
            <a:avLst/>
          </a:prstGeom>
        </p:spPr>
        <p:txBody>
          <a:bodyPr anchor="t" rtlCol="false" tIns="0" lIns="0" bIns="0" rIns="0">
            <a:spAutoFit/>
          </a:bodyPr>
          <a:lstStyle/>
          <a:p>
            <a:pPr>
              <a:lnSpc>
                <a:spcPts val="7000"/>
              </a:lnSpc>
            </a:pPr>
            <a:r>
              <a:rPr lang="en-US" sz="5000" spc="-100">
                <a:solidFill>
                  <a:srgbClr val="2E2E2E"/>
                </a:solidFill>
                <a:latin typeface="Lato"/>
              </a:rPr>
              <a:t>Information retrieval</a:t>
            </a:r>
          </a:p>
        </p:txBody>
      </p:sp>
      <p:sp>
        <p:nvSpPr>
          <p:cNvPr name="TextBox 9" id="9"/>
          <p:cNvSpPr txBox="true"/>
          <p:nvPr/>
        </p:nvSpPr>
        <p:spPr>
          <a:xfrm rot="0">
            <a:off x="2337212" y="1616707"/>
            <a:ext cx="14050289" cy="1297941"/>
          </a:xfrm>
          <a:prstGeom prst="rect">
            <a:avLst/>
          </a:prstGeom>
        </p:spPr>
        <p:txBody>
          <a:bodyPr anchor="t" rtlCol="false" tIns="0" lIns="0" bIns="0" rIns="0">
            <a:spAutoFit/>
          </a:bodyPr>
          <a:lstStyle/>
          <a:p>
            <a:pPr algn="just" marL="474976" indent="-237488" lvl="1">
              <a:lnSpc>
                <a:spcPts val="3519"/>
              </a:lnSpc>
              <a:buFont typeface="Arial"/>
              <a:buChar char="•"/>
            </a:pPr>
            <a:r>
              <a:rPr lang="en-US" sz="2199">
                <a:solidFill>
                  <a:srgbClr val="4D4D4D"/>
                </a:solidFill>
                <a:latin typeface="Lato"/>
              </a:rPr>
              <a:t>In information retrieval a vector space model represents documents in a database as vectors in ℝ^𝑛. Algorithms which aim to search the database for documents that are most relevant to keyword searches can then make use of the vector representation. </a:t>
            </a:r>
          </a:p>
        </p:txBody>
      </p:sp>
      <p:sp>
        <p:nvSpPr>
          <p:cNvPr name="TextBox 10" id="10"/>
          <p:cNvSpPr txBox="true"/>
          <p:nvPr/>
        </p:nvSpPr>
        <p:spPr>
          <a:xfrm rot="0">
            <a:off x="1028700" y="3522837"/>
            <a:ext cx="14050289" cy="261239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1. Create a list of n words that will be searchable in the database. This list could be a list of each distinct word in the whole collection of documents, disqualifying common words as keywords since they appear abundantly in all documents (the, as, in, it, etc.) </a:t>
            </a:r>
          </a:p>
          <a:p>
            <a:pPr algn="just">
              <a:lnSpc>
                <a:spcPts val="3519"/>
              </a:lnSpc>
            </a:pPr>
          </a:p>
          <a:p>
            <a:pPr algn="just">
              <a:lnSpc>
                <a:spcPts val="3519"/>
              </a:lnSpc>
            </a:pPr>
            <a:r>
              <a:rPr lang="en-US" sz="2199">
                <a:solidFill>
                  <a:srgbClr val="4D4D4D"/>
                </a:solidFill>
                <a:latin typeface="Lato"/>
              </a:rPr>
              <a:t>Eg: keywords for webpage content on info retrieval- {algorithm, engine, information, google, computations, matrix, optimization, retrieval, search, theory }</a:t>
            </a:r>
          </a:p>
        </p:txBody>
      </p:sp>
      <p:sp>
        <p:nvSpPr>
          <p:cNvPr name="TextBox 11" id="11"/>
          <p:cNvSpPr txBox="true"/>
          <p:nvPr/>
        </p:nvSpPr>
        <p:spPr>
          <a:xfrm rot="0">
            <a:off x="1028700" y="6571965"/>
            <a:ext cx="14050289" cy="261239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2. Each document in the database can now be represented by a vector in ℝ^𝑛, with the nth entry set to, 1 if the corresponding keyword appears in the document, otherwise 0.</a:t>
            </a:r>
          </a:p>
          <a:p>
            <a:pPr algn="just">
              <a:lnSpc>
                <a:spcPts val="3519"/>
              </a:lnSpc>
            </a:pPr>
          </a:p>
          <a:p>
            <a:pPr algn="just">
              <a:lnSpc>
                <a:spcPts val="3519"/>
              </a:lnSpc>
            </a:pPr>
            <a:r>
              <a:rPr lang="en-US" sz="2199">
                <a:solidFill>
                  <a:srgbClr val="4D4D4D"/>
                </a:solidFill>
                <a:latin typeface="Lato"/>
              </a:rPr>
              <a:t>3. Each webpage in the database is a vector in ℝ^10, with entries corresponding to these words. It is most convenient to write these vectors as 1×10 row vectors. Our database then is represented by a 𝑛×10 matrix that has a row for each title.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337212" cy="3086100"/>
            <a:chOff x="0" y="0"/>
            <a:chExt cx="615562" cy="812800"/>
          </a:xfrm>
        </p:grpSpPr>
        <p:sp>
          <p:nvSpPr>
            <p:cNvPr name="Freeform 3" id="3"/>
            <p:cNvSpPr/>
            <p:nvPr/>
          </p:nvSpPr>
          <p:spPr>
            <a:xfrm>
              <a:off x="0" y="0"/>
              <a:ext cx="615562" cy="812800"/>
            </a:xfrm>
            <a:custGeom>
              <a:avLst/>
              <a:gdLst/>
              <a:ahLst/>
              <a:cxnLst/>
              <a:rect r="r" b="b" t="t" l="l"/>
              <a:pathLst>
                <a:path h="812800" w="615562">
                  <a:moveTo>
                    <a:pt x="0" y="0"/>
                  </a:moveTo>
                  <a:lnTo>
                    <a:pt x="615562" y="0"/>
                  </a:lnTo>
                  <a:lnTo>
                    <a:pt x="615562" y="812800"/>
                  </a:lnTo>
                  <a:lnTo>
                    <a:pt x="0" y="812800"/>
                  </a:lnTo>
                  <a:close/>
                </a:path>
              </a:pathLst>
            </a:custGeom>
            <a:solidFill>
              <a:srgbClr val="F9ECB8"/>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115856" y="4227960"/>
            <a:ext cx="1172144" cy="6059040"/>
            <a:chOff x="0" y="0"/>
            <a:chExt cx="308713" cy="1595797"/>
          </a:xfrm>
        </p:grpSpPr>
        <p:sp>
          <p:nvSpPr>
            <p:cNvPr name="Freeform 6" id="6"/>
            <p:cNvSpPr/>
            <p:nvPr/>
          </p:nvSpPr>
          <p:spPr>
            <a:xfrm>
              <a:off x="0" y="0"/>
              <a:ext cx="308713" cy="1595797"/>
            </a:xfrm>
            <a:custGeom>
              <a:avLst/>
              <a:gdLst/>
              <a:ahLst/>
              <a:cxnLst/>
              <a:rect r="r" b="b" t="t" l="l"/>
              <a:pathLst>
                <a:path h="1595797" w="308713">
                  <a:moveTo>
                    <a:pt x="0" y="0"/>
                  </a:moveTo>
                  <a:lnTo>
                    <a:pt x="308713" y="0"/>
                  </a:lnTo>
                  <a:lnTo>
                    <a:pt x="308713" y="1595797"/>
                  </a:lnTo>
                  <a:lnTo>
                    <a:pt x="0" y="1595797"/>
                  </a:lnTo>
                  <a:close/>
                </a:path>
              </a:pathLst>
            </a:custGeom>
            <a:solidFill>
              <a:srgbClr val="FFC2CA"/>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3211521"/>
            <a:ext cx="14050289" cy="4364991"/>
          </a:xfrm>
          <a:prstGeom prst="rect">
            <a:avLst/>
          </a:prstGeom>
        </p:spPr>
        <p:txBody>
          <a:bodyPr anchor="t" rtlCol="false" tIns="0" lIns="0" bIns="0" rIns="0">
            <a:spAutoFit/>
          </a:bodyPr>
          <a:lstStyle/>
          <a:p>
            <a:pPr algn="just">
              <a:lnSpc>
                <a:spcPts val="3519"/>
              </a:lnSpc>
            </a:pPr>
            <a:r>
              <a:rPr lang="en-US" sz="2199">
                <a:solidFill>
                  <a:srgbClr val="4D4D4D"/>
                </a:solidFill>
                <a:latin typeface="Lato"/>
              </a:rPr>
              <a:t>4. Suppose we have 6 titles; </a:t>
            </a:r>
          </a:p>
          <a:p>
            <a:pPr algn="just">
              <a:lnSpc>
                <a:spcPts val="3519"/>
              </a:lnSpc>
            </a:pPr>
            <a:r>
              <a:rPr lang="en-US" sz="2199">
                <a:solidFill>
                  <a:srgbClr val="4D4D4D"/>
                </a:solidFill>
                <a:latin typeface="Lato"/>
              </a:rPr>
              <a:t>- </a:t>
            </a:r>
            <a:r>
              <a:rPr lang="en-US" sz="2199">
                <a:solidFill>
                  <a:srgbClr val="4D4D4D"/>
                </a:solidFill>
                <a:latin typeface="Lato"/>
              </a:rPr>
              <a:t>Search Engine Algorithms </a:t>
            </a:r>
          </a:p>
          <a:p>
            <a:pPr algn="just">
              <a:lnSpc>
                <a:spcPts val="3519"/>
              </a:lnSpc>
            </a:pPr>
            <a:r>
              <a:rPr lang="en-US" sz="2199">
                <a:solidFill>
                  <a:srgbClr val="4D4D4D"/>
                </a:solidFill>
                <a:latin typeface="Lato"/>
              </a:rPr>
              <a:t>- </a:t>
            </a:r>
            <a:r>
              <a:rPr lang="en-US" sz="2199">
                <a:solidFill>
                  <a:srgbClr val="4D4D4D"/>
                </a:solidFill>
                <a:latin typeface="Lato"/>
              </a:rPr>
              <a:t>How Google Search Optimization Works</a:t>
            </a:r>
          </a:p>
          <a:p>
            <a:pPr algn="just">
              <a:lnSpc>
                <a:spcPts val="3519"/>
              </a:lnSpc>
            </a:pPr>
            <a:r>
              <a:rPr lang="en-US" sz="2199">
                <a:solidFill>
                  <a:srgbClr val="4D4D4D"/>
                </a:solidFill>
                <a:latin typeface="Lato"/>
              </a:rPr>
              <a:t>- </a:t>
            </a:r>
            <a:r>
              <a:rPr lang="en-US" sz="2199">
                <a:solidFill>
                  <a:srgbClr val="4D4D4D"/>
                </a:solidFill>
                <a:latin typeface="Lato"/>
              </a:rPr>
              <a:t>Information Retrieval Theory </a:t>
            </a:r>
          </a:p>
          <a:p>
            <a:pPr algn="just">
              <a:lnSpc>
                <a:spcPts val="3519"/>
              </a:lnSpc>
            </a:pPr>
            <a:r>
              <a:rPr lang="en-US" sz="2199">
                <a:solidFill>
                  <a:srgbClr val="4D4D4D"/>
                </a:solidFill>
                <a:latin typeface="Lato"/>
              </a:rPr>
              <a:t>- </a:t>
            </a:r>
            <a:r>
              <a:rPr lang="en-US" sz="2199">
                <a:solidFill>
                  <a:srgbClr val="4D4D4D"/>
                </a:solidFill>
                <a:latin typeface="Lato"/>
              </a:rPr>
              <a:t>Matrix Models of Information Retrieval </a:t>
            </a:r>
          </a:p>
          <a:p>
            <a:pPr algn="just">
              <a:lnSpc>
                <a:spcPts val="3519"/>
              </a:lnSpc>
            </a:pPr>
            <a:r>
              <a:rPr lang="en-US" sz="2199">
                <a:solidFill>
                  <a:srgbClr val="4D4D4D"/>
                </a:solidFill>
                <a:latin typeface="Lato"/>
              </a:rPr>
              <a:t>- </a:t>
            </a:r>
            <a:r>
              <a:rPr lang="en-US" sz="2199">
                <a:solidFill>
                  <a:srgbClr val="4D4D4D"/>
                </a:solidFill>
                <a:latin typeface="Lato"/>
              </a:rPr>
              <a:t>Theory Behind Search Engines </a:t>
            </a:r>
          </a:p>
          <a:p>
            <a:pPr algn="just">
              <a:lnSpc>
                <a:spcPts val="3519"/>
              </a:lnSpc>
            </a:pPr>
            <a:r>
              <a:rPr lang="en-US" sz="2199">
                <a:solidFill>
                  <a:srgbClr val="4D4D4D"/>
                </a:solidFill>
                <a:latin typeface="Lato"/>
              </a:rPr>
              <a:t>- </a:t>
            </a:r>
            <a:r>
              <a:rPr lang="en-US" sz="2199">
                <a:solidFill>
                  <a:srgbClr val="4D4D4D"/>
                </a:solidFill>
                <a:latin typeface="Lato"/>
              </a:rPr>
              <a:t>Computations in Information Retrieval</a:t>
            </a:r>
          </a:p>
          <a:p>
            <a:pPr algn="just">
              <a:lnSpc>
                <a:spcPts val="3519"/>
              </a:lnSpc>
            </a:pPr>
          </a:p>
          <a:p>
            <a:pPr algn="just">
              <a:lnSpc>
                <a:spcPts val="3519"/>
              </a:lnSpc>
            </a:pPr>
            <a:r>
              <a:rPr lang="en-US" sz="2199">
                <a:solidFill>
                  <a:srgbClr val="4D4D4D"/>
                </a:solidFill>
                <a:latin typeface="Lato"/>
              </a:rPr>
              <a:t>Here, Search Engine Algorithms would be represented as [1,1,0,0,0,0,0,0,1,0]. We build a vector for each title, and then assemble them into a matrix 𝐷.</a:t>
            </a:r>
          </a:p>
        </p:txBody>
      </p:sp>
      <p:pic>
        <p:nvPicPr>
          <p:cNvPr name="Picture 9" id="9"/>
          <p:cNvPicPr>
            <a:picLocks noChangeAspect="true"/>
          </p:cNvPicPr>
          <p:nvPr/>
        </p:nvPicPr>
        <p:blipFill>
          <a:blip r:embed="rId2"/>
          <a:srcRect l="0" t="0" r="3318" b="2903"/>
          <a:stretch>
            <a:fillRect/>
          </a:stretch>
        </p:blipFill>
        <p:spPr>
          <a:xfrm flipH="false" flipV="false" rot="0">
            <a:off x="6251026" y="7810437"/>
            <a:ext cx="3605636" cy="2122061"/>
          </a:xfrm>
          <a:prstGeom prst="rect">
            <a:avLst/>
          </a:prstGeom>
        </p:spPr>
      </p:pic>
      <p:sp>
        <p:nvSpPr>
          <p:cNvPr name="TextBox 10" id="10"/>
          <p:cNvSpPr txBox="true"/>
          <p:nvPr/>
        </p:nvSpPr>
        <p:spPr>
          <a:xfrm rot="0">
            <a:off x="2547964" y="544519"/>
            <a:ext cx="8082244" cy="863587"/>
          </a:xfrm>
          <a:prstGeom prst="rect">
            <a:avLst/>
          </a:prstGeom>
        </p:spPr>
        <p:txBody>
          <a:bodyPr anchor="t" rtlCol="false" tIns="0" lIns="0" bIns="0" rIns="0">
            <a:spAutoFit/>
          </a:bodyPr>
          <a:lstStyle/>
          <a:p>
            <a:pPr>
              <a:lnSpc>
                <a:spcPts val="7000"/>
              </a:lnSpc>
            </a:pPr>
            <a:r>
              <a:rPr lang="en-US" sz="5000" spc="-100">
                <a:solidFill>
                  <a:srgbClr val="2E2E2E"/>
                </a:solidFill>
                <a:latin typeface="Lato"/>
              </a:rPr>
              <a:t>Information retrieval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DAFdwM3IBy4</dc:identifier>
  <dcterms:modified xsi:type="dcterms:W3CDTF">2011-08-01T06:04:30Z</dcterms:modified>
  <cp:revision>1</cp:revision>
  <dc:title>LAD Presentation</dc:title>
</cp:coreProperties>
</file>