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978D-4CCB-4868-8B45-2C7D0E0F953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007A4-6B88-4AE1-93F1-C32F57D9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lab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07A4-6B88-4AE1-93F1-C32F57D9B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94A1-DEB4-41D6-8FC0-E18453F7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6DF3-8288-4033-A5B5-0D67F1EE5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36DF-8479-495E-BDA6-9E9FABF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7BBD-AC59-41B5-B5E0-5F4BD825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CB5C-98AA-422A-A484-B68C3C54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305-180A-4311-B709-345FEEE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DB9B4-0EDE-4C49-A99B-A81E2779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9F42-A6A4-40BE-B970-8D91B01E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9562-5B4C-47A5-B378-13ABD6F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80D3-3F43-4A87-9C15-71C832FF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EE649-793E-487E-B0D8-23B37534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CB4A8-6849-4BEE-8FEA-8F8C1FA8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B8AC-7F97-4C3E-BB29-DACA9DC7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0CA6-9D23-4288-87C7-ACB60A6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5825-56C7-467B-82EB-C98EF708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6F58-6A4F-4D8D-A307-05B4F0E5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8E55-3725-483F-A08E-F029DDAC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66C1-060A-40C0-8724-7539EB17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F5A1-5830-43C6-9D7D-AE84A79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0920-51BA-4471-A023-B4720B4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67ED-2605-4D90-9297-5F6D1390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25791-681E-478D-AF46-AB6932A4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B6EB-711B-482B-AC4D-CA936C39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5F03-746F-4B81-AF5B-3C61A9C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6852-A480-4CC3-8E4E-62DA779F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1A4A-76D2-4ECA-B9C4-E5057EBB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5928-155B-4033-8442-70DB71E0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2B532-9EE8-4918-82AE-240D8D87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475D5-8576-43C0-85C9-FC0F1E41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CA0C8-0F9A-4CDA-BD15-EF2402B0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EBF0-1CDC-466B-AA69-7AEE6B2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34D3-2455-49D8-9715-BE8814B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CF37-60CF-4424-A803-86812508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A09ED-F090-415F-9F00-4330CDEA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22808-B64E-4AB7-ACE4-77E3DCED3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BA80D-38CE-4446-B06C-53664044F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F1891-8FCB-4C11-9716-66CD217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2F196-2E12-4CD9-9A0B-81655A25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FC6B5-07F7-4CBF-9E49-1B03C78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8189-74BD-4585-BD67-96323C9B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5CB47-BC8E-4DB6-89AD-B19476A4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66D0C-C46F-4C46-AF91-2F1B9AA2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BD3F1-40D3-458E-8E76-5A0DFB67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EB392-D76E-4DC5-89C6-962F75A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9DA21-E2AE-4DDF-A3B2-B797F6BA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BB9D-F36B-4CE6-B55E-83BAEF7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F59F-7EDF-48A0-92E9-608BDA2C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3537-67E2-421F-B629-7326D4DE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743A-4873-4393-A24C-2F8942F9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AD3-77DD-4CE9-8E37-8EED3857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8F8C-F44C-4C30-891E-8365F721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E243-AA0D-40D6-ADD1-3DB325D8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9959-75E0-4FCA-97BC-4B91CC3B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CF07-B1ED-4AB5-B6C4-9FAD2DFA0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16D8-922E-4AAB-935F-4840DF68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5091-C725-4967-AA5B-4B0047F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F6FE-08DC-4256-ADD8-CCD8FF2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090B-2C67-4777-9B59-E232707D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F8BF4-84E9-4574-8994-037673B6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0B0E-78E4-4983-B1D0-BAF00718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AE8D-B75E-45DC-B909-D5DD199B6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A983-4509-40B3-A213-C192E79F7B9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69CD-41C7-4416-AA68-810E962BF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FB60-99BD-48C9-9D78-ED3B8EF5C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77CD-ADC4-4F11-8CC1-1A948A4B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eelinmitchell/inertia-sai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7637-1775-4BDC-B7C0-70CE3B787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Understanding the Relationship between Healthcare Processes and in-Hospital Mortality using MIMIC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866F-3042-41CB-8ADD-47F90D710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Members: Jiaqi Gong, Benjamin </a:t>
            </a:r>
            <a:r>
              <a:rPr lang="en-US" dirty="0" err="1"/>
              <a:t>Ghaemmaghami</a:t>
            </a:r>
            <a:r>
              <a:rPr lang="en-US" dirty="0"/>
              <a:t>, Renee </a:t>
            </a:r>
            <a:r>
              <a:rPr lang="en-US" dirty="0" err="1"/>
              <a:t>MitChell</a:t>
            </a:r>
            <a:endParaRPr lang="en-US" dirty="0"/>
          </a:p>
          <a:p>
            <a:r>
              <a:rPr lang="en-US" dirty="0"/>
              <a:t>University of Maryland, Baltimore County</a:t>
            </a:r>
          </a:p>
          <a:p>
            <a:r>
              <a:rPr lang="en-US" dirty="0"/>
              <a:t>University of Virginia</a:t>
            </a:r>
          </a:p>
          <a:p>
            <a:r>
              <a:rPr lang="en-US" dirty="0"/>
              <a:t>03/06/2018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97273F-7D5F-4D69-AE79-39E1D0E6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5" y="4429919"/>
            <a:ext cx="2052478" cy="2052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AD316-F95F-4325-9C9B-80E32DFF1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04" y="4484130"/>
            <a:ext cx="2165192" cy="21651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80E990-ECB6-43CC-A222-7D46CDE013CB}"/>
              </a:ext>
            </a:extLst>
          </p:cNvPr>
          <p:cNvGrpSpPr>
            <a:grpSpLocks noChangeAspect="1"/>
          </p:cNvGrpSpPr>
          <p:nvPr/>
        </p:nvGrpSpPr>
        <p:grpSpPr>
          <a:xfrm>
            <a:off x="5279858" y="190594"/>
            <a:ext cx="1915022" cy="1103219"/>
            <a:chOff x="4975058" y="19144"/>
            <a:chExt cx="2921000" cy="16827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7AFB81-3267-4BBA-88A5-B13FF6D0EAA8}"/>
                </a:ext>
              </a:extLst>
            </p:cNvPr>
            <p:cNvSpPr/>
            <p:nvPr/>
          </p:nvSpPr>
          <p:spPr>
            <a:xfrm>
              <a:off x="4975058" y="19144"/>
              <a:ext cx="2921000" cy="1682750"/>
            </a:xfrm>
            <a:prstGeom prst="rect">
              <a:avLst/>
            </a:prstGeom>
            <a:solidFill>
              <a:schemeClr val="tx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735541-9363-4956-9EE7-5F9B5422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525" y="101787"/>
              <a:ext cx="2679365" cy="149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37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1C94B2E-7F37-41F7-9947-C1B3EF2A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06" y="1477152"/>
            <a:ext cx="7418153" cy="477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47F41-BBBF-49B3-BA68-7607B78C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0AA4-F8EE-4E4A-A7DD-633CE5C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Factors</a:t>
            </a:r>
          </a:p>
          <a:p>
            <a:pPr lvl="1"/>
            <a:r>
              <a:rPr lang="en-US" sz="2000" dirty="0"/>
              <a:t>x8: oasis</a:t>
            </a:r>
          </a:p>
          <a:p>
            <a:pPr lvl="1"/>
            <a:r>
              <a:rPr lang="en-US" sz="2000" dirty="0"/>
              <a:t>x4: Number of Lab Tests</a:t>
            </a:r>
          </a:p>
          <a:p>
            <a:pPr lvl="1"/>
            <a:r>
              <a:rPr lang="en-US" sz="2000" dirty="0"/>
              <a:t>x7: length of stay in hospital</a:t>
            </a:r>
          </a:p>
          <a:p>
            <a:endParaRPr lang="en-US" sz="2400" dirty="0"/>
          </a:p>
          <a:p>
            <a:r>
              <a:rPr lang="en-US" sz="2400" dirty="0" err="1"/>
              <a:t>hospital_expire_flag</a:t>
            </a:r>
            <a:endParaRPr lang="en-US" sz="2400" dirty="0"/>
          </a:p>
          <a:p>
            <a:pPr lvl="1"/>
            <a:r>
              <a:rPr lang="en-US" sz="2000" dirty="0"/>
              <a:t>0</a:t>
            </a:r>
          </a:p>
          <a:p>
            <a:pPr lvl="1"/>
            <a:r>
              <a:rPr lang="en-US" sz="2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4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tree&#10;&#10;Description generated with high confidence">
            <a:extLst>
              <a:ext uri="{FF2B5EF4-FFF2-40B4-BE49-F238E27FC236}">
                <a16:creationId xmlns:a16="http://schemas.microsoft.com/office/drawing/2014/main" id="{47F7CA0E-11FE-43F4-BEF3-4D337209B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53" y="248680"/>
            <a:ext cx="8278947" cy="6209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47F41-BBBF-49B3-BA68-7607B78C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0AA4-F8EE-4E4A-A7DD-633CE5CB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Visualization</a:t>
            </a:r>
          </a:p>
          <a:p>
            <a:pPr lvl="1"/>
            <a:r>
              <a:rPr lang="en-US" sz="2000" dirty="0"/>
              <a:t>z: oasis</a:t>
            </a:r>
          </a:p>
          <a:p>
            <a:pPr lvl="1"/>
            <a:r>
              <a:rPr lang="en-US" sz="2000" dirty="0"/>
              <a:t>y: Number of Lab Tests</a:t>
            </a:r>
          </a:p>
          <a:p>
            <a:pPr lvl="1"/>
            <a:r>
              <a:rPr lang="en-US" sz="2000" dirty="0"/>
              <a:t>x: length of stay in hospital</a:t>
            </a:r>
          </a:p>
          <a:p>
            <a:endParaRPr lang="en-US" sz="2400" dirty="0"/>
          </a:p>
          <a:p>
            <a:r>
              <a:rPr lang="en-US" sz="2400" dirty="0" err="1"/>
              <a:t>hospital_expire_flag</a:t>
            </a:r>
            <a:endParaRPr lang="en-US" sz="2400" dirty="0"/>
          </a:p>
          <a:p>
            <a:pPr lvl="1"/>
            <a:r>
              <a:rPr lang="en-US" sz="2000" dirty="0"/>
              <a:t>0(black)</a:t>
            </a:r>
          </a:p>
          <a:p>
            <a:pPr lvl="1"/>
            <a:r>
              <a:rPr lang="en-US" sz="2000" dirty="0"/>
              <a:t>1(red)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4AA48-5B4B-4505-90A7-9B34FCCEAC5D}"/>
              </a:ext>
            </a:extLst>
          </p:cNvPr>
          <p:cNvSpPr/>
          <p:nvPr/>
        </p:nvSpPr>
        <p:spPr>
          <a:xfrm>
            <a:off x="6907770" y="6209210"/>
            <a:ext cx="252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000" dirty="0"/>
              <a:t>Length of hospital stay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0E21A-72C8-4771-9840-E4D7AFBE0CDF}"/>
              </a:ext>
            </a:extLst>
          </p:cNvPr>
          <p:cNvSpPr/>
          <p:nvPr/>
        </p:nvSpPr>
        <p:spPr>
          <a:xfrm rot="15536276">
            <a:off x="3515384" y="4593328"/>
            <a:ext cx="2243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000" dirty="0"/>
              <a:t>Number of lab tests</a:t>
            </a:r>
          </a:p>
        </p:txBody>
      </p:sp>
    </p:spTree>
    <p:extLst>
      <p:ext uri="{BB962C8B-B14F-4D97-AF65-F5344CB8AC3E}">
        <p14:creationId xmlns:p14="http://schemas.microsoft.com/office/powerpoint/2010/main" val="254187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E84-BDEE-4719-ABF1-AD1FE43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3795-FECC-4A81-9E30-710A1607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promising method to understand the relationship between healthcare processes and mortality</a:t>
            </a:r>
          </a:p>
          <a:p>
            <a:pPr lvl="1"/>
            <a:r>
              <a:rPr lang="en-US" dirty="0"/>
              <a:t>Revealed the existing disparities in healthcare processes;</a:t>
            </a:r>
          </a:p>
          <a:p>
            <a:pPr lvl="1"/>
            <a:r>
              <a:rPr lang="en-US" dirty="0"/>
              <a:t>Elective admission group demonstrated significant weekend effect;</a:t>
            </a:r>
          </a:p>
          <a:p>
            <a:pPr lvl="1"/>
            <a:r>
              <a:rPr lang="en-US" dirty="0"/>
              <a:t>Identified several factors of in-hospital mortality.</a:t>
            </a:r>
          </a:p>
          <a:p>
            <a:endParaRPr lang="en-US" dirty="0"/>
          </a:p>
          <a:p>
            <a:r>
              <a:rPr lang="en-US" dirty="0"/>
              <a:t>But current results cannot prove the hypothesis. It needs more work in other data analysis such as caregiver rotation and scheduling.</a:t>
            </a:r>
          </a:p>
        </p:txBody>
      </p:sp>
    </p:spTree>
    <p:extLst>
      <p:ext uri="{BB962C8B-B14F-4D97-AF65-F5344CB8AC3E}">
        <p14:creationId xmlns:p14="http://schemas.microsoft.com/office/powerpoint/2010/main" val="335988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1A50-96FD-4A55-84A4-ABA24CD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B19-EE77-4673-ABD7-11ECE98A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to:</a:t>
            </a:r>
          </a:p>
          <a:p>
            <a:pPr lvl="1"/>
            <a:r>
              <a:rPr lang="en-US" dirty="0"/>
              <a:t>Analyze other age categories</a:t>
            </a:r>
          </a:p>
          <a:p>
            <a:pPr lvl="2"/>
            <a:r>
              <a:rPr lang="en-US" dirty="0"/>
              <a:t>50-60</a:t>
            </a:r>
          </a:p>
          <a:p>
            <a:pPr lvl="2"/>
            <a:r>
              <a:rPr lang="en-US" dirty="0"/>
              <a:t>60-70</a:t>
            </a:r>
          </a:p>
          <a:p>
            <a:pPr lvl="2"/>
            <a:r>
              <a:rPr lang="en-US" dirty="0"/>
              <a:t>70-80</a:t>
            </a:r>
          </a:p>
          <a:p>
            <a:pPr lvl="1"/>
            <a:r>
              <a:rPr lang="en-US" dirty="0"/>
              <a:t>Explore caregiver information</a:t>
            </a:r>
          </a:p>
          <a:p>
            <a:pPr lvl="2"/>
            <a:r>
              <a:rPr lang="en-US" dirty="0"/>
              <a:t>Rotation</a:t>
            </a:r>
          </a:p>
          <a:p>
            <a:pPr lvl="2"/>
            <a:r>
              <a:rPr lang="en-US" dirty="0"/>
              <a:t>Scheduling</a:t>
            </a:r>
          </a:p>
          <a:p>
            <a:pPr lvl="2"/>
            <a:r>
              <a:rPr lang="en-US" dirty="0"/>
              <a:t>Work load</a:t>
            </a:r>
          </a:p>
          <a:p>
            <a:pPr lvl="1"/>
            <a:r>
              <a:rPr lang="en-US" dirty="0"/>
              <a:t>Explore other information: lab test, services (e.g., surgery)</a:t>
            </a:r>
          </a:p>
          <a:p>
            <a:pPr lvl="1"/>
            <a:r>
              <a:rPr lang="en-US" dirty="0"/>
              <a:t>Develop teaching materials for a course in health informatics.</a:t>
            </a:r>
          </a:p>
        </p:txBody>
      </p:sp>
    </p:spTree>
    <p:extLst>
      <p:ext uri="{BB962C8B-B14F-4D97-AF65-F5344CB8AC3E}">
        <p14:creationId xmlns:p14="http://schemas.microsoft.com/office/powerpoint/2010/main" val="327713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829F04-1DC7-4D4B-B2D3-CF0212F0E127}"/>
              </a:ext>
            </a:extLst>
          </p:cNvPr>
          <p:cNvSpPr/>
          <p:nvPr/>
        </p:nvSpPr>
        <p:spPr>
          <a:xfrm>
            <a:off x="7508708" y="2815745"/>
            <a:ext cx="2921000" cy="1682750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7B27F-42A2-487B-8901-1D2109B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ACE6-CE4D-47EB-890A-8AF5C7D1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17123" cy="4351338"/>
          </a:xfrm>
        </p:spPr>
        <p:txBody>
          <a:bodyPr/>
          <a:lstStyle/>
          <a:p>
            <a:r>
              <a:rPr lang="en-US" dirty="0"/>
              <a:t>Groups</a:t>
            </a:r>
          </a:p>
          <a:p>
            <a:r>
              <a:rPr lang="en-US" dirty="0"/>
              <a:t>SAIL Lab at UMBC</a:t>
            </a:r>
          </a:p>
          <a:p>
            <a:r>
              <a:rPr lang="en-US" dirty="0"/>
              <a:t>Sensor Accelerated Intelligent Learning</a:t>
            </a:r>
          </a:p>
          <a:p>
            <a:endParaRPr lang="en-US" dirty="0"/>
          </a:p>
          <a:p>
            <a:r>
              <a:rPr lang="en-US" dirty="0"/>
              <a:t>INERTIA Lab at UVA</a:t>
            </a:r>
          </a:p>
          <a:p>
            <a:r>
              <a:rPr lang="en-US" dirty="0"/>
              <a:t>Integrated Networked Embedded Real-time Technologies In Applications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92BB5D8F-2041-484A-99EF-BE65D98D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77" y="5331146"/>
            <a:ext cx="6066521" cy="980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30D94-615B-4383-B6E9-F0EBA5F6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5" y="2898388"/>
            <a:ext cx="2679365" cy="1498413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59A42F-34C4-48C6-9C5E-BBF4EE017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31" y="546100"/>
            <a:ext cx="2052478" cy="2052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0979A8-BC11-4E91-ABA3-CEF2F86A8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57" y="488199"/>
            <a:ext cx="2165192" cy="21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1A0C-1953-4800-8DC0-5475EED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6FB6-8BA4-4FC5-959A-D9CBB30E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84804" cy="3957760"/>
          </a:xfrm>
        </p:spPr>
        <p:txBody>
          <a:bodyPr>
            <a:normAutofit fontScale="92500"/>
          </a:bodyPr>
          <a:lstStyle/>
          <a:p>
            <a:r>
              <a:rPr lang="en-US" dirty="0"/>
              <a:t>Disparities in resources, expertise, and healthcare providers working during weekends may explain the observed differences in weekend mortality. [1]</a:t>
            </a:r>
          </a:p>
          <a:p>
            <a:r>
              <a:rPr lang="en-US" dirty="0"/>
              <a:t>Further work to understand the relationship between weekend processes of care and mortality, especially in the elective setting, is required. [2]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11E9A9D-7E98-4F1A-92C9-EF511A26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05" y="1369412"/>
            <a:ext cx="6153277" cy="3474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906E97-21EC-4FE3-BF7B-6B0819260FDC}"/>
              </a:ext>
            </a:extLst>
          </p:cNvPr>
          <p:cNvSpPr/>
          <p:nvPr/>
        </p:nvSpPr>
        <p:spPr>
          <a:xfrm>
            <a:off x="486036" y="5641026"/>
            <a:ext cx="113105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Mohammed, Mohammed A., </a:t>
            </a:r>
            <a:r>
              <a:rPr lang="en-US" sz="1400" dirty="0" err="1"/>
              <a:t>Khesh</a:t>
            </a:r>
            <a:r>
              <a:rPr lang="en-US" sz="1400" dirty="0"/>
              <a:t> S. Sidhu, Gavin Rudge, and Andrew J. Stevens. "Weekend admission to hospital has a higher risk of death in the elective setting than in the emergency setting: a retrospective database study of national health service hospitals in England." </a:t>
            </a:r>
            <a:r>
              <a:rPr lang="en-US" sz="1400" i="1" dirty="0"/>
              <a:t>BMC health services research</a:t>
            </a:r>
            <a:r>
              <a:rPr lang="en-US" sz="1400" dirty="0"/>
              <a:t> 12, no. 1 (2012): 87.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Saposnik</a:t>
            </a:r>
            <a:r>
              <a:rPr lang="en-US" sz="1400" dirty="0"/>
              <a:t>, Gustavo, </a:t>
            </a:r>
            <a:r>
              <a:rPr lang="en-US" sz="1400" dirty="0" err="1"/>
              <a:t>Akerke</a:t>
            </a:r>
            <a:r>
              <a:rPr lang="en-US" sz="1400" dirty="0"/>
              <a:t> </a:t>
            </a:r>
            <a:r>
              <a:rPr lang="en-US" sz="1400" dirty="0" err="1"/>
              <a:t>Baibergenova</a:t>
            </a:r>
            <a:r>
              <a:rPr lang="en-US" sz="1400" dirty="0"/>
              <a:t>, Neville Bayer, and Vladimir </a:t>
            </a:r>
            <a:r>
              <a:rPr lang="en-US" sz="1400" dirty="0" err="1"/>
              <a:t>Hachinski</a:t>
            </a:r>
            <a:r>
              <a:rPr lang="en-US" sz="1400" dirty="0"/>
              <a:t>. "Weekends: a dangerous time for having a stroke?." </a:t>
            </a:r>
            <a:r>
              <a:rPr lang="en-US" sz="1400" i="1" dirty="0"/>
              <a:t>Stroke</a:t>
            </a:r>
            <a:r>
              <a:rPr lang="en-US" sz="1400" dirty="0"/>
              <a:t> 38, no. 4 (2007): 1211-1215.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BC75D-36FA-4375-9BFA-9DE434AAE034}"/>
              </a:ext>
            </a:extLst>
          </p:cNvPr>
          <p:cNvSpPr/>
          <p:nvPr/>
        </p:nvSpPr>
        <p:spPr>
          <a:xfrm>
            <a:off x="10048876" y="1233297"/>
            <a:ext cx="1028698" cy="36105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C033-89C1-4A7D-AC60-314D9EA6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FED5-0447-474D-B1E5-C5844197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Explore answers for the question: Are patients admitted to the intensive care unit (ICU) on a weekend more likely to die in the hospital than those admitted on a weekday?</a:t>
            </a:r>
          </a:p>
          <a:p>
            <a:r>
              <a:rPr lang="en-US" dirty="0"/>
              <a:t>Further understand the relationship between healthcare processes and mortality towards identifying factors that might be causing the weekend effect</a:t>
            </a:r>
          </a:p>
          <a:p>
            <a:r>
              <a:rPr lang="en-US" b="1" i="1" dirty="0"/>
              <a:t>Hypothesis</a:t>
            </a:r>
            <a:r>
              <a:rPr lang="en-US" i="1" dirty="0"/>
              <a:t>: Disparities in resources, expertise, and healthcare providers working during weekends may explain the observed differences in weekend mortality.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535E-AB39-4F71-B007-C94FFE0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1375-70EE-4533-86EA-CFE87031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Category: 40-50years, 4224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9B3E9-D7DE-4A9B-99D5-FD317D4C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31" y="2381284"/>
            <a:ext cx="6224314" cy="43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44DD-9DC3-494D-A039-EAA92BE1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46AD-6851-4069-8814-4A2AC86B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Covariates included:</a:t>
            </a:r>
          </a:p>
          <a:p>
            <a:pPr lvl="1"/>
            <a:r>
              <a:rPr lang="en-US" dirty="0"/>
              <a:t>Healthcare processes: number of chart measures, number of caregivers, caregiver average efficacy, number of lab tests</a:t>
            </a:r>
          </a:p>
          <a:p>
            <a:pPr lvl="1"/>
            <a:r>
              <a:rPr lang="en-US" dirty="0"/>
              <a:t>Severity of illness score: OASIS, OASIS probe</a:t>
            </a:r>
          </a:p>
          <a:p>
            <a:pPr lvl="1"/>
            <a:r>
              <a:rPr lang="en-US" dirty="0"/>
              <a:t>Duration: Length of hospital stay, length of the most recent ICU stay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Correlation studies</a:t>
            </a:r>
          </a:p>
          <a:p>
            <a:pPr lvl="1"/>
            <a:r>
              <a:rPr lang="en-US" dirty="0"/>
              <a:t>Logistic regression model on in-hospital mortality</a:t>
            </a:r>
          </a:p>
          <a:p>
            <a:pPr lvl="1"/>
            <a:r>
              <a:rPr lang="en-US" dirty="0"/>
              <a:t>Decision tree to identify potential factors</a:t>
            </a:r>
          </a:p>
          <a:p>
            <a:r>
              <a:rPr lang="en-US" dirty="0"/>
              <a:t>Code for reproducing the analysis is available at:</a:t>
            </a:r>
          </a:p>
          <a:p>
            <a:pPr lvl="1"/>
            <a:r>
              <a:rPr lang="en-US" u="sng" dirty="0">
                <a:hlinkClick r:id="rId2"/>
              </a:rPr>
              <a:t>https://github.com/reneelinmitchell/inertia-sail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FA1783-64A0-48BD-ACE6-68A818D3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98" y="2198687"/>
            <a:ext cx="746017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B469B-A724-40F3-97B6-37D458B8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51C7-DD49-4A21-BC87-D83EE9D2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disparities in healthcare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5B451-19CC-4F4D-8B2F-E9319666FAD8}"/>
              </a:ext>
            </a:extLst>
          </p:cNvPr>
          <p:cNvSpPr/>
          <p:nvPr/>
        </p:nvSpPr>
        <p:spPr>
          <a:xfrm>
            <a:off x="2590799" y="3600450"/>
            <a:ext cx="7610475" cy="132397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2B3E-9C2F-4C04-9704-15A59FA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498D-23FD-41DB-A287-5C03A693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disparities between weekend and weekday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70A1F-39DA-4584-841A-51AAB8EE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54" y="2265195"/>
            <a:ext cx="7090261" cy="43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6B57-D58F-4D61-AD83-AE643657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studies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9CF65-5E3C-4168-9E0F-75F9C8823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47282"/>
              </p:ext>
            </p:extLst>
          </p:nvPr>
        </p:nvGraphicFramePr>
        <p:xfrm>
          <a:off x="212970" y="1690688"/>
          <a:ext cx="6148755" cy="210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955">
                  <a:extLst>
                    <a:ext uri="{9D8B030D-6E8A-4147-A177-3AD203B41FA5}">
                      <a16:colId xmlns:a16="http://schemas.microsoft.com/office/drawing/2014/main" val="2277835371"/>
                    </a:ext>
                  </a:extLst>
                </a:gridCol>
                <a:gridCol w="960575">
                  <a:extLst>
                    <a:ext uri="{9D8B030D-6E8A-4147-A177-3AD203B41FA5}">
                      <a16:colId xmlns:a16="http://schemas.microsoft.com/office/drawing/2014/main" val="1633612544"/>
                    </a:ext>
                  </a:extLst>
                </a:gridCol>
                <a:gridCol w="1258524">
                  <a:extLst>
                    <a:ext uri="{9D8B030D-6E8A-4147-A177-3AD203B41FA5}">
                      <a16:colId xmlns:a16="http://schemas.microsoft.com/office/drawing/2014/main" val="773102165"/>
                    </a:ext>
                  </a:extLst>
                </a:gridCol>
                <a:gridCol w="1102701">
                  <a:extLst>
                    <a:ext uri="{9D8B030D-6E8A-4147-A177-3AD203B41FA5}">
                      <a16:colId xmlns:a16="http://schemas.microsoft.com/office/drawing/2014/main" val="1679871448"/>
                    </a:ext>
                  </a:extLst>
                </a:gridCol>
              </a:tblGrid>
              <a:tr h="5136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22025"/>
                  </a:ext>
                </a:extLst>
              </a:tr>
              <a:tr h="390381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Caregivers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00955"/>
                  </a:ext>
                </a:extLst>
              </a:tr>
              <a:tr h="405005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Chart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6275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800" dirty="0"/>
                        <a:t>Caregiver Average Efficacy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87716"/>
                  </a:ext>
                </a:extLst>
              </a:tr>
              <a:tr h="390381">
                <a:tc>
                  <a:txBody>
                    <a:bodyPr/>
                    <a:lstStyle/>
                    <a:p>
                      <a:r>
                        <a:rPr lang="en-US" sz="1800" dirty="0"/>
                        <a:t>Number of Lab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22500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B8021CC-36B8-4981-88A6-5A085B2D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95" y="58439"/>
            <a:ext cx="5349921" cy="3020823"/>
          </a:xfrm>
          <a:prstGeom prst="rect">
            <a:avLst/>
          </a:prstGeom>
        </p:spPr>
      </p:pic>
      <p:pic>
        <p:nvPicPr>
          <p:cNvPr id="7" name="Picture 6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D8DDFD4-FFB3-46F0-B211-441CED7E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96" y="3569677"/>
            <a:ext cx="5393065" cy="3099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4A550-460C-475C-9966-870C283D2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9900"/>
            <a:ext cx="4815784" cy="2768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3623D2-BA6D-4982-B9AE-D07AE2D93A74}"/>
              </a:ext>
            </a:extLst>
          </p:cNvPr>
          <p:cNvSpPr/>
          <p:nvPr/>
        </p:nvSpPr>
        <p:spPr>
          <a:xfrm rot="16200000">
            <a:off x="5537254" y="4791777"/>
            <a:ext cx="222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Caregivers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8E36D-1DF2-49F9-A3C1-50578342F549}"/>
              </a:ext>
            </a:extLst>
          </p:cNvPr>
          <p:cNvSpPr/>
          <p:nvPr/>
        </p:nvSpPr>
        <p:spPr>
          <a:xfrm rot="16200000">
            <a:off x="5615409" y="1243599"/>
            <a:ext cx="2086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in-hospital mortality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DDAC9-379A-4845-A6BF-2E0A9E5CD93B}"/>
              </a:ext>
            </a:extLst>
          </p:cNvPr>
          <p:cNvSpPr/>
          <p:nvPr/>
        </p:nvSpPr>
        <p:spPr>
          <a:xfrm rot="16200000">
            <a:off x="-346430" y="5166915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Lab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E5A76F-F60D-420F-9952-C154F974772F}"/>
              </a:ext>
            </a:extLst>
          </p:cNvPr>
          <p:cNvSpPr/>
          <p:nvPr/>
        </p:nvSpPr>
        <p:spPr>
          <a:xfrm>
            <a:off x="10330248" y="58439"/>
            <a:ext cx="947351" cy="322988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F43BF-2CEE-4461-A0D4-209A016F0FD0}"/>
              </a:ext>
            </a:extLst>
          </p:cNvPr>
          <p:cNvSpPr/>
          <p:nvPr/>
        </p:nvSpPr>
        <p:spPr>
          <a:xfrm>
            <a:off x="10330247" y="3385948"/>
            <a:ext cx="947351" cy="322988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18CFA-B70A-49E3-AA63-0CA20BACAFAB}"/>
              </a:ext>
            </a:extLst>
          </p:cNvPr>
          <p:cNvSpPr/>
          <p:nvPr/>
        </p:nvSpPr>
        <p:spPr>
          <a:xfrm>
            <a:off x="4032418" y="4019878"/>
            <a:ext cx="992663" cy="2768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B899-D8F2-4F33-B441-BDB4AE8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68C4-D61A-4A30-A945-38049793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Elective admission group demonstrated significant weekend effect.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E85B7-F00C-467B-885F-1F945358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90" y="2513920"/>
            <a:ext cx="5189764" cy="3221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F5AB8-2F68-42DC-9402-0609F713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46" y="3429000"/>
            <a:ext cx="4906551" cy="16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8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621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Understanding the Relationship between Healthcare Processes and in-Hospital Mortality using MIMIC III</vt:lpstr>
      <vt:lpstr>Background</vt:lpstr>
      <vt:lpstr>Study Aims</vt:lpstr>
      <vt:lpstr>Cohort Selection</vt:lpstr>
      <vt:lpstr>Methods</vt:lpstr>
      <vt:lpstr>Results</vt:lpstr>
      <vt:lpstr>Results</vt:lpstr>
      <vt:lpstr>Correlation studies</vt:lpstr>
      <vt:lpstr>Logistic regression model</vt:lpstr>
      <vt:lpstr>Decision Tree</vt:lpstr>
      <vt:lpstr>Decision Tree</vt:lpstr>
      <vt:lpstr>Discussion</vt:lpstr>
      <vt:lpstr>Future Work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Relationship between Healthcare Processes and Mortality using MIMIC III</dc:title>
  <dc:creator>Jiaqi Gong</dc:creator>
  <cp:lastModifiedBy>Jiaqi Gong</cp:lastModifiedBy>
  <cp:revision>27</cp:revision>
  <dcterms:created xsi:type="dcterms:W3CDTF">2018-03-07T04:00:46Z</dcterms:created>
  <dcterms:modified xsi:type="dcterms:W3CDTF">2018-03-07T09:51:40Z</dcterms:modified>
</cp:coreProperties>
</file>