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7331" y="0"/>
            <a:ext cx="2325468" cy="2325467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Box 10"/>
          <p:cNvSpPr txBox="1"/>
          <p:nvPr/>
        </p:nvSpPr>
        <p:spPr>
          <a:xfrm>
            <a:off x="870857" y="2380343"/>
            <a:ext cx="9581367" cy="3520441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600">
                <a:solidFill>
                  <a:srgbClr val="FF6600"/>
                </a:solidFill>
              </a:defRPr>
            </a:pPr>
            <a:r>
              <a:t>Exploratory Data Analysis</a:t>
            </a:r>
          </a:p>
          <a:p>
            <a:pPr>
              <a:defRPr sz="2000"/>
            </a:pPr>
            <a:r>
              <a:t> </a:t>
            </a:r>
          </a:p>
          <a:p>
            <a:pPr>
              <a:defRPr sz="2000">
                <a:solidFill>
                  <a:srgbClr val="DDDDDD"/>
                </a:solidFill>
              </a:defRPr>
            </a:pPr>
          </a:p>
          <a:p>
            <a:pPr>
              <a:defRPr sz="2000">
                <a:solidFill>
                  <a:srgbClr val="DDDDDD"/>
                </a:solidFill>
              </a:defRPr>
            </a:pPr>
          </a:p>
          <a:p>
            <a:pPr>
              <a:defRPr sz="2000">
                <a:solidFill>
                  <a:srgbClr val="DDDDDD"/>
                </a:solidFill>
              </a:defRPr>
            </a:pPr>
            <a:r>
              <a:t>Name: XYZ</a:t>
            </a:r>
          </a:p>
          <a:p>
            <a:pPr>
              <a:defRPr sz="2000">
                <a:solidFill>
                  <a:srgbClr val="DDDDDD"/>
                </a:solidFill>
              </a:defRPr>
            </a:pPr>
            <a:r>
              <a:t>Location : Dubai,UAE</a:t>
            </a:r>
          </a:p>
          <a:p>
            <a:pPr>
              <a:defRPr sz="2000">
                <a:solidFill>
                  <a:srgbClr val="DDDDDD"/>
                </a:solidFill>
              </a:defRPr>
            </a:pPr>
            <a:r>
              <a:t>Team : Data And Analytics</a:t>
            </a:r>
          </a:p>
          <a:p>
            <a:pPr>
              <a:defRPr sz="2000">
                <a:solidFill>
                  <a:srgbClr val="DDDDDD"/>
                </a:solidFill>
              </a:defRPr>
            </a:pPr>
            <a:r>
              <a:t>Date : 11-March-2021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2.  Profit by KM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2.  Profit by KM</a:t>
            </a:r>
          </a:p>
        </p:txBody>
      </p:sp>
      <p:pic>
        <p:nvPicPr>
          <p:cNvPr id="133" name="Screen Shot 2021-03-14 at 3.42.02 AM.png" descr="Screen Shot 2021-03-14 at 3.42.0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049" y="1504744"/>
            <a:ext cx="7536695" cy="4702382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Yellow Cab charges more by km than Pink cab.…"/>
          <p:cNvSpPr txBox="1"/>
          <p:nvPr/>
        </p:nvSpPr>
        <p:spPr>
          <a:xfrm>
            <a:off x="7931874" y="2653029"/>
            <a:ext cx="4015201" cy="155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00526" indent="-200526">
              <a:buSzPct val="100000"/>
              <a:buChar char="-"/>
              <a:defRPr sz="2000"/>
            </a:pP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Yellow</a:t>
            </a:r>
            <a:r>
              <a:t> Cab charges more by km</a:t>
            </a:r>
            <a:br/>
            <a:r>
              <a:t>than Pink cab.</a:t>
            </a:r>
            <a:br/>
          </a:p>
          <a:p>
            <a:pPr marL="200526" indent="-200526">
              <a:buSzPct val="100000"/>
              <a:buChar char="-"/>
              <a:defRPr sz="2000"/>
            </a:pP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Yellow</a:t>
            </a:r>
            <a:r>
              <a:t> Cab earns more profit for</a:t>
            </a:r>
            <a:br/>
            <a:r>
              <a:t>each km.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3. Income class ~ profit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3. Income class ~ profit</a:t>
            </a:r>
          </a:p>
        </p:txBody>
      </p:sp>
      <p:pic>
        <p:nvPicPr>
          <p:cNvPr id="137" name="Screen Shot 2021-03-13 at 7.37.36 PM.png" descr="Screen Shot 2021-03-13 at 7.37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859" y="1476859"/>
            <a:ext cx="11844691" cy="315559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- Average profit in all income class is around 62 for Pink Cab and about 161 for Yellow Cab which is around 3 times difference."/>
          <p:cNvSpPr txBox="1"/>
          <p:nvPr/>
        </p:nvSpPr>
        <p:spPr>
          <a:xfrm>
            <a:off x="1614929" y="5154140"/>
            <a:ext cx="9168552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- Average profit in all income class is around 62 for Pink Cab and about 161 for Yellow Cab which is around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3 times difference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3. Income class ~ profit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3. Income class ~ profit</a:t>
            </a:r>
          </a:p>
        </p:txBody>
      </p:sp>
      <p:pic>
        <p:nvPicPr>
          <p:cNvPr id="141" name="Screen Shot 2021-03-13 at 7.34.36 PM.png" descr="Screen Shot 2021-03-13 at 7.34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9898" y="1174297"/>
            <a:ext cx="7332204" cy="455485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- All income class brings averagely similar profits. But high class use taxi service    the most followed by middle class and low class."/>
          <p:cNvSpPr txBox="1"/>
          <p:nvPr/>
        </p:nvSpPr>
        <p:spPr>
          <a:xfrm>
            <a:off x="1438939" y="5948275"/>
            <a:ext cx="9314122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- All income class brings averagely similar profits. But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high</a:t>
            </a:r>
            <a:r>
              <a:t> class use taxi service </a:t>
            </a:r>
            <a:br/>
            <a:r>
              <a:t>  the most followed by middle class and low class.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4. Weather factor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4. Weather factor</a:t>
            </a:r>
          </a:p>
        </p:txBody>
      </p:sp>
      <p:pic>
        <p:nvPicPr>
          <p:cNvPr id="145" name="Screen Shot 2021-03-13 at 7.42.38 PM.png" descr="Screen Shot 2021-03-13 at 7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013" y="1289829"/>
            <a:ext cx="8213618" cy="513221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- The number of average rides per day are mostly higher than sunny days when there are weather events except storm."/>
          <p:cNvSpPr txBox="1"/>
          <p:nvPr/>
        </p:nvSpPr>
        <p:spPr>
          <a:xfrm>
            <a:off x="8694757" y="3143464"/>
            <a:ext cx="3099259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- The number of average rides per day are mostly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higher than sunny days</a:t>
            </a:r>
            <a:r>
              <a:t> when there are weather events except storm.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5. Trends of profit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5. Trends of profit </a:t>
            </a:r>
          </a:p>
        </p:txBody>
      </p:sp>
      <p:pic>
        <p:nvPicPr>
          <p:cNvPr id="149" name="Screen Shot 2021-03-13 at 7.43.23 PM.png" descr="Screen Shot 2021-03-13 at 7.43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635" y="1270717"/>
            <a:ext cx="5664175" cy="3524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 Shot 2021-03-13 at 7.43.36 PM.png" descr="Screen Shot 2021-03-13 at 7.43.3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4071" y="1264782"/>
            <a:ext cx="5663436" cy="3536089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- The profit of the company went up in 2017 but it went down in 2018 again as the    same level in 2016."/>
          <p:cNvSpPr txBox="1"/>
          <p:nvPr/>
        </p:nvSpPr>
        <p:spPr>
          <a:xfrm>
            <a:off x="1287383" y="5265882"/>
            <a:ext cx="9617234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- The profit of the company went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up</a:t>
            </a:r>
            <a:r>
              <a:t> in 2017 but it went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down</a:t>
            </a:r>
            <a:r>
              <a:t> in 2018 again as the </a:t>
            </a:r>
            <a:br/>
            <a:r>
              <a:t>  same level in 2016.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5. Trends of profit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5. Trends of profit </a:t>
            </a:r>
          </a:p>
        </p:txBody>
      </p:sp>
      <p:pic>
        <p:nvPicPr>
          <p:cNvPr id="154" name="Screen Shot 2021-03-13 at 7.43.49 PM.png" descr="Screen Shot 2021-03-13 at 7.43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56" y="1250323"/>
            <a:ext cx="4214403" cy="3935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 Shot 2021-03-13 at 7.44.07 PM.png" descr="Screen Shot 2021-03-13 at 7.44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4886" y="1250323"/>
            <a:ext cx="6528620" cy="420279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he expected trend in 2019 is like above.…"/>
          <p:cNvSpPr txBox="1"/>
          <p:nvPr/>
        </p:nvSpPr>
        <p:spPr>
          <a:xfrm>
            <a:off x="1114256" y="5480607"/>
            <a:ext cx="9963488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00526" indent="-200526">
              <a:buSzPct val="100000"/>
              <a:buChar char="-"/>
              <a:defRPr sz="2000"/>
            </a:pPr>
            <a:r>
              <a:t>The expected trend in 2019 is like above.</a:t>
            </a:r>
          </a:p>
          <a:p>
            <a:pPr marL="200526" indent="-200526">
              <a:buSzPct val="100000"/>
              <a:buChar char="-"/>
              <a:defRPr sz="2000"/>
            </a:pPr>
            <a:r>
              <a:t>It seems like profit will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decrease or even</a:t>
            </a:r>
            <a:r>
              <a:t> in a good therm in 2019 compared to 2018.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6. Preference in different cities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6. Preference in different cities</a:t>
            </a:r>
          </a:p>
        </p:txBody>
      </p:sp>
      <p:sp>
        <p:nvSpPr>
          <p:cNvPr id="159" name="Double-click to edit"/>
          <p:cNvSpPr txBox="1"/>
          <p:nvPr>
            <p:ph type="body" idx="1"/>
          </p:nvPr>
        </p:nvSpPr>
        <p:spPr>
          <a:xfrm>
            <a:off x="266173" y="1253331"/>
            <a:ext cx="11659654" cy="52052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2500"/>
            </a:pPr>
          </a:p>
        </p:txBody>
      </p:sp>
      <p:pic>
        <p:nvPicPr>
          <p:cNvPr id="160" name="Screen Shot 2021-03-13 at 7.44.45 PM.png" descr="Screen Shot 2021-03-13 at 7.44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641" y="1353813"/>
            <a:ext cx="7738149" cy="484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- The number of rides are the highest in New York and the  lowest in Pittsburgh."/>
          <p:cNvSpPr txBox="1"/>
          <p:nvPr/>
        </p:nvSpPr>
        <p:spPr>
          <a:xfrm>
            <a:off x="8355698" y="2983229"/>
            <a:ext cx="313956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The number of rides are the</a:t>
            </a:r>
            <a:br/>
            <a:r>
              <a:t>highest in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New York</a:t>
            </a:r>
            <a:r>
              <a:t> and the </a:t>
            </a:r>
            <a:br/>
            <a:r>
              <a:t>lowest in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Pittsburgh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6. Preference in different cities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6. Preference in different cities</a:t>
            </a:r>
          </a:p>
        </p:txBody>
      </p:sp>
      <p:pic>
        <p:nvPicPr>
          <p:cNvPr id="164" name="Screen Shot 2021-03-13 at 7.45.02 PM.png" descr="Screen Shot 2021-03-13 at 7.45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143" y="1273347"/>
            <a:ext cx="10045701" cy="400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- All of cities’ citizens except Nashville, Sacramento, San Diego, Pittsburgh prefer to take Yellow cab  than another."/>
          <p:cNvSpPr txBox="1"/>
          <p:nvPr/>
        </p:nvSpPr>
        <p:spPr>
          <a:xfrm>
            <a:off x="873027" y="5592023"/>
            <a:ext cx="1044594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All of cities’ citizens except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 Nashville, Sacramento, San Diego, Pittsburgh</a:t>
            </a:r>
            <a:r>
              <a:t> prefer to take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Yellow</a:t>
            </a:r>
            <a:r>
              <a:t> cab</a:t>
            </a:r>
            <a:br/>
            <a:r>
              <a:t> than another.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6. Preference in different cities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6. Preference in different cities</a:t>
            </a:r>
          </a:p>
        </p:txBody>
      </p:sp>
      <p:pic>
        <p:nvPicPr>
          <p:cNvPr id="168" name="Screen Shot 2021-03-13 at 7.45.19 PM.png" descr="Screen Shot 2021-03-13 at 7.45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537" y="1352378"/>
            <a:ext cx="8018124" cy="498155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New York brings the most profit out of all cities by far.…"/>
          <p:cNvSpPr txBox="1"/>
          <p:nvPr/>
        </p:nvSpPr>
        <p:spPr>
          <a:xfrm>
            <a:off x="8581590" y="1916430"/>
            <a:ext cx="3215785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-"/>
            </a:pPr>
            <a:r>
              <a:t>New York brings the most</a:t>
            </a:r>
            <a:br/>
            <a:r>
              <a:t>profit out of all cities by far.</a:t>
            </a:r>
          </a:p>
          <a:p>
            <a:pPr/>
          </a:p>
          <a:p>
            <a:pPr marL="180473" indent="-180473">
              <a:buSzPct val="100000"/>
              <a:buChar char="-"/>
            </a:pPr>
            <a:r>
              <a:t>Pittsburgh brings the least</a:t>
            </a:r>
            <a:br/>
            <a:r>
              <a:t>profit among the cities.</a:t>
            </a:r>
          </a:p>
          <a:p>
            <a:pPr/>
          </a:p>
          <a:p>
            <a:pPr marL="180473" indent="-180473">
              <a:buSzPct val="100000"/>
              <a:buChar char="-"/>
            </a:pPr>
            <a:r>
              <a:t>The 4 cities,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Nashville, </a:t>
            </a:r>
            <a:b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</a:b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Sacramento, San Diego, </a:t>
            </a:r>
            <a:b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</a:b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Pittsburgh, </a:t>
            </a:r>
            <a:r>
              <a:t>which prefer </a:t>
            </a:r>
            <a:br/>
            <a:r>
              <a:t>Pink Cab than Yellow Cab</a:t>
            </a:r>
            <a:br/>
            <a:r>
              <a:t>bring not much profit.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7. Cost of Living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7. Cost of Living</a:t>
            </a:r>
          </a:p>
        </p:txBody>
      </p:sp>
      <p:pic>
        <p:nvPicPr>
          <p:cNvPr id="172" name="Screen Shot 2021-03-13 at 7.45.38 PM.png" descr="Screen Shot 2021-03-13 at 7.45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345" y="1011364"/>
            <a:ext cx="5865960" cy="3664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 Shot 2021-03-13 at 7.50.13 PM.png" descr="Screen Shot 2021-03-13 at 7.50.13 PM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998752" y="957423"/>
            <a:ext cx="6133169" cy="3772248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"/>
          <p:cNvSpPr txBox="1"/>
          <p:nvPr/>
        </p:nvSpPr>
        <p:spPr>
          <a:xfrm>
            <a:off x="5826882" y="3249930"/>
            <a:ext cx="538236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sp>
        <p:nvSpPr>
          <p:cNvPr id="175" name="Left graph shows the average price per drive in each cities. And New York charges the highest fare while Nashville charges the least.…"/>
          <p:cNvSpPr txBox="1"/>
          <p:nvPr/>
        </p:nvSpPr>
        <p:spPr>
          <a:xfrm>
            <a:off x="583622" y="4959205"/>
            <a:ext cx="11024757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-"/>
              <a:defRPr sz="2000"/>
            </a:pPr>
            <a:r>
              <a:t>Left graph shows the average price per drive in each cities. And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New York</a:t>
            </a:r>
            <a:r>
              <a:t> charges the highest</a:t>
            </a:r>
            <a:br/>
            <a:r>
              <a:t>fare while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Nashville</a:t>
            </a:r>
            <a:r>
              <a:t> charges the least.</a:t>
            </a:r>
          </a:p>
          <a:p>
            <a:pPr marL="200526" indent="-200526">
              <a:lnSpc>
                <a:spcPct val="120000"/>
              </a:lnSpc>
              <a:buSzPct val="100000"/>
              <a:buChar char="-"/>
              <a:defRPr sz="2000"/>
            </a:pPr>
            <a:r>
              <a:t>Right graph shows cost index in each cities. San Francisco has the highest of cost of living and</a:t>
            </a:r>
            <a:br/>
            <a:r>
              <a:t>Pittsburg has the lowest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ctrTitle"/>
          </p:nvPr>
        </p:nvSpPr>
        <p:spPr>
          <a:xfrm>
            <a:off x="-1" y="-1"/>
            <a:ext cx="5733143" cy="6858003"/>
          </a:xfrm>
          <a:prstGeom prst="rect">
            <a:avLst/>
          </a:prstGeom>
          <a:solidFill>
            <a:srgbClr val="3B3B3B"/>
          </a:solidFill>
        </p:spPr>
        <p:txBody>
          <a:bodyPr anchor="t"/>
          <a:lstStyle/>
          <a:p>
            <a:pPr/>
            <a:br/>
            <a:br/>
            <a:br/>
            <a:r>
              <a:rPr b="1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98" name="Subtitle 2"/>
          <p:cNvSpPr txBox="1"/>
          <p:nvPr>
            <p:ph type="subTitle" idx="1"/>
          </p:nvPr>
        </p:nvSpPr>
        <p:spPr>
          <a:xfrm>
            <a:off x="5733142" y="-1"/>
            <a:ext cx="6458858" cy="685800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6600"/>
                </a:solidFill>
              </a:defRPr>
            </a:pPr>
          </a:p>
          <a:p>
            <a:pPr algn="just">
              <a:defRPr>
                <a:solidFill>
                  <a:srgbClr val="FF6600"/>
                </a:solidFill>
              </a:defRPr>
            </a:pPr>
            <a:r>
              <a:t>   </a:t>
            </a:r>
          </a:p>
          <a:p>
            <a:pPr algn="just">
              <a:defRPr sz="2800">
                <a:solidFill>
                  <a:srgbClr val="FF6600"/>
                </a:solidFill>
              </a:defRPr>
            </a:pPr>
            <a:r>
              <a:t>         </a:t>
            </a:r>
          </a:p>
          <a:p>
            <a:pPr algn="just">
              <a:defRPr sz="2800">
                <a:solidFill>
                  <a:srgbClr val="FF6600"/>
                </a:solidFill>
              </a:defRPr>
            </a:pPr>
            <a:r>
              <a:t>         Executive Summary</a:t>
            </a:r>
          </a:p>
          <a:p>
            <a:pPr algn="just">
              <a:defRPr sz="2800">
                <a:solidFill>
                  <a:srgbClr val="FF6600"/>
                </a:solidFill>
              </a:defRPr>
            </a:pPr>
            <a:r>
              <a:t>         Data Processing</a:t>
            </a:r>
          </a:p>
          <a:p>
            <a:pPr algn="just">
              <a:defRPr sz="2800">
                <a:solidFill>
                  <a:srgbClr val="FF6600"/>
                </a:solidFill>
              </a:defRPr>
            </a:pPr>
            <a:r>
              <a:t>         Making Hypothesis</a:t>
            </a:r>
          </a:p>
          <a:p>
            <a:pPr algn="just">
              <a:defRPr sz="2800">
                <a:solidFill>
                  <a:srgbClr val="FF6600"/>
                </a:solidFill>
              </a:defRPr>
            </a:pPr>
            <a:r>
              <a:t>         EDA</a:t>
            </a:r>
          </a:p>
          <a:p>
            <a:pPr algn="just">
              <a:defRPr sz="2800">
                <a:solidFill>
                  <a:srgbClr val="FF6600"/>
                </a:solidFill>
              </a:defRPr>
            </a:pPr>
            <a:r>
              <a:t>         EDA Summary</a:t>
            </a:r>
          </a:p>
          <a:p>
            <a:pPr algn="just">
              <a:defRPr sz="2800">
                <a:solidFill>
                  <a:srgbClr val="FF6600"/>
                </a:solidFill>
              </a:defRPr>
            </a:pPr>
            <a:r>
              <a:t>         Recommendations</a:t>
            </a:r>
          </a:p>
        </p:txBody>
      </p:sp>
      <p:pic>
        <p:nvPicPr>
          <p:cNvPr id="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863771"/>
            <a:ext cx="1654627" cy="994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7. Cost of Living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7. Cost of Living</a:t>
            </a:r>
          </a:p>
        </p:txBody>
      </p:sp>
      <p:pic>
        <p:nvPicPr>
          <p:cNvPr id="178" name="Screen Shot 2021-03-13 at 7.46.41 PM.png" descr="Screen Shot 2021-03-13 at 7.46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9608" y="980913"/>
            <a:ext cx="7621720" cy="477779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- The line shows the average cost of living within all mentioned cities. - Some cities reflects the cost of living well while some cities do not."/>
          <p:cNvSpPr txBox="1"/>
          <p:nvPr/>
        </p:nvSpPr>
        <p:spPr>
          <a:xfrm>
            <a:off x="1046071" y="5920020"/>
            <a:ext cx="8126845" cy="734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 sz="2000"/>
            </a:pPr>
            <a:r>
              <a:t>- The line shows the average cost of living within all mentioned cities.</a:t>
            </a:r>
            <a:br/>
            <a:r>
              <a:t>- Some cities reflects the cost of living well while some cities do not.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8. Regulars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8. Regulars</a:t>
            </a:r>
          </a:p>
        </p:txBody>
      </p:sp>
      <p:pic>
        <p:nvPicPr>
          <p:cNvPr id="182" name="Screen Shot 2021-03-13 at 7.54.17 PM.png" descr="Screen Shot 2021-03-13 at 7.54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56" y="1329323"/>
            <a:ext cx="5652099" cy="3549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 Shot 2021-03-13 at 7.54.35 PM.png" descr="Screen Shot 2021-03-13 at 7.54.3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4253" y="1405280"/>
            <a:ext cx="5386900" cy="339757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Left shows the number of regulars who use more than 5 times within the same company.…"/>
          <p:cNvSpPr txBox="1"/>
          <p:nvPr/>
        </p:nvSpPr>
        <p:spPr>
          <a:xfrm>
            <a:off x="755828" y="5252964"/>
            <a:ext cx="10680344" cy="1084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-"/>
              <a:defRPr sz="2000"/>
            </a:pPr>
            <a:r>
              <a:t>Left shows the number of regulars who use more than 5 times within the same company.</a:t>
            </a:r>
          </a:p>
          <a:p>
            <a:pPr marL="200526" indent="-200526">
              <a:lnSpc>
                <a:spcPct val="120000"/>
              </a:lnSpc>
              <a:buSzPct val="100000"/>
              <a:buChar char="-"/>
              <a:defRPr sz="2000"/>
            </a:pPr>
            <a:r>
              <a:t>Right shows the number of regulars who use more than 10 times within the same company.</a:t>
            </a:r>
          </a:p>
          <a:p>
            <a:pPr marL="200526" indent="-200526">
              <a:lnSpc>
                <a:spcPct val="120000"/>
              </a:lnSpc>
              <a:buSzPct val="100000"/>
              <a:buChar char="-"/>
              <a:defRPr sz="2000"/>
            </a:pP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Yellow Cab</a:t>
            </a:r>
            <a:r>
              <a:t> keeps regulars well compared to Pink Cab.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ummary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87" name="We found that Yellow Cab performs better than Pink Cab with below points.   1. All age groups prefers to take Yellow Cab than Pink Cab.  2. Yellow Cab take almost 3 times more profit compared to Pink Cab.  3. The most profitable cities, like New York, Ch"/>
          <p:cNvSpPr txBox="1"/>
          <p:nvPr/>
        </p:nvSpPr>
        <p:spPr>
          <a:xfrm>
            <a:off x="390991" y="1766546"/>
            <a:ext cx="11410018" cy="4054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 algn="ctr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2000"/>
            </a:pPr>
            <a:r>
              <a:rPr sz="2500"/>
              <a:t>We found that </a:t>
            </a:r>
            <a:r>
              <a:rPr sz="2500">
                <a:solidFill>
                  <a:schemeClr val="accent1">
                    <a:satOff val="-3547"/>
                    <a:lumOff val="-10352"/>
                  </a:schemeClr>
                </a:solidFill>
              </a:rPr>
              <a:t>Yellow</a:t>
            </a:r>
            <a:r>
              <a:rPr sz="2500"/>
              <a:t> Cab performs better than Pink Cab with below points.</a:t>
            </a:r>
            <a:br/>
            <a:br/>
            <a:r>
              <a:t> 1. All age groups prefers to take Yellow Cab than Pink Cab.</a:t>
            </a:r>
            <a:br/>
            <a:r>
              <a:t> 2. Yellow Cab take almost 3 times more profit compared to Pink Cab.</a:t>
            </a:r>
            <a:br/>
            <a:r>
              <a:t> 3. The most profitable cities, like New York, Chicago and Los Angeles, prefer to take Yellow cab </a:t>
            </a:r>
            <a:br/>
            <a:r>
              <a:t>than Pink Cab.</a:t>
            </a:r>
            <a:br/>
            <a:r>
              <a:t> 4. Yellow Cab keeps regulars better than Pink Cab.</a:t>
            </a:r>
            <a:br/>
            <a:br/>
            <a:r>
              <a:rPr b="1" sz="2700"/>
              <a:t>Based on this, we recommend to invest in Yellow Cab.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uggestions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Suggestions</a:t>
            </a:r>
          </a:p>
        </p:txBody>
      </p:sp>
      <p:sp>
        <p:nvSpPr>
          <p:cNvPr id="190" name="We can suggest the things below to increase the profit. 1. Payment Mode : Make an online payment or make sure to prepare the card reader devices well in the cab. 2. Customers with high income : Consider to make higher class of cab to attract customers wi"/>
          <p:cNvSpPr txBox="1"/>
          <p:nvPr/>
        </p:nvSpPr>
        <p:spPr>
          <a:xfrm>
            <a:off x="402142" y="1568761"/>
            <a:ext cx="11387716" cy="4861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ctr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2000"/>
            </a:pPr>
            <a:r>
              <a:rPr b="1" sz="2400"/>
              <a:t>We can suggest the things below to </a:t>
            </a:r>
            <a:r>
              <a:rPr b="1" sz="2400">
                <a:solidFill>
                  <a:schemeClr val="accent1">
                    <a:satOff val="-3547"/>
                    <a:lumOff val="-10352"/>
                  </a:schemeClr>
                </a:solidFill>
              </a:rPr>
              <a:t>increase</a:t>
            </a:r>
            <a:r>
              <a:rPr b="1" sz="2400"/>
              <a:t> the profit.</a:t>
            </a:r>
            <a:br/>
            <a:r>
              <a:t>1. Payment Mode : Make an online payment or make sure to prepare the card reader devices well in the cab.</a:t>
            </a:r>
            <a:br/>
            <a:r>
              <a:t>2. Customers with high income : Consider to make higher class of cab to attract customers with high income since they bring the profit the most.</a:t>
            </a:r>
            <a:br/>
            <a:r>
              <a:t>3. Sunny days : Make a promotions or discount on sunny days to attract more customer.</a:t>
            </a:r>
            <a:br/>
            <a:r>
              <a:t>4. Cities Preferences : Make sure not to lose customers on cities where bring a lot of profit, like New York, Chicago and Los Angeles.</a:t>
            </a:r>
            <a:br/>
            <a:r>
              <a:t>5. Cost of living : Adjust the price which is reflects well the cost of living in different cities.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ctrTitle"/>
          </p:nvPr>
        </p:nvSpPr>
        <p:spPr>
          <a:xfrm>
            <a:off x="-1" y="-1"/>
            <a:ext cx="5733143" cy="6858003"/>
          </a:xfrm>
          <a:prstGeom prst="rect">
            <a:avLst/>
          </a:prstGeom>
          <a:solidFill>
            <a:srgbClr val="3B3B3B"/>
          </a:solidFill>
        </p:spPr>
        <p:txBody>
          <a:bodyPr anchor="t"/>
          <a:lstStyle/>
          <a:p>
            <a:pPr>
              <a:defRPr b="1">
                <a:solidFill>
                  <a:srgbClr val="FF6600"/>
                </a:solidFill>
              </a:defRPr>
            </a:pPr>
          </a:p>
        </p:txBody>
      </p:sp>
      <p:pic>
        <p:nvPicPr>
          <p:cNvPr id="19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863771"/>
            <a:ext cx="1654627" cy="99423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ubtitle 5"/>
          <p:cNvSpPr txBox="1"/>
          <p:nvPr>
            <p:ph type="subTitle" sz="quarter" idx="1"/>
          </p:nvPr>
        </p:nvSpPr>
        <p:spPr>
          <a:xfrm>
            <a:off x="5152569" y="2481943"/>
            <a:ext cx="5558975" cy="1655762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FF6600"/>
                </a:solidFill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xecutive Summary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 Executive Summary</a:t>
            </a:r>
          </a:p>
        </p:txBody>
      </p:sp>
      <p:sp>
        <p:nvSpPr>
          <p:cNvPr id="102" name="XYZ, an American private company, plans to invest in Cab industry since it is growing up remarkably.…"/>
          <p:cNvSpPr txBox="1"/>
          <p:nvPr>
            <p:ph type="body" idx="1"/>
          </p:nvPr>
        </p:nvSpPr>
        <p:spPr>
          <a:xfrm>
            <a:off x="266173" y="1253331"/>
            <a:ext cx="11659654" cy="5205208"/>
          </a:xfrm>
          <a:prstGeom prst="rect">
            <a:avLst/>
          </a:prstGeom>
        </p:spPr>
        <p:txBody>
          <a:bodyPr/>
          <a:lstStyle/>
          <a:p>
            <a:pPr marL="212597" indent="-212597" defTabSz="850391">
              <a:lnSpc>
                <a:spcPct val="120000"/>
              </a:lnSpc>
              <a:spcBef>
                <a:spcPts val="900"/>
              </a:spcBef>
              <a:defRPr sz="2604"/>
            </a:pPr>
          </a:p>
          <a:p>
            <a:pPr marL="212597" indent="-212597" defTabSz="850391">
              <a:lnSpc>
                <a:spcPct val="120000"/>
              </a:lnSpc>
              <a:spcBef>
                <a:spcPts val="900"/>
              </a:spcBef>
              <a:defRPr sz="2604"/>
            </a:pPr>
            <a:r>
              <a:t> XYZ, an American private company, plans to invest in Cab industry since it is growing up remarkably.</a:t>
            </a:r>
          </a:p>
          <a:p>
            <a:pPr marL="212597" indent="-212597" defTabSz="850391">
              <a:lnSpc>
                <a:spcPct val="120000"/>
              </a:lnSpc>
              <a:spcBef>
                <a:spcPts val="900"/>
              </a:spcBef>
              <a:defRPr sz="837"/>
            </a:pPr>
          </a:p>
          <a:p>
            <a:pPr marL="212597" indent="-212597" defTabSz="850391">
              <a:lnSpc>
                <a:spcPct val="120000"/>
              </a:lnSpc>
              <a:spcBef>
                <a:spcPts val="900"/>
              </a:spcBef>
              <a:defRPr sz="2604"/>
            </a:pPr>
            <a:r>
              <a:t>The Analysis has been divided into 5 parts:</a:t>
            </a:r>
            <a:br/>
            <a:br/>
            <a:r>
              <a:t>- Data Processing</a:t>
            </a:r>
            <a:br/>
            <a:r>
              <a:t>- Generating 8 hypothesis</a:t>
            </a:r>
            <a:br/>
            <a:r>
              <a:t>- EDA &amp; EdA Analysis</a:t>
            </a:r>
            <a:br/>
            <a:r>
              <a:t>- Summary</a:t>
            </a:r>
            <a:br/>
            <a:r>
              <a:t>- Suggestions</a:t>
            </a:r>
          </a:p>
        </p:txBody>
      </p:sp>
      <p:sp>
        <p:nvSpPr>
          <p:cNvPr id="103" name="Opportunity"/>
          <p:cNvSpPr txBox="1"/>
          <p:nvPr/>
        </p:nvSpPr>
        <p:spPr>
          <a:xfrm>
            <a:off x="338522" y="1349830"/>
            <a:ext cx="2459559" cy="54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400"/>
            </a:lvl1pPr>
          </a:lstStyle>
          <a:p>
            <a:pPr/>
            <a:r>
              <a:t>Opportunity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Data Processing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Data Processing</a:t>
            </a:r>
          </a:p>
        </p:txBody>
      </p:sp>
      <p:sp>
        <p:nvSpPr>
          <p:cNvPr id="106" name="6 Data files  : Cab_data, City, Customer_ID, Transanction_ID, weather data, advisorsmith_cost_of_living _index…"/>
          <p:cNvSpPr txBox="1"/>
          <p:nvPr>
            <p:ph type="body" idx="1"/>
          </p:nvPr>
        </p:nvSpPr>
        <p:spPr>
          <a:xfrm>
            <a:off x="266173" y="1253331"/>
            <a:ext cx="11659654" cy="52052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6 Data files </a:t>
            </a:r>
            <a:br/>
            <a:r>
              <a:t>: Cab_data, City, Customer_ID, Transanction_ID, weather data, advisorsmith_cost_of_living _index</a:t>
            </a:r>
          </a:p>
          <a:p>
            <a:pPr>
              <a:lnSpc>
                <a:spcPct val="120000"/>
              </a:lnSpc>
              <a:defRPr sz="900"/>
            </a:pPr>
          </a:p>
          <a:p>
            <a:pPr>
              <a:lnSpc>
                <a:spcPct val="120000"/>
              </a:lnSpc>
            </a:pPr>
            <a:r>
              <a:t>12 Useful Variables</a:t>
            </a:r>
            <a:br/>
            <a:r>
              <a:t>: Transaction ID, Date of Travel, Company, City, KM Travelled, Price charged, Cost of Trip, Population, Users, Customer ID, Payment Mode, Weather Type, Cost of Living</a:t>
            </a:r>
          </a:p>
          <a:p>
            <a:pPr>
              <a:lnSpc>
                <a:spcPct val="120000"/>
              </a:lnSpc>
              <a:defRPr sz="900"/>
            </a:pPr>
          </a:p>
          <a:p>
            <a:pPr marL="228599" indent="-228599">
              <a:lnSpc>
                <a:spcPct val="120000"/>
              </a:lnSpc>
            </a:pPr>
            <a:r>
              <a:t>Processing</a:t>
            </a:r>
            <a:br/>
            <a:r>
              <a:t>: Combining necessary files and variables for each hypothesis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Data Processing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Data Processing</a:t>
            </a:r>
          </a:p>
        </p:txBody>
      </p:sp>
      <p:sp>
        <p:nvSpPr>
          <p:cNvPr id="109" name="Assumptions - Users in “City.csv”data assumes as users only use for XYZ company for Cab service. - Profit is calculated by ‘Price_charged-Cost_of_Trip’ for each trip. - Income is divided in 3 classes which are “high”, “middle” and “low”. - Precipitation "/>
          <p:cNvSpPr txBox="1"/>
          <p:nvPr>
            <p:ph type="body" idx="1"/>
          </p:nvPr>
        </p:nvSpPr>
        <p:spPr>
          <a:xfrm>
            <a:off x="266173" y="1253331"/>
            <a:ext cx="11659654" cy="52052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2400"/>
            </a:pPr>
            <a:r>
              <a:rPr b="1"/>
              <a:t>Assumptions</a:t>
            </a:r>
            <a:br/>
            <a:r>
              <a:t>- Users in “City.csv”data assumes as users only use for XYZ company for Cab service.</a:t>
            </a:r>
            <a:br/>
            <a:r>
              <a:t>- Profit is calculated by ‘Price_charged-Cost_of_Trip’ for each trip.</a:t>
            </a:r>
            <a:br/>
            <a:r>
              <a:t>- Income is divided in 3 classes which are “high”, “middle” and “low”.</a:t>
            </a:r>
            <a:br/>
            <a:r>
              <a:t>- Precipitation mostly consists of rain, snow, hail so the number of precipitation’s are distributed to number of rain, snow, and and hail vectors by their ratio.</a:t>
            </a:r>
            <a:br/>
            <a:r>
              <a:t>- The weather type is determined based on the StartTime of the weather event.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8 Hypothesis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8 Hypothesis</a:t>
            </a:r>
          </a:p>
        </p:txBody>
      </p:sp>
      <p:sp>
        <p:nvSpPr>
          <p:cNvPr id="112" name="Do different age group and gender prefer certain type of the payment mode or company?…"/>
          <p:cNvSpPr txBox="1"/>
          <p:nvPr>
            <p:ph type="body" idx="1"/>
          </p:nvPr>
        </p:nvSpPr>
        <p:spPr>
          <a:xfrm>
            <a:off x="266173" y="1253331"/>
            <a:ext cx="11659654" cy="52052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2500"/>
            </a:pPr>
            <a:r>
              <a:t>Do different age group and gender prefer certain type of the payment mode or company?</a:t>
            </a:r>
          </a:p>
          <a:p>
            <a:pPr>
              <a:lnSpc>
                <a:spcPct val="120000"/>
              </a:lnSpc>
              <a:defRPr sz="2500"/>
            </a:pPr>
            <a:r>
              <a:t>Does two company earn same profits by KM?</a:t>
            </a:r>
          </a:p>
          <a:p>
            <a:pPr>
              <a:lnSpc>
                <a:spcPct val="120000"/>
              </a:lnSpc>
              <a:defRPr sz="2500"/>
            </a:pPr>
            <a:r>
              <a:t>What is the relationship between income class and profit? Does it relevant? </a:t>
            </a:r>
          </a:p>
          <a:p>
            <a:pPr>
              <a:lnSpc>
                <a:spcPct val="120000"/>
              </a:lnSpc>
              <a:defRPr sz="2500"/>
            </a:pPr>
            <a:r>
              <a:t>Does the weather affect for customers to use cab services ?</a:t>
            </a:r>
          </a:p>
          <a:p>
            <a:pPr>
              <a:lnSpc>
                <a:spcPct val="120000"/>
              </a:lnSpc>
              <a:defRPr sz="2500"/>
            </a:pPr>
            <a:r>
              <a:t>Will profits of company increases in 2019?</a:t>
            </a:r>
          </a:p>
          <a:p>
            <a:pPr>
              <a:lnSpc>
                <a:spcPct val="120000"/>
              </a:lnSpc>
              <a:defRPr sz="2500"/>
            </a:pPr>
            <a:r>
              <a:t>Do customer in different cities have preference when choosing taxi company ?</a:t>
            </a:r>
          </a:p>
          <a:p>
            <a:pPr>
              <a:lnSpc>
                <a:spcPct val="120000"/>
              </a:lnSpc>
              <a:defRPr sz="2500"/>
            </a:pPr>
            <a:r>
              <a:t>Does the taxi fare reflects well the cost of living in each cities? </a:t>
            </a:r>
          </a:p>
          <a:p>
            <a:pPr>
              <a:lnSpc>
                <a:spcPct val="120000"/>
              </a:lnSpc>
              <a:defRPr sz="2500"/>
            </a:pPr>
            <a:r>
              <a:t>What about regular customers?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.Age Group, Gender ~ Payment Mode, Company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1.Age Group, Gender ~ Payment Mode, Company</a:t>
            </a:r>
          </a:p>
        </p:txBody>
      </p:sp>
      <p:sp>
        <p:nvSpPr>
          <p:cNvPr id="115" name="Age Group ~ Payment Mode…"/>
          <p:cNvSpPr txBox="1"/>
          <p:nvPr>
            <p:ph type="body" idx="1"/>
          </p:nvPr>
        </p:nvSpPr>
        <p:spPr>
          <a:xfrm>
            <a:off x="266173" y="1253331"/>
            <a:ext cx="11659654" cy="535689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2000"/>
            </a:pPr>
            <a:r>
              <a:t>Age Group ~ Payment Mode</a:t>
            </a:r>
          </a:p>
          <a:p>
            <a:pPr>
              <a:lnSpc>
                <a:spcPct val="120000"/>
              </a:lnSpc>
              <a:defRPr sz="2500"/>
            </a:pPr>
          </a:p>
          <a:p>
            <a:pPr>
              <a:lnSpc>
                <a:spcPct val="120000"/>
              </a:lnSpc>
              <a:defRPr sz="2500"/>
            </a:pPr>
          </a:p>
          <a:p>
            <a:pPr>
              <a:lnSpc>
                <a:spcPct val="120000"/>
              </a:lnSpc>
              <a:defRPr sz="2500"/>
            </a:pPr>
          </a:p>
          <a:p>
            <a:pPr>
              <a:lnSpc>
                <a:spcPct val="120000"/>
              </a:lnSpc>
              <a:defRPr sz="2000"/>
            </a:pPr>
            <a:r>
              <a:t>Age Group ~ Company</a:t>
            </a:r>
          </a:p>
        </p:txBody>
      </p:sp>
      <p:pic>
        <p:nvPicPr>
          <p:cNvPr id="116" name="Screen Shot 2021-03-13 at 5.02.48 PM.png" descr="Screen Shot 2021-03-13 at 5.02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52">
            <a:off x="2064679" y="1783161"/>
            <a:ext cx="7143376" cy="1644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Screen Shot 2021-03-13 at 5.03.12 PM.png" descr="Screen Shot 2021-03-13 at 5.03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1601" y="3868724"/>
            <a:ext cx="7289532" cy="167225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- 60% of all age group prefers to pay by card and 40% of them like to pay by cash. - Around 76 % of all age group prefers Yellow Cab, while around 24% does Pink Cab."/>
          <p:cNvSpPr txBox="1"/>
          <p:nvPr/>
        </p:nvSpPr>
        <p:spPr>
          <a:xfrm>
            <a:off x="1452323" y="5768854"/>
            <a:ext cx="928735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- 60% of all age group prefers to pay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by card</a:t>
            </a:r>
            <a:r>
              <a:t> and 40% of them like to pay by cash.</a:t>
            </a:r>
            <a:br/>
            <a:r>
              <a:t>- Around 76 % of all age group prefers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Yellow Cab</a:t>
            </a:r>
            <a:r>
              <a:t>, while around 24% does Pink Cab.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1.Age Group, Gender ~ Payment Mode, Company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1.Age Group, Gender ~ Payment Mode, Company</a:t>
            </a:r>
          </a:p>
        </p:txBody>
      </p:sp>
      <p:sp>
        <p:nvSpPr>
          <p:cNvPr id="121" name="Gender ~ Payment Mode…"/>
          <p:cNvSpPr txBox="1"/>
          <p:nvPr>
            <p:ph type="body" idx="1"/>
          </p:nvPr>
        </p:nvSpPr>
        <p:spPr>
          <a:xfrm>
            <a:off x="266173" y="1253331"/>
            <a:ext cx="11659654" cy="52052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2000"/>
            </a:pPr>
            <a:r>
              <a:t>Gender ~ Payment Mode</a:t>
            </a:r>
          </a:p>
          <a:p>
            <a:pPr>
              <a:lnSpc>
                <a:spcPct val="120000"/>
              </a:lnSpc>
              <a:defRPr sz="2500"/>
            </a:pPr>
          </a:p>
          <a:p>
            <a:pPr>
              <a:lnSpc>
                <a:spcPct val="120000"/>
              </a:lnSpc>
              <a:defRPr sz="2500"/>
            </a:pPr>
          </a:p>
          <a:p>
            <a:pPr>
              <a:lnSpc>
                <a:spcPct val="120000"/>
              </a:lnSpc>
              <a:defRPr sz="2500"/>
            </a:pPr>
          </a:p>
          <a:p>
            <a:pPr>
              <a:lnSpc>
                <a:spcPct val="120000"/>
              </a:lnSpc>
              <a:defRPr sz="2000"/>
            </a:pPr>
            <a:r>
              <a:t>Gender ~ Company</a:t>
            </a:r>
          </a:p>
        </p:txBody>
      </p:sp>
      <p:pic>
        <p:nvPicPr>
          <p:cNvPr id="122" name="Screen Shot 2021-03-13 at 5.03.35 PM.png" descr="Screen Shot 2021-03-13 at 5.03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0" y="1828546"/>
            <a:ext cx="10033001" cy="135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Screen Shot 2021-03-13 at 5.03.59 PM.png" descr="Screen Shot 2021-03-13 at 5.03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550" y="3933674"/>
            <a:ext cx="9994901" cy="12573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- 60% of both gender prefers to pay by card and 40% of them like to pay by cash. - Around 76 % of men and women prefers Yellow Cab, while around 24% does Pink Cab."/>
          <p:cNvSpPr txBox="1"/>
          <p:nvPr/>
        </p:nvSpPr>
        <p:spPr>
          <a:xfrm>
            <a:off x="1606712" y="5595088"/>
            <a:ext cx="897857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- 60% of both gender prefers to pay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by card</a:t>
            </a:r>
            <a:r>
              <a:t> and 40% of them like to pay by cash.</a:t>
            </a:r>
            <a:br/>
            <a:r>
              <a:t>- Around 76 % of men and women prefers </a:t>
            </a:r>
            <a:r>
              <a:rPr>
                <a:solidFill>
                  <a:schemeClr val="accent1">
                    <a:satOff val="-3547"/>
                    <a:lumOff val="-10352"/>
                  </a:schemeClr>
                </a:solidFill>
              </a:rPr>
              <a:t>Yellow Cab</a:t>
            </a:r>
            <a:r>
              <a:t>, while around 24% does Pink Cab.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2.  Profit by KM"/>
          <p:cNvSpPr txBox="1"/>
          <p:nvPr>
            <p:ph type="title"/>
          </p:nvPr>
        </p:nvSpPr>
        <p:spPr>
          <a:xfrm>
            <a:off x="-16226" y="-12795"/>
            <a:ext cx="12224452" cy="967968"/>
          </a:xfrm>
          <a:prstGeom prst="rect">
            <a:avLst/>
          </a:prstGeom>
          <a:solidFill>
            <a:srgbClr val="535353"/>
          </a:solidFill>
        </p:spPr>
        <p:txBody>
          <a:bodyPr anchor="b"/>
          <a:lstStyle>
            <a:lvl1pPr>
              <a:spcBef>
                <a:spcPts val="1000"/>
              </a:spcBef>
              <a:defRPr sz="4500">
                <a:solidFill>
                  <a:srgbClr val="FF6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2.  Profit by KM</a:t>
            </a:r>
          </a:p>
        </p:txBody>
      </p:sp>
      <p:sp>
        <p:nvSpPr>
          <p:cNvPr id="127" name="Average profit by km…"/>
          <p:cNvSpPr txBox="1"/>
          <p:nvPr>
            <p:ph type="body" idx="1"/>
          </p:nvPr>
        </p:nvSpPr>
        <p:spPr>
          <a:xfrm>
            <a:off x="395986" y="1148445"/>
            <a:ext cx="11659654" cy="55009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2000"/>
            </a:pPr>
            <a:r>
              <a:t>Average profit by km</a:t>
            </a:r>
          </a:p>
          <a:p>
            <a:pPr>
              <a:lnSpc>
                <a:spcPct val="120000"/>
              </a:lnSpc>
              <a:defRPr sz="1700"/>
            </a:pPr>
          </a:p>
          <a:p>
            <a:pPr>
              <a:lnSpc>
                <a:spcPct val="120000"/>
              </a:lnSpc>
              <a:defRPr sz="1700"/>
            </a:pPr>
          </a:p>
          <a:p>
            <a:pPr>
              <a:lnSpc>
                <a:spcPct val="120000"/>
              </a:lnSpc>
              <a:defRPr sz="1700"/>
            </a:pPr>
          </a:p>
          <a:p>
            <a:pPr>
              <a:lnSpc>
                <a:spcPct val="120000"/>
              </a:lnSpc>
              <a:defRPr sz="2000"/>
            </a:pPr>
            <a:r>
              <a:t>Average price by km</a:t>
            </a:r>
          </a:p>
          <a:p>
            <a:pPr>
              <a:lnSpc>
                <a:spcPct val="120000"/>
              </a:lnSpc>
              <a:defRPr sz="1700"/>
            </a:pPr>
          </a:p>
          <a:p>
            <a:pPr>
              <a:lnSpc>
                <a:spcPct val="120000"/>
              </a:lnSpc>
              <a:defRPr sz="1700"/>
            </a:pPr>
          </a:p>
          <a:p>
            <a:pPr>
              <a:lnSpc>
                <a:spcPct val="120000"/>
              </a:lnSpc>
              <a:defRPr sz="1700"/>
            </a:pPr>
          </a:p>
          <a:p>
            <a:pPr>
              <a:lnSpc>
                <a:spcPct val="120000"/>
              </a:lnSpc>
              <a:defRPr sz="2000"/>
            </a:pPr>
            <a:r>
              <a:t>Average cost by km</a:t>
            </a:r>
          </a:p>
        </p:txBody>
      </p:sp>
      <p:pic>
        <p:nvPicPr>
          <p:cNvPr id="128" name="Screen Shot 2021-03-13 at 7.28.22 PM.png" descr="Screen Shot 2021-03-13 at 7.28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231" y="1567276"/>
            <a:ext cx="9783355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Screen Shot 2021-03-13 at 7.28.31 PM.png" descr="Screen Shot 2021-03-13 at 7.28.3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408" y="3323613"/>
            <a:ext cx="1003300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reen Shot 2021-03-13 at 7.28.41 PM.png" descr="Screen Shot 2021-03-13 at 7.28.4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6458" y="5079950"/>
            <a:ext cx="9994902" cy="12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