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19"/>
  </p:notesMasterIdLst>
  <p:handoutMasterIdLst>
    <p:handoutMasterId r:id="rId20"/>
  </p:handoutMasterIdLst>
  <p:sldIdLst>
    <p:sldId id="520" r:id="rId3"/>
    <p:sldId id="426" r:id="rId4"/>
    <p:sldId id="521" r:id="rId5"/>
    <p:sldId id="513" r:id="rId6"/>
    <p:sldId id="534" r:id="rId7"/>
    <p:sldId id="528" r:id="rId8"/>
    <p:sldId id="532" r:id="rId9"/>
    <p:sldId id="522" r:id="rId10"/>
    <p:sldId id="525" r:id="rId11"/>
    <p:sldId id="531" r:id="rId12"/>
    <p:sldId id="530" r:id="rId13"/>
    <p:sldId id="523" r:id="rId14"/>
    <p:sldId id="524" r:id="rId15"/>
    <p:sldId id="529" r:id="rId16"/>
    <p:sldId id="535" r:id="rId17"/>
    <p:sldId id="533" r:id="rId18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58" autoAdjust="0"/>
    <p:restoredTop sz="86466" autoAdjust="0"/>
  </p:normalViewPr>
  <p:slideViewPr>
    <p:cSldViewPr>
      <p:cViewPr varScale="1">
        <p:scale>
          <a:sx n="95" d="100"/>
          <a:sy n="95" d="100"/>
        </p:scale>
        <p:origin x="-20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>
      <p:cViewPr varScale="1">
        <p:scale>
          <a:sx n="79" d="100"/>
          <a:sy n="79" d="100"/>
        </p:scale>
        <p:origin x="-3330" y="-96"/>
      </p:cViewPr>
      <p:guideLst>
        <p:guide orient="horz" pos="2956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/>
            </a:lvl1pPr>
          </a:lstStyle>
          <a:p>
            <a:pPr>
              <a:defRPr/>
            </a:pPr>
            <a:fld id="{1834F591-1112-4D40-8A01-0A4BC159B8A2}" type="datetimeFigureOut">
              <a:rPr lang="en-US"/>
              <a:pPr>
                <a:defRPr/>
              </a:pPr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/>
            </a:lvl1pPr>
          </a:lstStyle>
          <a:p>
            <a:pPr>
              <a:defRPr/>
            </a:pPr>
            <a:fld id="{A0588CCD-B3D8-4A13-82A2-E0B7B77AC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259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5C23CED-F7B8-4FB5-BE33-74E46CF38108}" type="datetimeFigureOut">
              <a:rPr lang="en-US"/>
              <a:pPr>
                <a:defRPr/>
              </a:pPr>
              <a:t>10/27/2013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5" tIns="46653" rIns="93305" bIns="466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58659"/>
            <a:ext cx="5679440" cy="4223065"/>
          </a:xfrm>
          <a:prstGeom prst="rect">
            <a:avLst/>
          </a:prstGeom>
        </p:spPr>
        <p:txBody>
          <a:bodyPr vert="horz" lIns="93305" tIns="46653" rIns="93305" bIns="466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1D59BD-1EE8-4FBF-A7DC-172E8A40A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8719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82DF1-0190-4BE7-95F8-D57E5592B5CE}" type="slidenum">
              <a:rPr lang="en-US"/>
              <a:pPr/>
              <a:t>7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675188" cy="3506787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458659"/>
            <a:ext cx="5206153" cy="4223065"/>
          </a:xfrm>
        </p:spPr>
        <p:txBody>
          <a:bodyPr/>
          <a:lstStyle/>
          <a:p>
            <a:r>
              <a:rPr lang="en-US"/>
              <a:t>This is a brief list. We’ll go over them one by one.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9F722C-8522-4319-9E67-BEDF94D1AA8D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E14B-8303-4C03-BD99-6D4EEC45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9694-4A5A-4BF5-ADD1-6A8530FF7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627C5-6CA5-494A-B2FD-21C6DB0A0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10/27/2013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4189E14B-8303-4C03-BD99-6D4EEC458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0DAD66B-9CE9-43DC-A946-9E03A89D2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9B9D0-733D-4FD7-9F60-24F883C698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1D023-2303-4CEC-95B2-D220284350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34E5A-9B98-4FFE-A2C7-C4B16EA824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E2126-1047-41C1-94CC-9D24BB73B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755D-CC1B-4768-9101-EB3B5E22A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93FA6-1851-4438-AE63-280E202B06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59694-4A5A-4BF5-ADD1-6A8530FF7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27C5-6CA5-494A-B2FD-21C6DB0A0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D66B-9CE9-43DC-A946-9E03A89D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D194-C991-4CD4-95B0-6355C8B4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B9D0-733D-4FD7-9F60-24F883C69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023-2303-4CEC-95B2-D22028435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4E5A-9B98-4FFE-A2C7-C4B16EA82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2126-1047-41C1-94CC-9D24BB73B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3FA6-1851-4438-AE63-280E202B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20D76B-BEB0-49DC-A03B-2A8F18EBD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6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6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20D76B-BEB0-49DC-A03B-2A8F18EBDA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895600"/>
          </a:xfrm>
        </p:spPr>
        <p:txBody>
          <a:bodyPr/>
          <a:lstStyle/>
          <a:p>
            <a:r>
              <a:rPr lang="en-US" dirty="0" smtClean="0"/>
              <a:t>Opening Remarks</a:t>
            </a:r>
          </a:p>
          <a:p>
            <a:r>
              <a:rPr lang="en-US" dirty="0" smtClean="0"/>
              <a:t>Best Practices for this Course</a:t>
            </a:r>
          </a:p>
          <a:p>
            <a:r>
              <a:rPr lang="en-US" dirty="0" smtClean="0"/>
              <a:t>Basics of Visual Studio</a:t>
            </a:r>
          </a:p>
          <a:p>
            <a:r>
              <a:rPr lang="en-US" dirty="0" smtClean="0"/>
              <a:t>Basics of C++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81000"/>
            <a:ext cx="8100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 to Live Lecture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1676400"/>
            <a:ext cx="4576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Moderator: Gina Cooper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2286000"/>
            <a:ext cx="18119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Agenda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7" descr="2010_gina_sm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2362200"/>
            <a:ext cx="1617428" cy="1996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calculations and print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229600" cy="4495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//Calculate volume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double volume =4/3*PI*radius*radius*radius;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//Print results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"The volume is "&lt;&lt;volume&lt;&lt;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Save, Build, and run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What happened?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Add: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&lt;&lt;fixed; //disables scientific notation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(2); //sets output precision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Now: add user input for the radius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an input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double radius=0;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"Please enter the radius between 0 and 4000: ";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&gt;&gt;radius;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and =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cout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</a:rPr>
              <a:t> &lt;&lt; "Number 1" &lt;&lt; number1 &lt;&lt; </a:t>
            </a:r>
            <a:r>
              <a:rPr lang="en-US" dirty="0" err="1" smtClean="0">
                <a:latin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</a:rPr>
              <a:t>; //note: </a:t>
            </a:r>
            <a:r>
              <a:rPr lang="en-US" dirty="0" err="1" smtClean="0">
                <a:latin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</a:rPr>
              <a:t> has a l as in love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&lt;&lt; is stream insertion operator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&gt;&gt; is stream extraction operator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Output manipulator </a:t>
            </a:r>
            <a:r>
              <a:rPr lang="en-US" sz="2600" dirty="0" err="1" smtClean="0">
                <a:solidFill>
                  <a:schemeClr val="tx1"/>
                </a:solidFill>
              </a:rPr>
              <a:t>setw</a:t>
            </a:r>
            <a:r>
              <a:rPr lang="en-US" sz="2600" dirty="0" smtClean="0">
                <a:solidFill>
                  <a:schemeClr val="tx1"/>
                </a:solidFill>
              </a:rPr>
              <a:t>(n)</a:t>
            </a:r>
          </a:p>
          <a:p>
            <a:pPr lvl="1">
              <a:buNone/>
            </a:pPr>
            <a:r>
              <a:rPr lang="en-US" sz="2800" dirty="0" err="1" smtClean="0">
                <a:latin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</a:rPr>
              <a:t> &lt;&lt; </a:t>
            </a:r>
            <a:r>
              <a:rPr lang="en-US" sz="2800" dirty="0" err="1" smtClean="0">
                <a:latin typeface="Courier New" pitchFamily="49" charset="0"/>
              </a:rPr>
              <a:t>setw</a:t>
            </a:r>
            <a:r>
              <a:rPr lang="en-US" sz="2800" dirty="0" smtClean="0">
                <a:latin typeface="Courier New" pitchFamily="49" charset="0"/>
              </a:rPr>
              <a:t>(8) &lt;&lt; variable;</a:t>
            </a:r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dirty="0" err="1" smtClean="0"/>
              <a:t>cin</a:t>
            </a:r>
            <a:endParaRPr lang="en-US" dirty="0" smtClean="0"/>
          </a:p>
          <a:p>
            <a:pPr lvl="1">
              <a:buNone/>
            </a:pPr>
            <a:r>
              <a:rPr lang="en-US" sz="2500" dirty="0" err="1" smtClean="0">
                <a:latin typeface="Courier New" pitchFamily="49" charset="0"/>
              </a:rPr>
              <a:t>cin</a:t>
            </a:r>
            <a:r>
              <a:rPr lang="en-US" sz="2500" dirty="0" smtClean="0">
                <a:latin typeface="Courier New" pitchFamily="49" charset="0"/>
              </a:rPr>
              <a:t> &gt;&gt; number1;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assignment</a:t>
            </a:r>
            <a:r>
              <a:rPr lang="en-US" sz="2800" dirty="0" smtClean="0"/>
              <a:t> = operator</a:t>
            </a:r>
          </a:p>
          <a:p>
            <a:pPr lvl="1"/>
            <a:r>
              <a:rPr lang="en-US" sz="2400" dirty="0" smtClean="0"/>
              <a:t>Evaluate the expression on the right side</a:t>
            </a:r>
          </a:p>
          <a:p>
            <a:pPr lvl="1"/>
            <a:r>
              <a:rPr lang="en-US" sz="2400" dirty="0" smtClean="0"/>
              <a:t>Assign value of right side to left side</a:t>
            </a:r>
          </a:p>
          <a:p>
            <a:r>
              <a:rPr lang="en-US" sz="2800" dirty="0" smtClean="0"/>
              <a:t>Perfectly acceptable in C++ (but not math):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</a:rPr>
              <a:t>a = a * 2; // Double the value of a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Arithmetic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Integer division truncates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Modulus operator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</a:rPr>
              <a:t>a % b</a:t>
            </a:r>
            <a:r>
              <a:rPr lang="en-US" dirty="0" smtClean="0"/>
              <a:t> returns the remainder of a / b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and b must be integers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Pre </a:t>
            </a:r>
            <a:r>
              <a:rPr lang="en-US" dirty="0" smtClean="0"/>
              <a:t>and post increment and decrement b++ or b--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Logical operators</a:t>
            </a:r>
          </a:p>
          <a:p>
            <a:r>
              <a:rPr lang="en-US" dirty="0" smtClean="0"/>
              <a:t>&amp;&amp;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AND</a:t>
            </a:r>
          </a:p>
          <a:p>
            <a:r>
              <a:rPr lang="en-US" dirty="0" smtClean="0"/>
              <a:t>||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OR</a:t>
            </a:r>
          </a:p>
          <a:p>
            <a:r>
              <a:rPr lang="en-US" dirty="0" smtClean="0"/>
              <a:t>!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Not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Escape sequence \ to display special characters: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cout</a:t>
            </a:r>
            <a:r>
              <a:rPr lang="en-US" dirty="0" smtClean="0"/>
              <a:t>&lt;&lt;"We like\'CIS170\'" </a:t>
            </a:r>
            <a:r>
              <a:rPr lang="en-US" dirty="0" smtClean="0"/>
              <a:t>displays: </a:t>
            </a:r>
            <a:r>
              <a:rPr lang="en-US" dirty="0" smtClean="0"/>
              <a:t>We like 'CIS170'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6839"/>
            <a:ext cx="7175500" cy="817562"/>
          </a:xfrm>
        </p:spPr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661275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calculates and displays the sales tax for a new car. The  User will enter the price of the car and will see the total price including the sales tax.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: Prompt the user for the price of the car.</a:t>
            </a:r>
            <a:br>
              <a:rPr lang="en-US" dirty="0" smtClean="0"/>
            </a:br>
            <a:r>
              <a:rPr lang="en-US" b="1" dirty="0" smtClean="0"/>
              <a:t>Process</a:t>
            </a:r>
            <a:r>
              <a:rPr lang="en-US" dirty="0" smtClean="0"/>
              <a:t>: Perform the calculations.  The tax rate is 6.5% on the car. Calculate the sales tax on the car and the total price of the car.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 Display the results. </a:t>
            </a:r>
          </a:p>
          <a:p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 b="59443"/>
          <a:stretch>
            <a:fillRect/>
          </a:stretch>
        </p:blipFill>
        <p:spPr bwMode="auto">
          <a:xfrm>
            <a:off x="990600" y="5029200"/>
            <a:ext cx="697840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54736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iomanip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Global constant - use a fixed tax rate of 6.5%</a:t>
            </a:r>
          </a:p>
          <a:p>
            <a:pPr>
              <a:buNone/>
            </a:pPr>
            <a:r>
              <a:rPr lang="en-US" dirty="0" smtClean="0"/>
              <a:t>const double </a:t>
            </a:r>
            <a:r>
              <a:rPr lang="en-US" dirty="0" err="1" smtClean="0"/>
              <a:t>taxRate</a:t>
            </a:r>
            <a:r>
              <a:rPr lang="en-US" dirty="0" smtClean="0"/>
              <a:t> = 0.065;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double price, </a:t>
            </a:r>
            <a:r>
              <a:rPr lang="en-US" dirty="0" err="1" smtClean="0"/>
              <a:t>salesTax</a:t>
            </a:r>
            <a:r>
              <a:rPr lang="en-US" dirty="0" smtClean="0"/>
              <a:t>, </a:t>
            </a:r>
            <a:r>
              <a:rPr lang="en-US" dirty="0" err="1" smtClean="0"/>
              <a:t>totalPrice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&lt;&lt;"Please enter the price of the car: 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&gt;&gt;price;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salesTax</a:t>
            </a:r>
            <a:r>
              <a:rPr lang="en-US" dirty="0" smtClean="0"/>
              <a:t> = price * </a:t>
            </a:r>
            <a:r>
              <a:rPr lang="en-US" dirty="0" err="1" smtClean="0"/>
              <a:t>taxRate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totalPrice</a:t>
            </a:r>
            <a:r>
              <a:rPr lang="en-US" dirty="0" smtClean="0"/>
              <a:t> = </a:t>
            </a:r>
            <a:r>
              <a:rPr lang="en-US" dirty="0" err="1" smtClean="0"/>
              <a:t>salesTax</a:t>
            </a:r>
            <a:r>
              <a:rPr lang="en-US" dirty="0" smtClean="0"/>
              <a:t> + price;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&lt;&lt;fixed&lt;&lt;</a:t>
            </a:r>
            <a:r>
              <a:rPr lang="en-US" dirty="0" err="1" smtClean="0"/>
              <a:t>showpoint</a:t>
            </a:r>
            <a:r>
              <a:rPr lang="en-US" dirty="0" smtClean="0"/>
              <a:t>&lt;&lt;</a:t>
            </a:r>
            <a:r>
              <a:rPr lang="en-US" dirty="0" err="1" smtClean="0"/>
              <a:t>setprecision</a:t>
            </a:r>
            <a:r>
              <a:rPr lang="en-US" dirty="0" smtClean="0"/>
              <a:t>(2); //Use this to show calculations with 2 decimal places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&lt;&lt;"Original Car Price: "&lt;&lt;</a:t>
            </a:r>
            <a:r>
              <a:rPr lang="en-US" dirty="0" err="1" smtClean="0"/>
              <a:t>setw</a:t>
            </a:r>
            <a:r>
              <a:rPr lang="en-US" dirty="0" smtClean="0"/>
              <a:t>(12)&lt;&lt;"$"&lt;&lt;price&lt;&lt;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&lt;&lt;"Your taxes are:     "&lt;&lt;</a:t>
            </a:r>
            <a:r>
              <a:rPr lang="en-US" dirty="0" err="1" smtClean="0"/>
              <a:t>setw</a:t>
            </a:r>
            <a:r>
              <a:rPr lang="en-US" dirty="0" smtClean="0"/>
              <a:t>(12)&lt;&lt;"$"&lt;&lt;</a:t>
            </a:r>
            <a:r>
              <a:rPr lang="en-US" dirty="0" err="1" smtClean="0"/>
              <a:t>salesTax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&lt;&lt;"Total price is:     "&lt;&lt;</a:t>
            </a:r>
            <a:r>
              <a:rPr lang="en-US" dirty="0" err="1" smtClean="0"/>
              <a:t>setw</a:t>
            </a:r>
            <a:r>
              <a:rPr lang="en-US" dirty="0" smtClean="0"/>
              <a:t>(12)&lt;&lt;"$"&lt;&lt;</a:t>
            </a:r>
            <a:r>
              <a:rPr lang="en-US" dirty="0" err="1" smtClean="0"/>
              <a:t>totalPrice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system("pause");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r>
              <a:rPr lang="en-US" sz="2400" dirty="0" smtClean="0"/>
              <a:t>C++ introduction</a:t>
            </a:r>
          </a:p>
          <a:p>
            <a:r>
              <a:rPr lang="en-US" sz="2400" dirty="0" smtClean="0"/>
              <a:t>Creating a program in C++ </a:t>
            </a:r>
          </a:p>
          <a:p>
            <a:r>
              <a:rPr lang="en-US" sz="2400" dirty="0" smtClean="0"/>
              <a:t>Algorithm</a:t>
            </a:r>
          </a:p>
          <a:p>
            <a:r>
              <a:rPr lang="en-US" sz="2400" dirty="0" smtClean="0"/>
              <a:t>Comments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23906" name="Picture 2" descr="C:\Documents and Settings\D99003734\Local Settings\Temporary Internet Files\Content.IE5\2EXO53AK\MCj04414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9E14B-8303-4C03-BD99-6D4EEC458CB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3250" name="Picture 2" descr="http://hellogiggles.com/wp-content/uploads/2012/01/officesp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0"/>
            <a:ext cx="5695950" cy="3686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Envirornment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 Studio.NET IDE</a:t>
            </a:r>
          </a:p>
          <a:p>
            <a:r>
              <a:rPr lang="en-US" dirty="0" smtClean="0"/>
              <a:t>Visual C++ Express</a:t>
            </a:r>
          </a:p>
          <a:p>
            <a:r>
              <a:rPr lang="en-US" dirty="0" smtClean="0"/>
              <a:t>Citrix Environment</a:t>
            </a:r>
          </a:p>
          <a:p>
            <a:pPr lvl="1"/>
            <a:r>
              <a:rPr lang="en-US" dirty="0" smtClean="0"/>
              <a:t>Save on the correct drive</a:t>
            </a:r>
          </a:p>
          <a:p>
            <a:r>
              <a:rPr lang="en-US" dirty="0" smtClean="0"/>
              <a:t>Mac users</a:t>
            </a:r>
          </a:p>
          <a:p>
            <a:pPr lvl="1"/>
            <a:r>
              <a:rPr lang="en-US" dirty="0" smtClean="0"/>
              <a:t>Need something like parallels, boot camp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Solution explorer window = shows the physical components of the program in a hierarchical list</a:t>
            </a:r>
          </a:p>
          <a:p>
            <a:r>
              <a:rPr lang="en-US" b="1" dirty="0" smtClean="0"/>
              <a:t>IDE</a:t>
            </a:r>
            <a:r>
              <a:rPr lang="en-US" dirty="0" smtClean="0"/>
              <a:t> = Integrated Development Environment</a:t>
            </a:r>
          </a:p>
          <a:p>
            <a:r>
              <a:rPr lang="en-US" dirty="0" smtClean="0"/>
              <a:t>Visual Studio.NET is an IDE</a:t>
            </a:r>
          </a:p>
          <a:p>
            <a:r>
              <a:rPr lang="en-US" dirty="0" smtClean="0"/>
              <a:t>SAVE often</a:t>
            </a:r>
          </a:p>
          <a:p>
            <a:pPr lvl="1"/>
            <a:r>
              <a:rPr lang="en-US" dirty="0" smtClean="0"/>
              <a:t>RAM is volatile and everything is lost when the power is turned off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 = all the resources </a:t>
            </a:r>
            <a:r>
              <a:rPr lang="en-US" smtClean="0"/>
              <a:t>that are </a:t>
            </a:r>
            <a:r>
              <a:rPr lang="en-US" dirty="0" smtClean="0"/>
              <a:t>required to solve a programming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What is </a:t>
            </a:r>
            <a:r>
              <a:rPr lang="en-US" sz="4000" i="1" dirty="0"/>
              <a:t>structured programming</a:t>
            </a:r>
            <a:r>
              <a:rPr lang="en-US" sz="4000" dirty="0"/>
              <a:t>?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701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systematic, disciplined approach to programming that applies </a:t>
            </a:r>
            <a:r>
              <a:rPr lang="en-US" sz="2400" b="1" i="1" dirty="0"/>
              <a:t>three standard control structures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Sequence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 </a:t>
            </a:r>
            <a:r>
              <a:rPr lang="en-US" sz="2400" dirty="0"/>
              <a:t>(decision-making)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Repetition</a:t>
            </a:r>
            <a:r>
              <a:rPr lang="en-US" sz="2400" dirty="0"/>
              <a:t> (iteration or looping)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Applies </a:t>
            </a:r>
            <a:r>
              <a:rPr lang="en-US" sz="2400" b="1" i="1" dirty="0"/>
              <a:t>top-down development</a:t>
            </a:r>
            <a:r>
              <a:rPr lang="en-US" sz="2400" dirty="0"/>
              <a:t> by outlining the problem to be solved, then functionally decomposing the problem into smaller “units</a:t>
            </a:r>
            <a:r>
              <a:rPr lang="en-US" sz="2400" dirty="0" smtClean="0"/>
              <a:t>”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Applies </a:t>
            </a:r>
            <a:r>
              <a:rPr lang="en-US" sz="2400" b="1" i="1" dirty="0"/>
              <a:t>modular design</a:t>
            </a:r>
            <a:r>
              <a:rPr lang="en-US" sz="2400" dirty="0"/>
              <a:t> by grouping similar tasks together into code </a:t>
            </a:r>
            <a:r>
              <a:rPr lang="en-US" sz="2400" dirty="0" smtClean="0"/>
              <a:t>modules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714500"/>
            <a:ext cx="7924800" cy="44577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Variables are named locations in memory</a:t>
            </a:r>
            <a:r>
              <a:rPr lang="en-US" sz="2400" dirty="0"/>
              <a:t> that hold data required by a program and </a:t>
            </a:r>
            <a:r>
              <a:rPr lang="en-US" sz="2400" b="1" i="1" dirty="0">
                <a:solidFill>
                  <a:srgbClr val="0000FF"/>
                </a:solidFill>
              </a:rPr>
              <a:t>may be changed repeatedly at runtime</a:t>
            </a:r>
            <a:r>
              <a:rPr lang="en-US" sz="2400" i="1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variable has a type (</a:t>
            </a:r>
            <a:r>
              <a:rPr lang="en-US" sz="2400" dirty="0" err="1"/>
              <a:t>int</a:t>
            </a:r>
            <a:r>
              <a:rPr lang="en-US" sz="2400" dirty="0"/>
              <a:t>, float, double, char) and a storage size based on its type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Leftside</a:t>
            </a:r>
            <a:r>
              <a:rPr lang="en-US" sz="2400" dirty="0" smtClean="0"/>
              <a:t> = </a:t>
            </a:r>
            <a:r>
              <a:rPr lang="en-US" sz="2400" dirty="0" err="1" smtClean="0"/>
              <a:t>rightside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left side is always a single variable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Summary of fundamental data types</a:t>
            </a:r>
          </a:p>
        </p:txBody>
      </p:sp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1146175" y="1828800"/>
          <a:ext cx="8874125" cy="5126038"/>
        </p:xfrm>
        <a:graphic>
          <a:graphicData uri="http://schemas.openxmlformats.org/presentationml/2006/ole">
            <p:oleObj spid="_x0000_s60418" name="Document" r:id="rId4" imgW="9519228" imgH="5501271" progId="Word.Document.8">
              <p:embed/>
            </p:oleObj>
          </a:graphicData>
        </a:graphic>
      </p:graphicFrame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155700" y="5599113"/>
            <a:ext cx="73517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800"/>
          </a:p>
          <a:p>
            <a:pPr>
              <a:buFontTx/>
              <a:buChar char="•"/>
            </a:pPr>
            <a:r>
              <a:rPr lang="en-US" sz="1800"/>
              <a:t> The data types highlighted above are those we’ll mostly use in this course</a:t>
            </a:r>
          </a:p>
          <a:p>
            <a:endParaRPr 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-&gt; New Project</a:t>
            </a:r>
          </a:p>
          <a:p>
            <a:r>
              <a:rPr lang="en-US" dirty="0" smtClean="0"/>
              <a:t>Choose Visual C++ and Win32 Console Application</a:t>
            </a:r>
          </a:p>
          <a:p>
            <a:r>
              <a:rPr lang="en-US" dirty="0" smtClean="0"/>
              <a:t>Name the project </a:t>
            </a:r>
            <a:r>
              <a:rPr lang="en-US" b="1" dirty="0" smtClean="0"/>
              <a:t>CIS170LiveLecture</a:t>
            </a:r>
            <a:endParaRPr lang="en-US" b="1" dirty="0" smtClean="0"/>
          </a:p>
          <a:p>
            <a:r>
              <a:rPr lang="en-US" dirty="0" smtClean="0"/>
              <a:t>Pick Application Settings</a:t>
            </a:r>
          </a:p>
          <a:p>
            <a:r>
              <a:rPr lang="en-US" dirty="0" smtClean="0"/>
              <a:t>Check the </a:t>
            </a:r>
            <a:r>
              <a:rPr lang="en-US" b="1" dirty="0" smtClean="0"/>
              <a:t>Empty Project </a:t>
            </a:r>
            <a:r>
              <a:rPr lang="en-US" dirty="0" smtClean="0"/>
              <a:t>box</a:t>
            </a:r>
          </a:p>
          <a:p>
            <a:r>
              <a:rPr lang="en-US" dirty="0" smtClean="0"/>
              <a:t>Right click -&gt; Add New item</a:t>
            </a:r>
            <a:endParaRPr lang="en-US" dirty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 file named </a:t>
            </a:r>
            <a:r>
              <a:rPr lang="en-US" dirty="0" err="1" smtClean="0"/>
              <a:t>myMain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to calculate the volume of </a:t>
            </a:r>
            <a:r>
              <a:rPr lang="en-US" dirty="0" err="1" smtClean="0"/>
              <a:t>Alderaan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iomanip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const double PI= 3.14159;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//Constants can not be changed after initializing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  //Main function or module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double radius = 3884;</a:t>
            </a:r>
          </a:p>
          <a:p>
            <a:pPr>
              <a:buNone/>
            </a:pPr>
            <a:r>
              <a:rPr lang="en-US" dirty="0" smtClean="0"/>
              <a:t>  return 0; //return 0 indicates the program has terminated successfully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5867400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C++ is case sensitive</a:t>
            </a:r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17715</TotalTime>
  <Words>595</Words>
  <Application>Microsoft Office PowerPoint</Application>
  <PresentationFormat>On-screen Show (4:3)</PresentationFormat>
  <Paragraphs>154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Axis</vt:lpstr>
      <vt:lpstr>Origin</vt:lpstr>
      <vt:lpstr>Document</vt:lpstr>
      <vt:lpstr>Slide 1</vt:lpstr>
      <vt:lpstr>Introduction to Programming</vt:lpstr>
      <vt:lpstr>Programming Envirornment</vt:lpstr>
      <vt:lpstr>Visual Studio</vt:lpstr>
      <vt:lpstr>What is structured programming?</vt:lpstr>
      <vt:lpstr>Variables</vt:lpstr>
      <vt:lpstr>Summary of fundamental data types</vt:lpstr>
      <vt:lpstr>Starting VS</vt:lpstr>
      <vt:lpstr>Program to calculate the volume of Alderaan</vt:lpstr>
      <vt:lpstr>Add calculations and print results</vt:lpstr>
      <vt:lpstr>Adding an input</vt:lpstr>
      <vt:lpstr>Input and Output and =</vt:lpstr>
      <vt:lpstr>Arithmetic Operators</vt:lpstr>
      <vt:lpstr>Scenario</vt:lpstr>
      <vt:lpstr>Slide 15</vt:lpstr>
      <vt:lpstr>Key concepts</vt:lpstr>
    </vt:vector>
  </TitlesOfParts>
  <Company>studboy,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studboy</dc:creator>
  <cp:lastModifiedBy>gina</cp:lastModifiedBy>
  <cp:revision>828</cp:revision>
  <dcterms:created xsi:type="dcterms:W3CDTF">1999-08-09T01:01:14Z</dcterms:created>
  <dcterms:modified xsi:type="dcterms:W3CDTF">2013-10-28T00:04:34Z</dcterms:modified>
</cp:coreProperties>
</file>