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2" r:id="rId2"/>
  </p:sldMasterIdLst>
  <p:notesMasterIdLst>
    <p:notesMasterId r:id="rId22"/>
  </p:notesMasterIdLst>
  <p:handoutMasterIdLst>
    <p:handoutMasterId r:id="rId23"/>
  </p:handoutMasterIdLst>
  <p:sldIdLst>
    <p:sldId id="486" r:id="rId3"/>
    <p:sldId id="428" r:id="rId4"/>
    <p:sldId id="488" r:id="rId5"/>
    <p:sldId id="492" r:id="rId6"/>
    <p:sldId id="493" r:id="rId7"/>
    <p:sldId id="496" r:id="rId8"/>
    <p:sldId id="497" r:id="rId9"/>
    <p:sldId id="502" r:id="rId10"/>
    <p:sldId id="504" r:id="rId11"/>
    <p:sldId id="510" r:id="rId12"/>
    <p:sldId id="495" r:id="rId13"/>
    <p:sldId id="508" r:id="rId14"/>
    <p:sldId id="509" r:id="rId15"/>
    <p:sldId id="506" r:id="rId16"/>
    <p:sldId id="507" r:id="rId17"/>
    <p:sldId id="511" r:id="rId18"/>
    <p:sldId id="512" r:id="rId19"/>
    <p:sldId id="479" r:id="rId20"/>
    <p:sldId id="267" r:id="rId21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4" autoAdjust="0"/>
    <p:restoredTop sz="86466" autoAdjust="0"/>
  </p:normalViewPr>
  <p:slideViewPr>
    <p:cSldViewPr>
      <p:cViewPr varScale="1">
        <p:scale>
          <a:sx n="95" d="100"/>
          <a:sy n="95" d="100"/>
        </p:scale>
        <p:origin x="-20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4002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330" y="-96"/>
      </p:cViewPr>
      <p:guideLst>
        <p:guide orient="horz" pos="2956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r">
              <a:defRPr sz="1200"/>
            </a:lvl1pPr>
          </a:lstStyle>
          <a:p>
            <a:pPr>
              <a:defRPr/>
            </a:pPr>
            <a:fld id="{1834F591-1112-4D40-8A01-0A4BC159B8A2}" type="datetimeFigureOut">
              <a:rPr lang="en-US"/>
              <a:pPr>
                <a:defRPr/>
              </a:pPr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r">
              <a:defRPr sz="1200"/>
            </a:lvl1pPr>
          </a:lstStyle>
          <a:p>
            <a:pPr>
              <a:defRPr/>
            </a:pPr>
            <a:fld id="{A0588CCD-B3D8-4A13-82A2-E0B7B77AC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6857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5C23CED-F7B8-4FB5-BE33-74E46CF38108}" type="datetimeFigureOut">
              <a:rPr lang="en-US"/>
              <a:pPr>
                <a:defRPr/>
              </a:pPr>
              <a:t>10/25/2013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5" tIns="46653" rIns="93305" bIns="466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458659"/>
            <a:ext cx="5679440" cy="4223065"/>
          </a:xfrm>
          <a:prstGeom prst="rect">
            <a:avLst/>
          </a:prstGeom>
        </p:spPr>
        <p:txBody>
          <a:bodyPr vert="horz" lIns="93305" tIns="46653" rIns="93305" bIns="466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11D59BD-1EE8-4FBF-A7DC-172E8A40A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7037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132425D-C4DC-461C-B7F2-F50BD2010B2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16000" y="644525"/>
            <a:ext cx="4229100" cy="3173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35212" y="4040894"/>
            <a:ext cx="4590765" cy="18466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 course[20] = "Welcome</a:t>
            </a:r>
            <a:r>
              <a:rPr lang="en-US" baseline="0" dirty="0" smtClean="0"/>
              <a:t> to cis170", course[6] would be 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59BD-1EE8-4FBF-A7DC-172E8A40A93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9F722C-8522-4319-9E67-BEDF94D1AA8D}" type="slidenum">
              <a:rPr lang="en-US" smtClean="0">
                <a:latin typeface="Times New Roman" charset="0"/>
              </a:rPr>
              <a:pPr/>
              <a:t>19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56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5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9E14B-8303-4C03-BD99-6D4EEC458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59694-4A5A-4BF5-ADD1-6A8530FF7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627C5-6CA5-494A-B2FD-21C6DB0A0E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10/25/2013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4189E14B-8303-4C03-BD99-6D4EEC458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10/25/2013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00DAD66B-9CE9-43DC-A946-9E03A89D2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9B9D0-733D-4FD7-9F60-24F883C698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1D023-2303-4CEC-95B2-D220284350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34E5A-9B98-4FFE-A2C7-C4B16EA824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E2126-1047-41C1-94CC-9D24BB73B1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6755D-CC1B-4768-9101-EB3B5E22A2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93FA6-1851-4438-AE63-280E202B06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59694-4A5A-4BF5-ADD1-6A8530FF79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627C5-6CA5-494A-B2FD-21C6DB0A0E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AD66B-9CE9-43DC-A946-9E03A89D2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6D194-C991-4CD4-95B0-6355C8B46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9B9D0-733D-4FD7-9F60-24F883C69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023-2303-4CEC-95B2-D22028435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34E5A-9B98-4FFE-A2C7-C4B16EA82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E2126-1047-41C1-94CC-9D24BB73B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93FA6-1851-4438-AE63-280E202B0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r>
              <a:rPr lang="en-US" smtClean="0"/>
              <a:t>08/29/2009</a:t>
            </a:r>
            <a:endParaRPr lang="en-US" dirty="0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20D76B-BEB0-49DC-A03B-2A8F18EBD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46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6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08/29/2009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420D76B-BEB0-49DC-A03B-2A8F18EBDA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36220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Arrays</a:t>
            </a:r>
          </a:p>
          <a:p>
            <a:r>
              <a:rPr lang="en-US" dirty="0" smtClean="0"/>
              <a:t>Passing arrays to functions</a:t>
            </a:r>
          </a:p>
          <a:p>
            <a:r>
              <a:rPr lang="en-US" dirty="0" smtClean="0"/>
              <a:t>Multidimensional arrays</a:t>
            </a:r>
            <a:endParaRPr lang="en-US" dirty="0" smtClean="0"/>
          </a:p>
          <a:p>
            <a:r>
              <a:rPr lang="en-US" dirty="0" smtClean="0"/>
              <a:t>Questions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52400"/>
            <a:ext cx="8100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Welcome to Live Lecture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1066800"/>
            <a:ext cx="37080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Moderator: Gina Cooper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143000"/>
            <a:ext cx="32371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Week 5 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Agenda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to Lab 5A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three functions:</a:t>
            </a:r>
          </a:p>
          <a:p>
            <a:r>
              <a:rPr lang="en-US" dirty="0" smtClean="0"/>
              <a:t>Display temperature data</a:t>
            </a:r>
          </a:p>
          <a:p>
            <a:r>
              <a:rPr lang="en-US" dirty="0" smtClean="0"/>
              <a:t>C</a:t>
            </a:r>
            <a:r>
              <a:rPr lang="en-US" dirty="0" smtClean="0"/>
              <a:t>alculate average temperature</a:t>
            </a:r>
          </a:p>
          <a:p>
            <a:r>
              <a:rPr lang="en-US" dirty="0" smtClean="0"/>
              <a:t>Display all temps below average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800600" cy="4937760"/>
          </a:xfrm>
        </p:spPr>
        <p:txBody>
          <a:bodyPr/>
          <a:lstStyle/>
          <a:p>
            <a:r>
              <a:rPr lang="en-US" dirty="0" smtClean="0"/>
              <a:t>What happens when you run the following code:</a:t>
            </a:r>
          </a:p>
          <a:p>
            <a:r>
              <a:rPr lang="en-US" dirty="0" smtClean="0"/>
              <a:t>age[10]=</a:t>
            </a:r>
            <a:r>
              <a:rPr lang="en-US" dirty="0" smtClean="0"/>
              <a:t>12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Can't use reserved words to create your arrays </a:t>
            </a:r>
          </a:p>
          <a:p>
            <a:r>
              <a:rPr lang="en-US" dirty="0" smtClean="0"/>
              <a:t>char break; //cannot do this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5604" name="Picture 4" descr="https://sphotos-a.xx.fbcdn.net/hphotos-frc1/p480x480/408700_10151127729998673_736399030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2819400"/>
            <a:ext cx="2960177" cy="3638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82058" tIns="41029" rIns="82058" bIns="41029"/>
          <a:lstStyle/>
          <a:p>
            <a:fld id="{052CDE14-0F30-44F0-A539-30BA45D5C5C5}" type="slidenum">
              <a:rPr lang="en-US"/>
              <a:pPr/>
              <a:t>12</a:t>
            </a:fld>
            <a:endParaRPr lang="en-US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71535" cy="602316"/>
          </a:xfrm>
          <a:ln/>
        </p:spPr>
        <p:txBody>
          <a:bodyPr lIns="82704" tIns="41352" rIns="82704" bIns="41352"/>
          <a:lstStyle/>
          <a:p>
            <a: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r>
              <a:rPr lang="en-GB" dirty="0"/>
              <a:t>Pointers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82704" tIns="41352" rIns="82704" bIns="41352">
            <a:normAutofit lnSpcReduction="10000"/>
          </a:bodyPr>
          <a:lstStyle/>
          <a:p>
            <a:pPr>
              <a:lnSpc>
                <a:spcPct val="90000"/>
              </a:lnSpc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2900" dirty="0"/>
              <a:t>Pointers are variables or constants that point to a section of memory</a:t>
            </a:r>
            <a:r>
              <a:rPr lang="en-GB" sz="2900" dirty="0" smtClean="0"/>
              <a:t>.</a:t>
            </a:r>
          </a:p>
          <a:p>
            <a:pPr>
              <a:lnSpc>
                <a:spcPct val="90000"/>
              </a:lnSpc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2900" dirty="0" smtClean="0"/>
              <a:t>A pointer is a new type of variable</a:t>
            </a:r>
          </a:p>
          <a:p>
            <a:pPr>
              <a:lnSpc>
                <a:spcPct val="90000"/>
              </a:lnSpc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2900" dirty="0" smtClean="0"/>
              <a:t>A pointer is a container to put an address in</a:t>
            </a:r>
            <a:endParaRPr lang="en-GB" sz="2900" dirty="0"/>
          </a:p>
          <a:p>
            <a:pPr>
              <a:lnSpc>
                <a:spcPct val="90000"/>
              </a:lnSpc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2900" dirty="0"/>
              <a:t>Every variable occupies memory - every variable has an address in memory. This address can be stored in a pointer.</a:t>
            </a:r>
          </a:p>
          <a:p>
            <a:pPr>
              <a:lnSpc>
                <a:spcPct val="90000"/>
              </a:lnSpc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2900" dirty="0"/>
              <a:t>What good are pointers?</a:t>
            </a:r>
          </a:p>
          <a:p>
            <a:pPr lvl="1">
              <a:lnSpc>
                <a:spcPct val="90000"/>
              </a:lnSpc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2400" dirty="0"/>
              <a:t>Can be used for “moving” large objects around very quickly.</a:t>
            </a:r>
          </a:p>
          <a:p>
            <a:pPr lvl="1">
              <a:lnSpc>
                <a:spcPct val="90000"/>
              </a:lnSpc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2400" dirty="0"/>
              <a:t>Can be used to create large objects on the fly (when we want to) and throw them away (when we want to).</a:t>
            </a:r>
          </a:p>
          <a:p>
            <a:pPr lvl="1">
              <a:lnSpc>
                <a:spcPct val="90000"/>
              </a:lnSpc>
              <a:tabLst>
                <a:tab pos="407442" algn="l"/>
                <a:tab pos="817733" algn="l"/>
                <a:tab pos="1228025" algn="l"/>
                <a:tab pos="1638316" algn="l"/>
                <a:tab pos="2048607" algn="l"/>
                <a:tab pos="2458898" algn="l"/>
                <a:tab pos="2869190" algn="l"/>
                <a:tab pos="3279481" algn="l"/>
                <a:tab pos="3689772" algn="l"/>
                <a:tab pos="4100064" algn="l"/>
                <a:tab pos="4510355" algn="l"/>
                <a:tab pos="4920646" algn="l"/>
                <a:tab pos="5330937" algn="l"/>
                <a:tab pos="5741229" algn="l"/>
                <a:tab pos="6151520" algn="l"/>
                <a:tab pos="6561811" algn="l"/>
                <a:tab pos="6972103" algn="l"/>
                <a:tab pos="7382394" algn="l"/>
                <a:tab pos="7792685" algn="l"/>
                <a:tab pos="8202976" algn="l"/>
              </a:tabLst>
            </a:pPr>
            <a:r>
              <a:rPr lang="en-GB" sz="2400" dirty="0"/>
              <a:t>Carry over from 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new symbols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*</a:t>
            </a:r>
            <a:r>
              <a:rPr lang="en-US" dirty="0" smtClean="0"/>
              <a:t> = declare a pointer variable using an asterisk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identifier</a:t>
            </a:r>
            <a:r>
              <a:rPr lang="en-US" dirty="0" smtClean="0"/>
              <a:t>;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ptrChr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/>
              <a:t>&amp;</a:t>
            </a:r>
            <a:r>
              <a:rPr lang="en-US" dirty="0" smtClean="0"/>
              <a:t> = address of operator. Operator that returns the address of its operand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x=5;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&amp;x;</a:t>
            </a:r>
          </a:p>
          <a:p>
            <a:r>
              <a:rPr lang="en-US" dirty="0" smtClean="0"/>
              <a:t>The address of x is assigned to </a:t>
            </a:r>
            <a:r>
              <a:rPr lang="en-US" dirty="0" err="1" smtClean="0"/>
              <a:t>ptrInt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* </a:t>
            </a:r>
            <a:r>
              <a:rPr lang="en-US" dirty="0" smtClean="0"/>
              <a:t>as a dereferencing symbol</a:t>
            </a:r>
          </a:p>
          <a:p>
            <a:r>
              <a:rPr lang="en-US" dirty="0" smtClean="0"/>
              <a:t>*</a:t>
            </a:r>
            <a:r>
              <a:rPr lang="en-US" dirty="0" err="1" smtClean="0"/>
              <a:t>ptrInt</a:t>
            </a:r>
            <a:r>
              <a:rPr lang="en-US" dirty="0" smtClean="0"/>
              <a:t> refers to the value of 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=55; </a:t>
            </a:r>
            <a:r>
              <a:rPr lang="en-US" dirty="0" smtClean="0"/>
              <a:t>//changes the value of x to 55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C-strings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Character array = An array whose components are of type char</a:t>
            </a:r>
          </a:p>
          <a:p>
            <a:r>
              <a:rPr lang="en-US" dirty="0" smtClean="0"/>
              <a:t>Null character = '\0'</a:t>
            </a:r>
          </a:p>
          <a:p>
            <a:r>
              <a:rPr lang="en-US" dirty="0" smtClean="0"/>
              <a:t>c-strings are null terminated – the last character in a c-string is the null character</a:t>
            </a:r>
          </a:p>
          <a:p>
            <a:r>
              <a:rPr lang="en-US" dirty="0" smtClean="0"/>
              <a:t>char = 'A' //one memory location required</a:t>
            </a:r>
          </a:p>
          <a:p>
            <a:r>
              <a:rPr lang="en-US" dirty="0" smtClean="0"/>
              <a:t>c-string = "A" //two memory locations required, one for 'A' and one for '\0'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string functions:</a:t>
            </a:r>
          </a:p>
          <a:p>
            <a:pPr lvl="1"/>
            <a:r>
              <a:rPr lang="en-US" dirty="0" smtClean="0"/>
              <a:t>length and size</a:t>
            </a:r>
          </a:p>
          <a:p>
            <a:pPr lvl="1"/>
            <a:r>
              <a:rPr lang="en-US" dirty="0" smtClean="0"/>
              <a:t>find</a:t>
            </a:r>
          </a:p>
          <a:p>
            <a:pPr lvl="1"/>
            <a:r>
              <a:rPr lang="en-US" dirty="0" err="1" smtClean="0"/>
              <a:t>substr</a:t>
            </a:r>
            <a:endParaRPr lang="en-US" dirty="0" smtClean="0"/>
          </a:p>
          <a:p>
            <a:pPr lvl="1"/>
            <a:r>
              <a:rPr lang="en-US" dirty="0" smtClean="0"/>
              <a:t>compare </a:t>
            </a:r>
          </a:p>
          <a:p>
            <a:pPr lvl="1"/>
            <a:r>
              <a:rPr lang="en-US" dirty="0" smtClean="0"/>
              <a:t>clear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string s1="I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love cis170";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&lt;&lt;"length is "&lt;&lt;s1.length()&lt;&lt;" the location of the c is "&lt;&lt;s1.find('c')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&lt;&lt;"Let's extract the word love: "&lt;&lt;s1.substr(2,4)&lt;&lt;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http://spectrumculture.com/wp-content/uploads/2012/09/napoleon-dynamite-screensho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52400"/>
            <a:ext cx="2743200" cy="1828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947291" y="1981200"/>
            <a:ext cx="3196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Has </a:t>
            </a:r>
            <a:r>
              <a:rPr lang="en-US" sz="1600" dirty="0" err="1" smtClean="0"/>
              <a:t>nunchuck</a:t>
            </a:r>
            <a:r>
              <a:rPr lang="en-US" sz="1600" dirty="0" smtClean="0"/>
              <a:t> skills and string skills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Prompt the user for a first and last name. Generate an email address that uses the first letter of the first name, a . then the last name then @</a:t>
            </a:r>
            <a:r>
              <a:rPr lang="en-US" dirty="0" err="1" smtClean="0"/>
              <a:t>mycompany.com</a:t>
            </a:r>
            <a:endParaRPr lang="en-US" dirty="0" smtClean="0"/>
          </a:p>
          <a:p>
            <a:r>
              <a:rPr lang="en-US" dirty="0" smtClean="0"/>
              <a:t>Example: Gina Cooper is G.Cooper@mycompany.com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8229600" cy="493776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&lt;string&gt;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emailAddressGenerator</a:t>
            </a:r>
            <a:r>
              <a:rPr lang="en-US" dirty="0" smtClean="0"/>
              <a:t>(string </a:t>
            </a:r>
            <a:r>
              <a:rPr lang="en-US" dirty="0" err="1" smtClean="0"/>
              <a:t>eStr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string </a:t>
            </a:r>
            <a:r>
              <a:rPr lang="en-US" dirty="0" err="1" smtClean="0"/>
              <a:t>str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"Welcome to the company email address generator \n";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while(true)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&lt;&lt; "\</a:t>
            </a:r>
            <a:r>
              <a:rPr lang="en-US" dirty="0" err="1" smtClean="0"/>
              <a:t>nPlease</a:t>
            </a:r>
            <a:r>
              <a:rPr lang="en-US" dirty="0" smtClean="0"/>
              <a:t> enter a first name and last name to\n"</a:t>
            </a:r>
          </a:p>
          <a:p>
            <a:pPr>
              <a:buNone/>
            </a:pPr>
            <a:r>
              <a:rPr lang="en-US" dirty="0" smtClean="0"/>
              <a:t>			&lt;&lt;"determine the email address (ENTER to quit): \n";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getline</a:t>
            </a:r>
            <a:r>
              <a:rPr lang="en-US" dirty="0" smtClean="0"/>
              <a:t>(</a:t>
            </a:r>
            <a:r>
              <a:rPr lang="en-US" dirty="0" err="1" smtClean="0"/>
              <a:t>cin</a:t>
            </a:r>
            <a:r>
              <a:rPr lang="en-US" dirty="0" smtClean="0"/>
              <a:t>, 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if(</a:t>
            </a:r>
            <a:r>
              <a:rPr lang="en-US" dirty="0" err="1" smtClean="0"/>
              <a:t>str.length</a:t>
            </a:r>
            <a:r>
              <a:rPr lang="en-US" dirty="0" smtClean="0"/>
              <a:t>() == 0)</a:t>
            </a:r>
          </a:p>
          <a:p>
            <a:pPr>
              <a:buNone/>
            </a:pP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dirty="0" smtClean="0"/>
              <a:t>            break;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&lt;&lt; "Name: " &lt;&lt; </a:t>
            </a:r>
            <a:r>
              <a:rPr lang="en-US" dirty="0" err="1" smtClean="0"/>
              <a:t>str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&lt;&lt; "Email address: " &lt;&lt; </a:t>
            </a:r>
            <a:r>
              <a:rPr lang="en-US" dirty="0" err="1" smtClean="0"/>
              <a:t>emailAddressGenerator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emailAddressGenerator</a:t>
            </a:r>
            <a:r>
              <a:rPr lang="en-US" dirty="0" smtClean="0"/>
              <a:t>(string </a:t>
            </a:r>
            <a:r>
              <a:rPr lang="en-US" dirty="0" err="1" smtClean="0"/>
              <a:t>eStr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counter;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start = 0; //can also use string::</a:t>
            </a:r>
            <a:r>
              <a:rPr lang="en-US" dirty="0" err="1" smtClean="0"/>
              <a:t>size_type</a:t>
            </a:r>
            <a:r>
              <a:rPr lang="en-US" dirty="0" smtClean="0"/>
              <a:t> start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begin = 0;</a:t>
            </a:r>
          </a:p>
          <a:p>
            <a:pPr>
              <a:buNone/>
            </a:pPr>
            <a:r>
              <a:rPr lang="en-US" dirty="0" smtClean="0"/>
              <a:t>    string word1, word2, </a:t>
            </a:r>
            <a:r>
              <a:rPr lang="en-US" dirty="0" err="1" smtClean="0"/>
              <a:t>newString</a:t>
            </a:r>
            <a:r>
              <a:rPr lang="en-US" dirty="0" smtClean="0"/>
              <a:t> = "";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start = </a:t>
            </a:r>
            <a:r>
              <a:rPr lang="en-US" dirty="0" err="1" smtClean="0"/>
              <a:t>eStr.find</a:t>
            </a:r>
            <a:r>
              <a:rPr lang="en-US" dirty="0" smtClean="0"/>
              <a:t>(' ', start);</a:t>
            </a:r>
          </a:p>
          <a:p>
            <a:pPr>
              <a:buNone/>
            </a:pPr>
            <a:r>
              <a:rPr lang="en-US" dirty="0" smtClean="0"/>
              <a:t>        word1 = </a:t>
            </a:r>
            <a:r>
              <a:rPr lang="en-US" dirty="0" err="1" smtClean="0"/>
              <a:t>eStr.substr</a:t>
            </a:r>
            <a:r>
              <a:rPr lang="en-US" dirty="0" smtClean="0"/>
              <a:t>(begin, start - begin);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word2 = </a:t>
            </a:r>
            <a:r>
              <a:rPr lang="en-US" dirty="0" err="1" smtClean="0"/>
              <a:t>eStr.substr</a:t>
            </a:r>
            <a:r>
              <a:rPr lang="en-US" dirty="0" smtClean="0"/>
              <a:t>(start-begin+1, string::</a:t>
            </a:r>
            <a:r>
              <a:rPr lang="en-US" dirty="0" err="1" smtClean="0"/>
              <a:t>npos</a:t>
            </a:r>
            <a:r>
              <a:rPr lang="en-US" dirty="0" smtClean="0"/>
              <a:t>); //</a:t>
            </a:r>
            <a:r>
              <a:rPr lang="en-US" dirty="0" err="1" smtClean="0"/>
              <a:t>npos</a:t>
            </a:r>
            <a:r>
              <a:rPr lang="en-US" dirty="0" smtClean="0"/>
              <a:t> is the max value for string type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newString</a:t>
            </a:r>
            <a:r>
              <a:rPr lang="en-US" dirty="0" smtClean="0"/>
              <a:t> += word1.substr(0,1) + "."+ word2 + "@</a:t>
            </a:r>
            <a:r>
              <a:rPr lang="en-US" dirty="0" err="1" smtClean="0"/>
              <a:t>mycompany.com</a:t>
            </a:r>
            <a:r>
              <a:rPr lang="en-US" dirty="0" smtClean="0"/>
              <a:t> ";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newString</a:t>
            </a:r>
            <a:r>
              <a:rPr lang="en-US" dirty="0" smtClean="0"/>
              <a:t>;                              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[row][</a:t>
            </a:r>
            <a:r>
              <a:rPr lang="en-US" b="1" dirty="0" err="1" smtClean="0"/>
              <a:t>col</a:t>
            </a:r>
            <a:r>
              <a:rPr lang="en-US" b="1" dirty="0" smtClean="0"/>
              <a:t>] so </a:t>
            </a:r>
            <a:r>
              <a:rPr lang="en-US" b="1" dirty="0" err="1" smtClean="0"/>
              <a:t>myArray</a:t>
            </a:r>
            <a:r>
              <a:rPr lang="en-US" b="1" dirty="0" smtClean="0"/>
              <a:t>[5][6] has 30 elements</a:t>
            </a:r>
            <a:endParaRPr lang="en-US" b="1" dirty="0" smtClean="0"/>
          </a:p>
          <a:p>
            <a:r>
              <a:rPr lang="en-US" b="1" dirty="0" smtClean="0"/>
              <a:t>double</a:t>
            </a:r>
            <a:r>
              <a:rPr lang="en-US" b="1" dirty="0" smtClean="0"/>
              <a:t> Temp[4][7] = {</a:t>
            </a:r>
          </a:p>
          <a:p>
            <a:r>
              <a:rPr lang="en-US" b="1" dirty="0" smtClean="0"/>
              <a:t>{32, 31, 33, 34, 34, 30, 29},</a:t>
            </a:r>
            <a:br>
              <a:rPr lang="en-US" b="1" dirty="0" smtClean="0"/>
            </a:br>
            <a:r>
              <a:rPr lang="en-US" b="1" dirty="0" smtClean="0"/>
              <a:t>{28, 30, 35, 36, 37, 31, 32},</a:t>
            </a:r>
            <a:br>
              <a:rPr lang="en-US" b="1" dirty="0" smtClean="0"/>
            </a:br>
            <a:r>
              <a:rPr lang="en-US" b="1" dirty="0" smtClean="0"/>
              <a:t>{33, 29, 40, 45, 50, 44, 40},</a:t>
            </a:r>
            <a:br>
              <a:rPr lang="en-US" b="1" dirty="0" smtClean="0"/>
            </a:br>
            <a:r>
              <a:rPr lang="en-US" b="1" dirty="0" smtClean="0"/>
              <a:t>{41, 35, 25, 28, 32, 35, 37} };</a:t>
            </a:r>
          </a:p>
          <a:p>
            <a:endParaRPr lang="en-US" dirty="0"/>
          </a:p>
        </p:txBody>
      </p:sp>
      <p:sp>
        <p:nvSpPr>
          <p:cNvPr id="2050" name="AutoShape 2" descr="http://vizedhtmlcontent.next.ecollege.com/CurrentCourse/Graphics/LectureWeek5image3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LectureWeek5image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4114800"/>
            <a:ext cx="5191125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r>
              <a:rPr lang="en-US" sz="2400" dirty="0" smtClean="0"/>
              <a:t>Arrays</a:t>
            </a:r>
          </a:p>
          <a:p>
            <a:r>
              <a:rPr lang="en-US" sz="2400" dirty="0" smtClean="0"/>
              <a:t>Collections</a:t>
            </a:r>
          </a:p>
          <a:p>
            <a:r>
              <a:rPr lang="en-US" sz="2400" dirty="0" smtClean="0"/>
              <a:t>Multidimensional arrays</a:t>
            </a:r>
          </a:p>
          <a:p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123906" name="Picture 2" descr="C:\Documents and Settings\D99003734\Local Settings\Temporary Internet Files\Content.IE5\2EXO53AK\MCj044142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057400"/>
            <a:ext cx="3657143" cy="365714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One dimensional arrays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Multidimensional arrays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Passing arrays to functions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Dynamic arrays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7172" name="Picture 7" descr="C:\Program Files\Common Files\Microsoft Shared\Clipart\cagcat50\PE03254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590800"/>
            <a:ext cx="2209800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Array?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named aggregation of multiple values (elements) of the </a:t>
            </a:r>
            <a:r>
              <a:rPr lang="en-US" dirty="0" smtClean="0">
                <a:solidFill>
                  <a:schemeClr val="hlink"/>
                </a:solidFill>
              </a:rPr>
              <a:t>same data type</a:t>
            </a:r>
          </a:p>
          <a:p>
            <a:r>
              <a:rPr lang="en-US" dirty="0" smtClean="0"/>
              <a:t>Each value is individually accessible through subscript notation</a:t>
            </a:r>
          </a:p>
          <a:p>
            <a:pPr lvl="1"/>
            <a:r>
              <a:rPr lang="en-US" dirty="0" smtClean="0"/>
              <a:t>You can read and write to each individually</a:t>
            </a:r>
          </a:p>
          <a:p>
            <a:r>
              <a:rPr lang="en-US" dirty="0" smtClean="0"/>
              <a:t>They immensely simplify many data storage/processing problems with columns/rows of data</a:t>
            </a:r>
          </a:p>
          <a:p>
            <a:r>
              <a:rPr lang="en-US" dirty="0" smtClean="0"/>
              <a:t>Use with for loops</a:t>
            </a:r>
          </a:p>
          <a:p>
            <a:endParaRPr lang="en-US" dirty="0" smtClean="0"/>
          </a:p>
          <a:p>
            <a:r>
              <a:rPr lang="en-US" dirty="0" smtClean="0"/>
              <a:t>Array is NOT a data type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age[7];</a:t>
            </a:r>
          </a:p>
          <a:p>
            <a:pPr lvl="1"/>
            <a:r>
              <a:rPr lang="en-US" dirty="0" smtClean="0"/>
              <a:t>Declares an integer array of size 7 named age</a:t>
            </a:r>
          </a:p>
          <a:p>
            <a:r>
              <a:rPr lang="en-US" dirty="0" smtClean="0"/>
              <a:t>Initializing the array during declaration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age[7]= {29, 33, 42, 25, 31, 55, 76};	</a:t>
            </a:r>
          </a:p>
          <a:p>
            <a:pPr lvl="1"/>
            <a:r>
              <a:rPr lang="en-US" dirty="0" smtClean="0"/>
              <a:t>Creates an array of size 7 named age</a:t>
            </a:r>
          </a:p>
          <a:p>
            <a:pPr lvl="1"/>
            <a:r>
              <a:rPr lang="en-US" dirty="0" smtClean="0"/>
              <a:t>age[0]=22; //sets the first element in the array to 22</a:t>
            </a:r>
          </a:p>
          <a:p>
            <a:pPr lvl="1"/>
            <a:r>
              <a:rPr lang="en-US" dirty="0" smtClean="0"/>
              <a:t>age[4] = 33; //sets the fifth element in the array to 33</a:t>
            </a:r>
          </a:p>
          <a:p>
            <a:r>
              <a:rPr lang="en-US" dirty="0" smtClean="0"/>
              <a:t>Initialize an array with a for loop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 0;i&lt;7;i++)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age[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]=0;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This is important to note…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585913"/>
            <a:ext cx="3743325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400" dirty="0"/>
              <a:t>When you </a:t>
            </a:r>
            <a:r>
              <a:rPr lang="en-US" sz="2400" b="1" i="1" dirty="0"/>
              <a:t>declare</a:t>
            </a:r>
            <a:r>
              <a:rPr lang="en-US" sz="2400" dirty="0"/>
              <a:t> this:</a:t>
            </a:r>
          </a:p>
          <a:p>
            <a:endParaRPr lang="en-US" sz="2400" dirty="0"/>
          </a:p>
          <a:p>
            <a:pPr algn="ctr">
              <a:buFont typeface="Monotype Sorts" pitchFamily="2" charset="2"/>
              <a:buNone/>
            </a:pPr>
            <a:r>
              <a:rPr lang="en-US" sz="2400" b="1" dirty="0" err="1" smtClean="0">
                <a:solidFill>
                  <a:srgbClr val="0000FF"/>
                </a:solidFill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</a:rPr>
              <a:t> scores[10];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4889500" y="1585913"/>
            <a:ext cx="4140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kumimoji="1" lang="en-US"/>
              <a:t>You get these array </a:t>
            </a:r>
            <a:r>
              <a:rPr kumimoji="1" lang="en-US" b="1" i="1"/>
              <a:t>elements</a:t>
            </a:r>
            <a:r>
              <a:rPr kumimoji="1" lang="en-US"/>
              <a:t>:</a:t>
            </a:r>
            <a:endParaRPr kumimoji="1" lang="en-US" b="1">
              <a:solidFill>
                <a:srgbClr val="0000FF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kumimoji="1" lang="en-US" b="1">
                <a:solidFill>
                  <a:srgbClr val="0000FF"/>
                </a:solidFill>
              </a:rPr>
              <a:t>		scores[</a:t>
            </a:r>
            <a:r>
              <a:rPr kumimoji="1" lang="en-US" b="1">
                <a:solidFill>
                  <a:srgbClr val="FF0000"/>
                </a:solidFill>
              </a:rPr>
              <a:t>0</a:t>
            </a:r>
            <a:r>
              <a:rPr kumimoji="1" lang="en-US" b="1">
                <a:solidFill>
                  <a:srgbClr val="0000FF"/>
                </a:solidFill>
              </a:rPr>
              <a:t>]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kumimoji="1" lang="en-US" b="1">
                <a:solidFill>
                  <a:srgbClr val="0000FF"/>
                </a:solidFill>
              </a:rPr>
              <a:t>		scores[1]		scores[2]		scores[3]		scores[4]		scores[5]		scores[6]		scores[7]		scores[8]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kumimoji="1" lang="en-US" b="1">
                <a:solidFill>
                  <a:srgbClr val="0000FF"/>
                </a:solidFill>
              </a:rPr>
              <a:t>		scores[</a:t>
            </a:r>
            <a:r>
              <a:rPr kumimoji="1" lang="en-US" b="1">
                <a:solidFill>
                  <a:srgbClr val="FF0000"/>
                </a:solidFill>
              </a:rPr>
              <a:t>9</a:t>
            </a:r>
            <a:r>
              <a:rPr kumimoji="1" lang="en-US" b="1">
                <a:solidFill>
                  <a:srgbClr val="0000FF"/>
                </a:solidFill>
              </a:rPr>
              <a:t>]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kumimoji="1" lang="en-US" b="1">
              <a:solidFill>
                <a:srgbClr val="0000FF"/>
              </a:solidFill>
            </a:endParaRPr>
          </a:p>
        </p:txBody>
      </p:sp>
      <p:sp>
        <p:nvSpPr>
          <p:cNvPr id="224261" name="Line 5"/>
          <p:cNvSpPr>
            <a:spLocks noChangeShapeType="1"/>
          </p:cNvSpPr>
          <p:nvPr/>
        </p:nvSpPr>
        <p:spPr bwMode="auto">
          <a:xfrm>
            <a:off x="4738688" y="1874838"/>
            <a:ext cx="0" cy="4487862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3406775" y="3360738"/>
            <a:ext cx="1331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/>
              <a:t>n</a:t>
            </a:r>
            <a:r>
              <a:rPr lang="en-US" sz="2000" i="1"/>
              <a:t> </a:t>
            </a:r>
            <a:r>
              <a:rPr lang="en-US" sz="2000" b="1"/>
              <a:t>elements</a:t>
            </a:r>
          </a:p>
        </p:txBody>
      </p:sp>
      <p:sp>
        <p:nvSpPr>
          <p:cNvPr id="224263" name="Line 7"/>
          <p:cNvSpPr>
            <a:spLocks noChangeShapeType="1"/>
          </p:cNvSpPr>
          <p:nvPr/>
        </p:nvSpPr>
        <p:spPr bwMode="auto">
          <a:xfrm>
            <a:off x="3581400" y="2971800"/>
            <a:ext cx="52070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7115175" y="2095500"/>
            <a:ext cx="162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index starts at </a:t>
            </a:r>
            <a:r>
              <a:rPr lang="en-US" sz="1800" b="1" i="1"/>
              <a:t>0</a:t>
            </a: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7264400" y="5534025"/>
            <a:ext cx="131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ends at </a:t>
            </a:r>
            <a:r>
              <a:rPr lang="en-US" sz="1800" b="1" i="1"/>
              <a:t>n - 1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486525" y="5903913"/>
            <a:ext cx="762000" cy="754062"/>
            <a:chOff x="4086" y="3616"/>
            <a:chExt cx="480" cy="475"/>
          </a:xfrm>
        </p:grpSpPr>
        <p:sp>
          <p:nvSpPr>
            <p:cNvPr id="224267" name="Text Box 11"/>
            <p:cNvSpPr txBox="1">
              <a:spLocks noChangeArrowheads="1"/>
            </p:cNvSpPr>
            <p:nvPr/>
          </p:nvSpPr>
          <p:spPr bwMode="auto">
            <a:xfrm>
              <a:off x="4086" y="3841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index</a:t>
              </a:r>
              <a:endParaRPr lang="en-US" sz="2000"/>
            </a:p>
          </p:txBody>
        </p:sp>
        <p:sp>
          <p:nvSpPr>
            <p:cNvPr id="224268" name="Line 12"/>
            <p:cNvSpPr>
              <a:spLocks noChangeShapeType="1"/>
            </p:cNvSpPr>
            <p:nvPr/>
          </p:nvSpPr>
          <p:spPr bwMode="auto">
            <a:xfrm>
              <a:off x="4329" y="3616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 to </a:t>
            </a:r>
            <a:r>
              <a:rPr lang="en-US" dirty="0" err="1" smtClean="0"/>
              <a:t>Alderaan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Alderaan</a:t>
            </a:r>
            <a:r>
              <a:rPr lang="en-US" dirty="0" smtClean="0"/>
              <a:t> Volume</a:t>
            </a:r>
            <a:endParaRPr lang="en-US" dirty="0" smtClean="0"/>
          </a:p>
          <a:p>
            <a:r>
              <a:rPr lang="en-US" dirty="0" smtClean="0"/>
              <a:t>We would like to input the temperature for every day of the week. Set up a string array. Must include: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dayNames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 ] =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{ "Sunday", "Monday", "Tuesday", "Wednesday", "Thursday", "Friday", "Saturday"};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temp[7]={0.0}; </a:t>
            </a:r>
            <a:r>
              <a:rPr lang="en-US" dirty="0" smtClean="0"/>
              <a:t>//Declare array called temp, initialize all elements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 and display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=0;i&lt;7;i++)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&lt;&lt;"\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the temperature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Alderaan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on "&lt;&lt;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dayNames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]&lt;&lt;":";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&gt;&gt;temp[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/>
              <a:t>How do we write code to display the temperature every day?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Method Parameters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Arrays are passed by reference since it would be too costly to pass by value</a:t>
            </a:r>
          </a:p>
          <a:p>
            <a:pPr lvl="1"/>
            <a:r>
              <a:rPr lang="en-US" dirty="0" smtClean="0"/>
              <a:t>The array identifier memory location does not actually contain the values, but rather an address indicating the location of the elements in the array</a:t>
            </a:r>
          </a:p>
          <a:p>
            <a:pPr lvl="1"/>
            <a:r>
              <a:rPr lang="en-US" dirty="0" smtClean="0"/>
              <a:t>When you pass an array to a method you pass a reference to the address of the array elements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displayArray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size)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size;i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]&lt;&lt;"\t"; //put a tab between each value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 call the array, add the following lines to the main: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&lt;&lt;"The output of the array is \n";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displayArray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(temp, 7);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3429000"/>
            <a:ext cx="28194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 can call this same function with many different 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16801</TotalTime>
  <Words>731</Words>
  <Application>Microsoft Office PowerPoint</Application>
  <PresentationFormat>On-screen Show (4:3)</PresentationFormat>
  <Paragraphs>212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Axis</vt:lpstr>
      <vt:lpstr>Origin</vt:lpstr>
      <vt:lpstr>Slide 1</vt:lpstr>
      <vt:lpstr>Objectives</vt:lpstr>
      <vt:lpstr>What is an Array?</vt:lpstr>
      <vt:lpstr>Array Declaration</vt:lpstr>
      <vt:lpstr>This is important to note…</vt:lpstr>
      <vt:lpstr>Adding An Array to Alderaan</vt:lpstr>
      <vt:lpstr>User input and display</vt:lpstr>
      <vt:lpstr>Arrays as Method Parameters</vt:lpstr>
      <vt:lpstr>Example Method</vt:lpstr>
      <vt:lpstr>Similar to Lab 5A</vt:lpstr>
      <vt:lpstr>Array Problems</vt:lpstr>
      <vt:lpstr>Pointers</vt:lpstr>
      <vt:lpstr>Two new symbols</vt:lpstr>
      <vt:lpstr>C-strings</vt:lpstr>
      <vt:lpstr>String</vt:lpstr>
      <vt:lpstr>Scenario</vt:lpstr>
      <vt:lpstr>Slide 17</vt:lpstr>
      <vt:lpstr>Two Dimensional array</vt:lpstr>
      <vt:lpstr>Key concepts</vt:lpstr>
    </vt:vector>
  </TitlesOfParts>
  <Company>studboy,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Access</dc:title>
  <dc:creator>studboy</dc:creator>
  <cp:lastModifiedBy>gina</cp:lastModifiedBy>
  <cp:revision>943</cp:revision>
  <dcterms:created xsi:type="dcterms:W3CDTF">1999-08-09T01:01:14Z</dcterms:created>
  <dcterms:modified xsi:type="dcterms:W3CDTF">2013-10-25T17:30:47Z</dcterms:modified>
</cp:coreProperties>
</file>