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2" r:id="rId2"/>
  </p:sldMasterIdLst>
  <p:notesMasterIdLst>
    <p:notesMasterId r:id="rId23"/>
  </p:notesMasterIdLst>
  <p:handoutMasterIdLst>
    <p:handoutMasterId r:id="rId24"/>
  </p:handoutMasterIdLst>
  <p:sldIdLst>
    <p:sldId id="458" r:id="rId3"/>
    <p:sldId id="429" r:id="rId4"/>
    <p:sldId id="441" r:id="rId5"/>
    <p:sldId id="468" r:id="rId6"/>
    <p:sldId id="470" r:id="rId7"/>
    <p:sldId id="469" r:id="rId8"/>
    <p:sldId id="459" r:id="rId9"/>
    <p:sldId id="463" r:id="rId10"/>
    <p:sldId id="464" r:id="rId11"/>
    <p:sldId id="447" r:id="rId12"/>
    <p:sldId id="448" r:id="rId13"/>
    <p:sldId id="444" r:id="rId14"/>
    <p:sldId id="462" r:id="rId15"/>
    <p:sldId id="460" r:id="rId16"/>
    <p:sldId id="437" r:id="rId17"/>
    <p:sldId id="451" r:id="rId18"/>
    <p:sldId id="465" r:id="rId19"/>
    <p:sldId id="466" r:id="rId20"/>
    <p:sldId id="467" r:id="rId21"/>
    <p:sldId id="267" r:id="rId22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8" autoAdjust="0"/>
    <p:restoredTop sz="83453" autoAdjust="0"/>
  </p:normalViewPr>
  <p:slideViewPr>
    <p:cSldViewPr>
      <p:cViewPr varScale="1">
        <p:scale>
          <a:sx n="88" d="100"/>
          <a:sy n="88" d="100"/>
        </p:scale>
        <p:origin x="-15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14"/>
    </p:cViewPr>
  </p:sorterViewPr>
  <p:notesViewPr>
    <p:cSldViewPr>
      <p:cViewPr varScale="1">
        <p:scale>
          <a:sx n="79" d="100"/>
          <a:sy n="79" d="100"/>
        </p:scale>
        <p:origin x="-3330" y="-96"/>
      </p:cViewPr>
      <p:guideLst>
        <p:guide orient="horz" pos="2956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r">
              <a:defRPr sz="1200"/>
            </a:lvl1pPr>
          </a:lstStyle>
          <a:p>
            <a:pPr>
              <a:defRPr/>
            </a:pPr>
            <a:fld id="{1834F591-1112-4D40-8A01-0A4BC159B8A2}" type="datetimeFigureOut">
              <a:rPr lang="en-US"/>
              <a:pPr>
                <a:defRPr/>
              </a:pPr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r">
              <a:defRPr sz="1200"/>
            </a:lvl1pPr>
          </a:lstStyle>
          <a:p>
            <a:pPr>
              <a:defRPr/>
            </a:pPr>
            <a:fld id="{A0588CCD-B3D8-4A13-82A2-E0B7B77AC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7612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5C23CED-F7B8-4FB5-BE33-74E46CF38108}" type="datetimeFigureOut">
              <a:rPr lang="en-US"/>
              <a:pPr>
                <a:defRPr/>
              </a:pPr>
              <a:t>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5" tIns="46653" rIns="93305" bIns="466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458659"/>
            <a:ext cx="5679440" cy="4223065"/>
          </a:xfrm>
          <a:prstGeom prst="rect">
            <a:avLst/>
          </a:prstGeom>
        </p:spPr>
        <p:txBody>
          <a:bodyPr vert="horz" lIns="93305" tIns="46653" rIns="93305" bIns="466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11D59BD-1EE8-4FBF-A7DC-172E8A40A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3199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total is equal to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59BD-1EE8-4FBF-A7DC-172E8A40A93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err="1" smtClean="0"/>
              <a:t>cout</a:t>
            </a:r>
            <a:r>
              <a:rPr lang="en-US" sz="1200" dirty="0" smtClean="0"/>
              <a:t>&lt;&lt;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"Enter the number of lines: 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&gt;&gt;num;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while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 num)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x = 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while (x 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&lt;&lt;"#";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x++;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system("pause");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59BD-1EE8-4FBF-A7DC-172E8A40A93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err="1" smtClean="0"/>
              <a:t>cout</a:t>
            </a:r>
            <a:r>
              <a:rPr lang="en-US" sz="1200" dirty="0" smtClean="0"/>
              <a:t>&lt;&lt;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"Enter the last value of the multiplication table: 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&gt;&gt;num;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while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 num)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x = 1;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while (x &lt;= num)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&lt;&lt;(x*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)&lt;&lt;"\t";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x++;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system("pause");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59BD-1EE8-4FBF-A7DC-172E8A40A93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smallerCityPopulation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double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smallerCityRate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"Input initial population, 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 &lt;&lt; "and growth rate (as a decimal)"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 &lt;&lt; "for SMALLER city."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&gt;&gt;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smallerCityPopulation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&gt;&gt;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smallerCityRate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largerCityPopulation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double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largerCityRate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"Input initial population, 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 &lt;&lt; "and growth rate (as a decimal) 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 &lt;&lt; "for larger city."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&gt;&gt;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largerCityPopulation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&gt;&gt;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largerCityRate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 Process only if growth rate of smaller city is higher than larger city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if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smallerCityRate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largerCityRate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Output column headings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left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(7) &lt;&lt; "Year"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(20) &lt;&lt; "smaller city"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(20) &lt;&lt; "larger city"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year = 1; // Counter to display the year number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Continue to output the populations until the population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of the smaller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cinty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exceeds the initially larger one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Output one row of data per iteration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while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smallerCityPopulation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largerCityPopulation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// Truncate: Do not count fractional people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smallerCityPopulation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smallerCityPopulation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smallerCityRate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largerCityPopulation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largerCityPopulation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largerCityRate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left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(7) &lt;&lt; year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smallerCityPopulation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(20)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largerCityPopulation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year++;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else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"Smaller city's growth rate 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 &lt;&lt; "must be higher than larger city's!"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system("pause");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59BD-1EE8-4FBF-A7DC-172E8A40A93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9F722C-8522-4319-9E67-BEDF94D1AA8D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56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5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9E14B-8303-4C03-BD99-6D4EEC458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59694-4A5A-4BF5-ADD1-6A8530FF7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627C5-6CA5-494A-B2FD-21C6DB0A0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1/14/2014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4189E14B-8303-4C03-BD99-6D4EEC458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00DAD66B-9CE9-43DC-A946-9E03A89D2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9B9D0-733D-4FD7-9F60-24F883C698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1D023-2303-4CEC-95B2-D220284350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34E5A-9B98-4FFE-A2C7-C4B16EA824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E2126-1047-41C1-94CC-9D24BB73B1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6755D-CC1B-4768-9101-EB3B5E22A2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93FA6-1851-4438-AE63-280E202B06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59694-4A5A-4BF5-ADD1-6A8530FF79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627C5-6CA5-494A-B2FD-21C6DB0A0E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AD66B-9CE9-43DC-A946-9E03A89D2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6D194-C991-4CD4-95B0-6355C8B46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9B9D0-733D-4FD7-9F60-24F883C69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023-2303-4CEC-95B2-D22028435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34E5A-9B98-4FFE-A2C7-C4B16EA82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E2126-1047-41C1-94CC-9D24BB73B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93FA6-1851-4438-AE63-280E202B0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r>
              <a:rPr lang="en-US" smtClean="0"/>
              <a:t>08/29/2009</a:t>
            </a:r>
            <a:endParaRPr lang="en-US" dirty="0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20D76B-BEB0-49DC-A03B-2A8F18EBD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46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6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08/29/2009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20D76B-BEB0-49DC-A03B-2A8F18EBDA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Loops</a:t>
            </a:r>
          </a:p>
          <a:p>
            <a:r>
              <a:rPr lang="en-US" dirty="0" smtClean="0"/>
              <a:t>For/While/Do loops</a:t>
            </a:r>
          </a:p>
          <a:p>
            <a:r>
              <a:rPr lang="en-US" dirty="0" smtClean="0"/>
              <a:t>Some Hints for the Week 3 </a:t>
            </a:r>
            <a:r>
              <a:rPr lang="en-US" dirty="0" err="1" smtClean="0"/>
              <a:t>iLab</a:t>
            </a:r>
            <a:endParaRPr lang="en-US" dirty="0" smtClean="0"/>
          </a:p>
          <a:p>
            <a:r>
              <a:rPr lang="en-US" dirty="0" smtClean="0"/>
              <a:t>Questions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52400"/>
            <a:ext cx="8100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Welcome to Live Lecture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1066800"/>
            <a:ext cx="37080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Moderator: Gina Cooper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143000"/>
            <a:ext cx="32371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Week 3 Agenda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Picture 2" descr="http://jessicarbrown.com/images/ft-cpp-loo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533599"/>
            <a:ext cx="7391400" cy="2324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Counters, Accumulators and Sentinels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Accumulator = running total to accumulate values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totalSales</a:t>
            </a:r>
            <a:r>
              <a:rPr lang="en-US" dirty="0" smtClean="0"/>
              <a:t> = </a:t>
            </a:r>
            <a:r>
              <a:rPr lang="en-US" dirty="0" err="1" smtClean="0"/>
              <a:t>totalSales+dailySales</a:t>
            </a:r>
            <a:r>
              <a:rPr lang="en-US" dirty="0" smtClean="0"/>
              <a:t> or </a:t>
            </a:r>
            <a:r>
              <a:rPr lang="en-US" dirty="0" err="1" smtClean="0"/>
              <a:t>totalSales</a:t>
            </a:r>
            <a:r>
              <a:rPr lang="en-US" dirty="0" smtClean="0"/>
              <a:t>+=</a:t>
            </a:r>
            <a:r>
              <a:rPr lang="en-US" dirty="0" err="1" smtClean="0"/>
              <a:t>dailySales</a:t>
            </a:r>
            <a:endParaRPr lang="en-US" dirty="0" smtClean="0"/>
          </a:p>
          <a:p>
            <a:r>
              <a:rPr lang="en-US" dirty="0" smtClean="0"/>
              <a:t>Counter = incremented to count number of values</a:t>
            </a:r>
          </a:p>
          <a:p>
            <a:pPr lvl="1"/>
            <a:r>
              <a:rPr lang="en-US" dirty="0" smtClean="0"/>
              <a:t>Example: counter = counter+1 or counter++</a:t>
            </a:r>
          </a:p>
          <a:p>
            <a:r>
              <a:rPr lang="en-US" dirty="0" smtClean="0"/>
              <a:t>Sentinel = A value used to terminate a loop</a:t>
            </a:r>
          </a:p>
          <a:p>
            <a:pPr lvl="1"/>
            <a:r>
              <a:rPr lang="en-US" dirty="0" smtClean="0"/>
              <a:t>Example: Press Q to quit, Q is the sentinel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Note: do not use floating point values for counters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Arithmetic Operators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3886200"/>
            <a:ext cx="7043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total+=</a:t>
            </a:r>
            <a:r>
              <a:rPr lang="en-US" dirty="0" err="1" smtClean="0"/>
              <a:t>newValue</a:t>
            </a:r>
            <a:r>
              <a:rPr lang="en-US" dirty="0" smtClean="0"/>
              <a:t> is total = total + </a:t>
            </a:r>
            <a:r>
              <a:rPr lang="en-US" dirty="0" err="1" smtClean="0"/>
              <a:t>newValue</a:t>
            </a:r>
            <a:endParaRPr lang="en-US" dirty="0" smtClean="0"/>
          </a:p>
          <a:p>
            <a:r>
              <a:rPr lang="en-US" dirty="0" smtClean="0"/>
              <a:t>price*=</a:t>
            </a:r>
            <a:r>
              <a:rPr lang="en-US" dirty="0" err="1" smtClean="0"/>
              <a:t>discountPercent</a:t>
            </a:r>
            <a:r>
              <a:rPr lang="en-US" dirty="0" smtClean="0"/>
              <a:t> is price= price*</a:t>
            </a:r>
            <a:r>
              <a:rPr lang="en-US" dirty="0" err="1" smtClean="0"/>
              <a:t>discountPercent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of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Jump statements:</a:t>
            </a:r>
          </a:p>
          <a:p>
            <a:r>
              <a:rPr lang="en-US" b="1" dirty="0" smtClean="0"/>
              <a:t>Break</a:t>
            </a:r>
            <a:r>
              <a:rPr lang="en-US" dirty="0" smtClean="0"/>
              <a:t> = Causes execution to jump out of the loop and proceed with subsequent statements of the program</a:t>
            </a:r>
          </a:p>
          <a:p>
            <a:r>
              <a:rPr lang="en-US" b="1" dirty="0" smtClean="0"/>
              <a:t>Continue</a:t>
            </a:r>
            <a:r>
              <a:rPr lang="en-US" dirty="0" smtClean="0"/>
              <a:t> = Causes execution to jump to the loop's conditional expression ignoring any subsequent statements in the block</a:t>
            </a:r>
          </a:p>
          <a:p>
            <a:r>
              <a:rPr lang="en-US" b="1" dirty="0" err="1" smtClean="0"/>
              <a:t>Goto</a:t>
            </a:r>
            <a:r>
              <a:rPr lang="en-US" dirty="0" smtClean="0"/>
              <a:t> = transfer control out of a loop and proceed to a marked point in the program. Not recommended</a:t>
            </a:r>
          </a:p>
          <a:p>
            <a:endParaRPr lang="en-US" dirty="0" smtClean="0"/>
          </a:p>
        </p:txBody>
      </p:sp>
      <p:pic>
        <p:nvPicPr>
          <p:cNvPr id="47106" name="Picture 2" descr="https://encrypted-tbn3.google.com/images?q=tbn:ANd9GcRrdf4zJlY52K7pGQ0i4HKRSy03wSzC1lJYiBjp5oqOyGYdLd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648200"/>
            <a:ext cx="2619375" cy="1743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total = 0;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nval</a:t>
            </a:r>
            <a:r>
              <a:rPr lang="en-US" dirty="0" smtClean="0"/>
              <a:t> = 0; </a:t>
            </a:r>
            <a:r>
              <a:rPr lang="en-US" dirty="0" err="1" smtClean="0"/>
              <a:t>nval</a:t>
            </a:r>
            <a:r>
              <a:rPr lang="en-US" dirty="0" smtClean="0"/>
              <a:t>&lt;10; </a:t>
            </a:r>
            <a:r>
              <a:rPr lang="en-US" dirty="0" err="1" smtClean="0"/>
              <a:t>nval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nval</a:t>
            </a:r>
            <a:r>
              <a:rPr lang="en-US" dirty="0" smtClean="0"/>
              <a:t>==5)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continue;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total +=</a:t>
            </a:r>
            <a:r>
              <a:rPr lang="en-US" dirty="0" err="1" smtClean="0"/>
              <a:t>nval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nval</a:t>
            </a:r>
            <a:r>
              <a:rPr lang="en-US" dirty="0" smtClean="0"/>
              <a:t> &lt;&lt;"\t";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&lt;&lt;"The total is equal to "&lt;&lt;total&lt;&lt;</a:t>
            </a:r>
            <a:r>
              <a:rPr lang="en-US" dirty="0" err="1" smtClean="0"/>
              <a:t>endl</a:t>
            </a:r>
            <a:r>
              <a:rPr lang="en-US" dirty="0" smtClean="0"/>
              <a:t>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Common error: an extra semicolon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case, the programmer probably did </a:t>
            </a:r>
            <a:r>
              <a:rPr lang="en-US" b="1" i="1" dirty="0">
                <a:solidFill>
                  <a:srgbClr val="FF0000"/>
                </a:solidFill>
              </a:rPr>
              <a:t>not</a:t>
            </a:r>
            <a:r>
              <a:rPr lang="en-US" dirty="0"/>
              <a:t> want to insert the semicolon after the </a:t>
            </a:r>
            <a:r>
              <a:rPr lang="en-US" i="1" dirty="0"/>
              <a:t>for</a:t>
            </a:r>
            <a:r>
              <a:rPr lang="en-US" dirty="0"/>
              <a:t> expression:</a:t>
            </a:r>
          </a:p>
          <a:p>
            <a:pPr>
              <a:buFont typeface="Monotype Sorts" pitchFamily="2" charset="2"/>
              <a:buNone/>
            </a:pPr>
            <a:endParaRPr lang="en-US" sz="2800" b="1" dirty="0">
              <a:solidFill>
                <a:srgbClr val="0000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	</a:t>
            </a:r>
            <a:r>
              <a:rPr lang="en-US" sz="2800" b="1" dirty="0" err="1">
                <a:solidFill>
                  <a:srgbClr val="0000FF"/>
                </a:solidFill>
              </a:rPr>
              <a:t>int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i</a:t>
            </a:r>
            <a:r>
              <a:rPr lang="en-US" sz="2800" b="1" dirty="0">
                <a:solidFill>
                  <a:srgbClr val="0000FF"/>
                </a:solidFill>
              </a:rPr>
              <a:t>;</a:t>
            </a:r>
            <a:br>
              <a:rPr lang="en-US" sz="2800" b="1" dirty="0">
                <a:solidFill>
                  <a:srgbClr val="0000FF"/>
                </a:solidFill>
              </a:rPr>
            </a:br>
            <a:r>
              <a:rPr lang="en-US" sz="2800" b="1" dirty="0">
                <a:solidFill>
                  <a:srgbClr val="0000FF"/>
                </a:solidFill>
              </a:rPr>
              <a:t>for (</a:t>
            </a:r>
            <a:r>
              <a:rPr lang="en-US" sz="2800" b="1" dirty="0" err="1">
                <a:solidFill>
                  <a:srgbClr val="0000FF"/>
                </a:solidFill>
              </a:rPr>
              <a:t>i</a:t>
            </a:r>
            <a:r>
              <a:rPr lang="en-US" sz="2800" b="1" dirty="0">
                <a:solidFill>
                  <a:srgbClr val="0000FF"/>
                </a:solidFill>
              </a:rPr>
              <a:t> = 1; </a:t>
            </a:r>
            <a:r>
              <a:rPr lang="en-US" sz="2800" b="1" dirty="0" err="1">
                <a:solidFill>
                  <a:srgbClr val="0000FF"/>
                </a:solidFill>
              </a:rPr>
              <a:t>i</a:t>
            </a:r>
            <a:r>
              <a:rPr lang="en-US" sz="2800" b="1" dirty="0">
                <a:solidFill>
                  <a:srgbClr val="0000FF"/>
                </a:solidFill>
              </a:rPr>
              <a:t> &lt;= 10; </a:t>
            </a:r>
            <a:r>
              <a:rPr lang="en-US" sz="2800" b="1" dirty="0" err="1">
                <a:solidFill>
                  <a:srgbClr val="0000FF"/>
                </a:solidFill>
              </a:rPr>
              <a:t>i</a:t>
            </a:r>
            <a:r>
              <a:rPr lang="en-US" sz="2800" b="1" dirty="0">
                <a:solidFill>
                  <a:srgbClr val="0000FF"/>
                </a:solidFill>
              </a:rPr>
              <a:t>++);</a:t>
            </a:r>
            <a:br>
              <a:rPr lang="en-US" sz="2800" b="1" dirty="0">
                <a:solidFill>
                  <a:srgbClr val="0000FF"/>
                </a:solidFill>
              </a:rPr>
            </a:br>
            <a:r>
              <a:rPr lang="en-US" sz="2800" b="1" dirty="0">
                <a:solidFill>
                  <a:srgbClr val="0000FF"/>
                </a:solidFill>
              </a:rPr>
              <a:t>    </a:t>
            </a:r>
            <a:r>
              <a:rPr lang="en-US" sz="2800" b="1" dirty="0" smtClean="0">
                <a:solidFill>
                  <a:srgbClr val="0000FF"/>
                </a:solidFill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			</a:t>
            </a:r>
            <a:r>
              <a:rPr lang="en-US" sz="2800" b="1" dirty="0" err="1" smtClean="0">
                <a:solidFill>
                  <a:srgbClr val="0000FF"/>
                </a:solidFill>
              </a:rPr>
              <a:t>cout</a:t>
            </a:r>
            <a:r>
              <a:rPr lang="en-US" sz="2800" b="1" dirty="0" smtClean="0">
                <a:solidFill>
                  <a:srgbClr val="0000FF"/>
                </a:solidFill>
              </a:rPr>
              <a:t>&lt;&lt;"hello world!";</a:t>
            </a:r>
          </a:p>
          <a:p>
            <a:pPr>
              <a:buFont typeface="Monotype Sorts" pitchFamily="2" charset="2"/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       }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5410200" y="5029200"/>
            <a:ext cx="306705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this ; is going to be trouble</a:t>
            </a:r>
          </a:p>
        </p:txBody>
      </p:sp>
      <p:sp>
        <p:nvSpPr>
          <p:cNvPr id="228357" name="Line 5"/>
          <p:cNvSpPr>
            <a:spLocks noChangeShapeType="1"/>
          </p:cNvSpPr>
          <p:nvPr/>
        </p:nvSpPr>
        <p:spPr bwMode="auto">
          <a:xfrm flipH="1" flipV="1">
            <a:off x="4495799" y="3352799"/>
            <a:ext cx="106680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More common errors with loops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/>
              <a:t>Infinite loops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00FF"/>
                </a:solidFill>
              </a:rPr>
              <a:t>for (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 = 10; 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 &gt; 0; 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++)		</a:t>
            </a:r>
            <a:r>
              <a:rPr lang="en-US" b="1" dirty="0"/>
              <a:t>//bad!!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Off-by-one errors.  How do these differ?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rgbClr val="0000FF"/>
                </a:solidFill>
              </a:rPr>
              <a:t>		for (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 = 0; 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 &lt; 100; 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++)            </a:t>
            </a:r>
            <a:endParaRPr lang="en-US" b="1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rgbClr val="0000FF"/>
                </a:solidFill>
              </a:rPr>
              <a:t>		for (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 = 1; 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 &lt;= 100; 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++)          </a:t>
            </a:r>
            <a:endParaRPr lang="en-US" b="1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rgbClr val="0000FF"/>
                </a:solidFill>
              </a:rPr>
              <a:t>		for (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 = 0; 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 &lt;= 100; 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++)         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Programming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Indent statements of the body of your control structure</a:t>
            </a:r>
          </a:p>
          <a:p>
            <a:r>
              <a:rPr lang="en-US" dirty="0" smtClean="0"/>
              <a:t>Nesting multiple repetition structures can be helpful</a:t>
            </a:r>
          </a:p>
          <a:p>
            <a:r>
              <a:rPr lang="en-US" dirty="0" smtClean="0"/>
              <a:t>Place vertical spacing above and below control structures</a:t>
            </a:r>
          </a:p>
          <a:p>
            <a:r>
              <a:rPr lang="en-US" dirty="0" smtClean="0"/>
              <a:t>Always use descriptive method, variable, and program names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 the user to input a number.  This number will be used as the maximum number of # symbols for a triangle.  Below is an example of the output: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971800"/>
            <a:ext cx="64484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program to produce a multiplication table. All the user to input the last value for the multiplication table.  The first column and first row should display values 1 to the last value of the multiplication table. Use \t to place tabs between values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276600"/>
            <a:ext cx="64484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program that accepts a city population and growth percentage from a smaller city and a larger city. The smaller city will have a larger growth percentage. Loop displaying the current population until the smaller city is larger than the larger city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352800"/>
            <a:ext cx="64484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Loop?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Repetition or iteration structures </a:t>
            </a:r>
            <a:r>
              <a:rPr lang="en-US" dirty="0" smtClean="0"/>
              <a:t>= identify and block together one or more statements to be repeated based on a predetermined condition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Two general classes of loops: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Pretest (top-test) loops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Post-test (bottom-test) loops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Two general methods of </a:t>
            </a:r>
            <a:r>
              <a:rPr lang="en-US" sz="2800" b="1" i="1" dirty="0" smtClean="0"/>
              <a:t>controlling</a:t>
            </a:r>
            <a:r>
              <a:rPr lang="en-US" sz="2800" dirty="0" smtClean="0"/>
              <a:t> a loop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/>
              <a:t>	(to determine when the loop will cease or exit):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Counter-controlled loops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Condition-controlled loops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r>
              <a:rPr lang="en-US" sz="2400" dirty="0" smtClean="0"/>
              <a:t>Loop types</a:t>
            </a:r>
          </a:p>
          <a:p>
            <a:r>
              <a:rPr lang="en-US" sz="2400" dirty="0" smtClean="0"/>
              <a:t>Accumulator, counter, sentinel</a:t>
            </a:r>
          </a:p>
          <a:p>
            <a:r>
              <a:rPr lang="en-US" sz="2400" dirty="0" smtClean="0"/>
              <a:t>Counter-controlled vs. condition controlled loops</a:t>
            </a:r>
          </a:p>
          <a:p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123906" name="Picture 2" descr="C:\Documents and Settings\D99003734\Local Settings\Temporary Internet Files\Content.IE5\2EXO53AK\MCj044142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057400"/>
            <a:ext cx="3657143" cy="365714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Constructs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533525" y="1577022"/>
          <a:ext cx="6076950" cy="39471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038475"/>
                <a:gridCol w="303847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Looping Construct</a:t>
                      </a:r>
                      <a:endParaRPr lang="en-US" dirty="0"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When to Use</a:t>
                      </a:r>
                      <a:endParaRPr lang="en-US">
                        <a:latin typeface="Arial"/>
                      </a:endParaRP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FOR</a:t>
                      </a:r>
                      <a:endParaRPr lang="en-US" dirty="0"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When you know how many times the procedure needs to be repeated</a:t>
                      </a:r>
                      <a:endParaRPr lang="en-US">
                        <a:latin typeface="Arial"/>
                      </a:endParaRP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WHILE</a:t>
                      </a:r>
                      <a:endParaRPr lang="en-US"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When you don't know how many times the procedure needs to be repeated or if it even needs to execute one time</a:t>
                      </a:r>
                      <a:endParaRPr lang="en-US">
                        <a:latin typeface="Arial"/>
                      </a:endParaRP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DO WHILE</a:t>
                      </a:r>
                      <a:endParaRPr lang="en-US"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you know the procedure needs to execute at least once, but you don’t know how many times after that</a:t>
                      </a:r>
                      <a:endParaRPr lang="en-US" dirty="0">
                        <a:latin typeface="Arial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Loops that do the same thing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While loop: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x=0; //priming the loop</a:t>
            </a:r>
          </a:p>
          <a:p>
            <a:pPr>
              <a:buNone/>
            </a:pPr>
            <a:r>
              <a:rPr lang="en-US" dirty="0" smtClean="0"/>
              <a:t>	while(x&lt;10)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&lt;&lt;"x is "&lt;&lt;x&lt;&lt;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++x;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For loop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&lt;&lt;"\n\</a:t>
            </a:r>
            <a:r>
              <a:rPr lang="en-US" dirty="0" err="1" smtClean="0"/>
              <a:t>nThis</a:t>
            </a:r>
            <a:r>
              <a:rPr lang="en-US" dirty="0" smtClean="0"/>
              <a:t> is the for loop"&lt;&lt;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for(x=0;x&lt;10;x=x+2)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&lt;&lt;"x is "&lt;&lt;x&lt;&lt;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Do… while loop</a:t>
            </a:r>
          </a:p>
          <a:p>
            <a:pPr>
              <a:buNone/>
            </a:pPr>
            <a:r>
              <a:rPr lang="en-US" dirty="0" smtClean="0"/>
              <a:t>	x=0;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&lt;&lt;"\n\</a:t>
            </a:r>
            <a:r>
              <a:rPr lang="en-US" dirty="0" err="1" smtClean="0"/>
              <a:t>nThis</a:t>
            </a:r>
            <a:r>
              <a:rPr lang="en-US" dirty="0" smtClean="0"/>
              <a:t> is the do while loop"&lt;&lt;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do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&lt;&lt;"x is "&lt;&lt;x&lt;&lt;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x++;</a:t>
            </a:r>
          </a:p>
          <a:p>
            <a:pPr>
              <a:buNone/>
            </a:pPr>
            <a:r>
              <a:rPr lang="en-US" dirty="0" smtClean="0"/>
              <a:t>	}while(x&lt;10);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Countdown Timer – </a:t>
            </a:r>
            <a:r>
              <a:rPr lang="en-US" smtClean="0"/>
              <a:t>Backwards for loop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windows.h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seconds;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&lt;&lt;"Please enter the number of seconds to countdown: ";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&gt;&gt;seconds;</a:t>
            </a:r>
          </a:p>
          <a:p>
            <a:pPr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seconds;i</a:t>
            </a:r>
            <a:r>
              <a:rPr lang="en-US" dirty="0" smtClean="0"/>
              <a:t>&gt;0; </a:t>
            </a:r>
            <a:r>
              <a:rPr lang="en-US" dirty="0" err="1" smtClean="0"/>
              <a:t>i</a:t>
            </a:r>
            <a:r>
              <a:rPr lang="en-US" dirty="0" smtClean="0"/>
              <a:t>--)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&lt;&lt;"seconds remaining: "&lt;&lt;</a:t>
            </a:r>
            <a:r>
              <a:rPr lang="en-US" dirty="0" err="1" smtClean="0"/>
              <a:t>i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Sleep(1000);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&lt;&lt;"Countdown completed!"&lt;&lt;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Beep(750,300);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cin.ignore</a:t>
            </a:r>
            <a:r>
              <a:rPr lang="en-US" dirty="0" smtClean="0"/>
              <a:t>(2);</a:t>
            </a:r>
          </a:p>
          <a:p>
            <a:pPr>
              <a:buNone/>
            </a:pPr>
            <a:r>
              <a:rPr lang="en-US" dirty="0" smtClean="0"/>
              <a:t>	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Strings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#include &lt;string&gt;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&lt;&lt;"Please enter your name: ";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getline</a:t>
            </a:r>
            <a:r>
              <a:rPr lang="en-US" dirty="0" smtClean="0"/>
              <a:t>(</a:t>
            </a:r>
            <a:r>
              <a:rPr lang="en-US" dirty="0" err="1" smtClean="0"/>
              <a:t>cin,name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&lt;&lt;"Please enter the city: ";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getline</a:t>
            </a:r>
            <a:r>
              <a:rPr lang="en-US" dirty="0" smtClean="0"/>
              <a:t>(</a:t>
            </a:r>
            <a:r>
              <a:rPr lang="en-US" dirty="0" err="1" smtClean="0"/>
              <a:t>cin,city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&lt;&lt;"Your name is "&lt;&lt;name&lt;&lt;" Your city is "&lt;&lt;city&lt;&lt;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How many times will the following loop be executed (note this is a </a:t>
            </a:r>
            <a:r>
              <a:rPr lang="en-US" b="1" dirty="0" smtClean="0"/>
              <a:t>nested</a:t>
            </a:r>
            <a:r>
              <a:rPr lang="en-US" dirty="0" smtClean="0"/>
              <a:t> for loop)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=1, j=1;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=1;i&lt;4;i++){</a:t>
            </a:r>
          </a:p>
          <a:p>
            <a:pPr>
              <a:buNone/>
            </a:pPr>
            <a:r>
              <a:rPr lang="en-US" dirty="0" smtClean="0"/>
              <a:t>	for(j=1;j&lt;4;j++)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i</a:t>
            </a:r>
            <a:r>
              <a:rPr lang="en-US" dirty="0" smtClean="0"/>
              <a:t> is "&lt;&lt;</a:t>
            </a:r>
            <a:r>
              <a:rPr lang="en-US" dirty="0" err="1" smtClean="0"/>
              <a:t>i</a:t>
            </a:r>
            <a:r>
              <a:rPr lang="en-US" dirty="0" smtClean="0"/>
              <a:t>&lt;&lt;" and j is "&lt;&lt;j&lt;&lt;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Prompt the user for 5 numbers and test whether they are between 0 and 100. Then calculate the total, average, and find the high and low value.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276600"/>
            <a:ext cx="64484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458200" cy="524256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iomanip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TOTAL = 5;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</a:t>
            </a:r>
            <a:r>
              <a:rPr lang="en-US" dirty="0" err="1" smtClean="0"/>
              <a:t>intialize</a:t>
            </a:r>
            <a:r>
              <a:rPr lang="en-US" dirty="0" smtClean="0"/>
              <a:t> variables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num = 0;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sum = 0;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high = -1;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low = 101;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"Enter numbers between 0 and 100"&lt;&lt;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nn-NO" dirty="0" smtClean="0"/>
              <a:t>for (int i = 0; i &lt; TOTAL; i++)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"Enter number " &lt;&lt; </a:t>
            </a:r>
            <a:r>
              <a:rPr lang="en-US" dirty="0" err="1" smtClean="0"/>
              <a:t>i</a:t>
            </a:r>
            <a:r>
              <a:rPr lang="en-US" dirty="0" smtClean="0"/>
              <a:t> + 1 &lt;&lt; ": ";</a:t>
            </a:r>
          </a:p>
          <a:p>
            <a:pPr>
              <a:buNone/>
            </a:pPr>
            <a:r>
              <a:rPr lang="en-US" dirty="0" err="1" smtClean="0"/>
              <a:t>cin</a:t>
            </a:r>
            <a:r>
              <a:rPr lang="en-US" dirty="0" smtClean="0"/>
              <a:t> &gt;&gt; num;</a:t>
            </a:r>
          </a:p>
          <a:p>
            <a:pPr>
              <a:buNone/>
            </a:pPr>
            <a:r>
              <a:rPr lang="en-US" dirty="0" smtClean="0"/>
              <a:t>while(num&lt;0 || num&gt;100)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&lt;&lt;"Please enter a number between 0 and 100"&lt;&lt;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"Enter number " &lt;&lt; </a:t>
            </a:r>
            <a:r>
              <a:rPr lang="en-US" dirty="0" err="1" smtClean="0"/>
              <a:t>i</a:t>
            </a:r>
            <a:r>
              <a:rPr lang="en-US" dirty="0" smtClean="0"/>
              <a:t> + 1 &lt;&lt; ": ";</a:t>
            </a:r>
          </a:p>
          <a:p>
            <a:pPr>
              <a:buNone/>
            </a:pPr>
            <a:r>
              <a:rPr lang="en-US" dirty="0" err="1" smtClean="0"/>
              <a:t>cin</a:t>
            </a:r>
            <a:r>
              <a:rPr lang="en-US" dirty="0" smtClean="0"/>
              <a:t> &gt;&gt; num;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test if num is the highest</a:t>
            </a:r>
          </a:p>
          <a:p>
            <a:pPr>
              <a:buNone/>
            </a:pPr>
            <a:r>
              <a:rPr lang="en-US" dirty="0" smtClean="0"/>
              <a:t>if (num &gt; high)</a:t>
            </a:r>
          </a:p>
          <a:p>
            <a:pPr>
              <a:buNone/>
            </a:pPr>
            <a:r>
              <a:rPr lang="en-US" dirty="0" smtClean="0"/>
              <a:t>high = num;</a:t>
            </a:r>
          </a:p>
          <a:p>
            <a:pPr>
              <a:buNone/>
            </a:pPr>
            <a:r>
              <a:rPr lang="en-US" dirty="0" smtClean="0"/>
              <a:t>// test if num is the lowest</a:t>
            </a:r>
          </a:p>
          <a:p>
            <a:pPr>
              <a:buNone/>
            </a:pPr>
            <a:r>
              <a:rPr lang="en-US" dirty="0" smtClean="0"/>
              <a:t>if (num &lt; low)</a:t>
            </a:r>
          </a:p>
          <a:p>
            <a:pPr>
              <a:buNone/>
            </a:pPr>
            <a:r>
              <a:rPr lang="en-US" dirty="0" smtClean="0"/>
              <a:t>low = num;</a:t>
            </a:r>
          </a:p>
          <a:p>
            <a:pPr>
              <a:buNone/>
            </a:pPr>
            <a:r>
              <a:rPr lang="en-US" dirty="0" smtClean="0"/>
              <a:t>sum += num;</a:t>
            </a:r>
          </a:p>
          <a:p>
            <a:pPr>
              <a:buNone/>
            </a:pPr>
            <a:r>
              <a:rPr lang="en-US" dirty="0" smtClean="0"/>
              <a:t>}// end for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setprecision</a:t>
            </a:r>
            <a:r>
              <a:rPr lang="en-US" dirty="0" smtClean="0"/>
              <a:t>(2) &lt;&lt; fixed; //Display values 2 decimal places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"High was " &lt;&lt; high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"Low was " &lt;&lt; low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"Your total is " &lt;&lt; sum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//Show average value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"The average is " &lt;&lt; sum/TOTAL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system("pause");</a:t>
            </a:r>
          </a:p>
          <a:p>
            <a:pPr>
              <a:buNone/>
            </a:pPr>
            <a:r>
              <a:rPr lang="en-US" dirty="0" smtClean="0"/>
              <a:t>return 0;	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12217</TotalTime>
  <Words>803</Words>
  <Application>Microsoft Office PowerPoint</Application>
  <PresentationFormat>On-screen Show (4:3)</PresentationFormat>
  <Paragraphs>316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Axis</vt:lpstr>
      <vt:lpstr>Origin</vt:lpstr>
      <vt:lpstr>Slide 1</vt:lpstr>
      <vt:lpstr>Why use a Loop?</vt:lpstr>
      <vt:lpstr>Looping Constructs</vt:lpstr>
      <vt:lpstr>3 Loops that do the same thing</vt:lpstr>
      <vt:lpstr>Countdown Timer – Backwards for loop</vt:lpstr>
      <vt:lpstr>Getting Strings </vt:lpstr>
      <vt:lpstr>Nested loops</vt:lpstr>
      <vt:lpstr>Scenario</vt:lpstr>
      <vt:lpstr>Slide 9</vt:lpstr>
      <vt:lpstr>Counters, Accumulators and Sentinels</vt:lpstr>
      <vt:lpstr>Compound Arithmetic Operators</vt:lpstr>
      <vt:lpstr>Transfer of Control</vt:lpstr>
      <vt:lpstr>Continue example</vt:lpstr>
      <vt:lpstr>Common error: an extra semicolon</vt:lpstr>
      <vt:lpstr>More common errors with loops</vt:lpstr>
      <vt:lpstr>Best Programming Practice</vt:lpstr>
      <vt:lpstr>Problem 1</vt:lpstr>
      <vt:lpstr>Problem 2</vt:lpstr>
      <vt:lpstr>Problem 3</vt:lpstr>
      <vt:lpstr>Key concepts</vt:lpstr>
    </vt:vector>
  </TitlesOfParts>
  <Company>studboy,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Access</dc:title>
  <dc:creator>studboy</dc:creator>
  <cp:lastModifiedBy>gina</cp:lastModifiedBy>
  <cp:revision>996</cp:revision>
  <dcterms:created xsi:type="dcterms:W3CDTF">1999-08-09T01:01:14Z</dcterms:created>
  <dcterms:modified xsi:type="dcterms:W3CDTF">2014-01-14T05:17:07Z</dcterms:modified>
</cp:coreProperties>
</file>