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501" r:id="rId3"/>
    <p:sldId id="458" r:id="rId4"/>
    <p:sldId id="486" r:id="rId5"/>
    <p:sldId id="502" r:id="rId6"/>
    <p:sldId id="503" r:id="rId7"/>
    <p:sldId id="504" r:id="rId8"/>
    <p:sldId id="468" r:id="rId9"/>
    <p:sldId id="505" r:id="rId10"/>
    <p:sldId id="506" r:id="rId11"/>
    <p:sldId id="478" r:id="rId12"/>
    <p:sldId id="510" r:id="rId13"/>
    <p:sldId id="507" r:id="rId14"/>
    <p:sldId id="508" r:id="rId15"/>
    <p:sldId id="509" r:id="rId16"/>
    <p:sldId id="267" r:id="rId17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4" autoAdjust="0"/>
    <p:restoredTop sz="89724" autoAdjust="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99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78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172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10/27/2013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8411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10/27/2013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362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Modular Programming</a:t>
            </a:r>
          </a:p>
          <a:p>
            <a:r>
              <a:rPr lang="en-US" dirty="0" smtClean="0"/>
              <a:t>Delegating responsibilities in programs</a:t>
            </a:r>
          </a:p>
          <a:p>
            <a:r>
              <a:rPr lang="en-US" dirty="0" smtClean="0"/>
              <a:t>Function Overloading</a:t>
            </a:r>
          </a:p>
          <a:p>
            <a:r>
              <a:rPr lang="en-US" dirty="0" smtClean="0"/>
              <a:t>Pass by Reference/Pass by value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4 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things to remember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828800"/>
            <a:ext cx="7772400" cy="4665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Look at the syntax again for implementing methods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Note where a semicolon is and is not used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Note how parameter names are applied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Void methods (those that have no return value) cannot be called as part of an expression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 void method may only be called as a separate, stand-alone call statement.  For example, note the following method call:</a:t>
            </a:r>
          </a:p>
          <a:p>
            <a:pPr algn="ctr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b="1" dirty="0" err="1"/>
              <a:t>SayHello</a:t>
            </a:r>
            <a:r>
              <a:rPr lang="en-US" sz="2400" b="1" dirty="0"/>
              <a:t>( );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Methods that return a value may be called as a stand-alone call statement </a:t>
            </a:r>
            <a:r>
              <a:rPr lang="en-US" sz="2400" i="1" dirty="0"/>
              <a:t>or</a:t>
            </a:r>
            <a:r>
              <a:rPr lang="en-US" sz="2400" dirty="0"/>
              <a:t> used in an expression.  For example, if a method named </a:t>
            </a:r>
            <a:r>
              <a:rPr lang="en-US" sz="2400" dirty="0" err="1"/>
              <a:t>SquareRoot</a:t>
            </a:r>
            <a:r>
              <a:rPr lang="en-US" sz="2400" dirty="0"/>
              <a:t>( ) returns a value, the calling statement could implement the following expression:</a:t>
            </a:r>
            <a:endParaRPr lang="en-US" sz="2400" b="1" dirty="0"/>
          </a:p>
          <a:p>
            <a:pPr algn="ctr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b="1" dirty="0"/>
              <a:t>answer = </a:t>
            </a:r>
            <a:r>
              <a:rPr lang="en-US" sz="2400" b="1" dirty="0" err="1"/>
              <a:t>SquareRoot</a:t>
            </a:r>
            <a:r>
              <a:rPr lang="en-US" sz="2400" b="1" dirty="0"/>
              <a:t>(a);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AFC41-EB3F-44CA-B35E-67811229F850}" type="slidenum">
              <a:rPr lang="en-US"/>
              <a:pPr/>
              <a:t>11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 Passing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 smtClean="0"/>
              <a:t>Two ways </a:t>
            </a:r>
            <a:r>
              <a:rPr lang="en-US" sz="2800" dirty="0" smtClean="0"/>
              <a:t>to pass a parameter</a:t>
            </a:r>
          </a:p>
          <a:p>
            <a:pPr marL="609600" indent="-609600" eaLnBrk="1" hangingPunct="1">
              <a:buNone/>
            </a:pPr>
            <a:r>
              <a:rPr lang="en-US" sz="2800" dirty="0" smtClean="0"/>
              <a:t>1.    By </a:t>
            </a:r>
            <a:r>
              <a:rPr lang="en-US" sz="2800" dirty="0" smtClean="0"/>
              <a:t>value (the default for plain data types</a:t>
            </a:r>
            <a:r>
              <a:rPr lang="en-US" sz="2800" dirty="0" smtClean="0"/>
              <a:t>)</a:t>
            </a:r>
          </a:p>
          <a:p>
            <a:pPr marL="609600" indent="-60960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returnVolume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 smtClean="0"/>
          </a:p>
          <a:p>
            <a:pPr marL="609600" indent="-609600" eaLnBrk="1" hangingPunct="1">
              <a:buNone/>
            </a:pPr>
            <a:r>
              <a:rPr lang="en-US" sz="2800" dirty="0" smtClean="0"/>
              <a:t>2.    By </a:t>
            </a:r>
            <a:r>
              <a:rPr lang="en-US" sz="2800" dirty="0" smtClean="0"/>
              <a:t>reference (the address of the data</a:t>
            </a:r>
            <a:r>
              <a:rPr lang="en-US" sz="2800" dirty="0" smtClean="0"/>
              <a:t>)</a:t>
            </a:r>
          </a:p>
          <a:p>
            <a:pPr marL="609600" indent="-60960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returnVolume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(double &amp;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z="2800" dirty="0" smtClean="0"/>
          </a:p>
        </p:txBody>
      </p:sp>
      <p:pic>
        <p:nvPicPr>
          <p:cNvPr id="138242" name="Picture 2" descr="http://www.fantasyfootballchallenge.com/images/player_photos/broncos-quarterback-tim-tebow-passes-against-miami-dophi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3886200" cy="271510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1200" y="639633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Special note: </a:t>
            </a:r>
            <a:r>
              <a:rPr lang="en-US" sz="3600" b="1" dirty="0">
                <a:solidFill>
                  <a:srgbClr val="0000FF"/>
                </a:solidFill>
              </a:rPr>
              <a:t>scope</a:t>
            </a:r>
            <a:r>
              <a:rPr lang="en-US" sz="3600" dirty="0"/>
              <a:t> of variables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28788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b="1" i="1" dirty="0">
                <a:solidFill>
                  <a:srgbClr val="0000FF"/>
                </a:solidFill>
              </a:rPr>
              <a:t>global</a:t>
            </a:r>
            <a:r>
              <a:rPr lang="en-US" sz="2400" dirty="0"/>
              <a:t> variable, having been declared outside of any specific method, may be accessed by all methods. 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b="1" i="1" dirty="0">
                <a:solidFill>
                  <a:srgbClr val="0000FF"/>
                </a:solidFill>
              </a:rPr>
              <a:t>local</a:t>
            </a:r>
            <a:r>
              <a:rPr lang="en-US" sz="2400" dirty="0"/>
              <a:t> variable, having been declared </a:t>
            </a:r>
            <a:r>
              <a:rPr lang="en-US" sz="2400" b="1" i="1" dirty="0"/>
              <a:t>inside</a:t>
            </a:r>
            <a:r>
              <a:rPr lang="en-US" sz="2400" dirty="0"/>
              <a:t> a method, is recognized or known only within that method, so its </a:t>
            </a:r>
            <a:r>
              <a:rPr lang="en-US" sz="2400" b="1" i="1" dirty="0"/>
              <a:t>scope</a:t>
            </a:r>
            <a:r>
              <a:rPr lang="en-US" sz="2400" dirty="0"/>
              <a:t> is limited to that one method only.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Using local variables rather than global variables can prevent unwanted “side effects” from occurring in a large program </a:t>
            </a:r>
            <a:r>
              <a:rPr lang="en-US" sz="2400" dirty="0">
                <a:sym typeface="Wingdings" pitchFamily="2" charset="2"/>
              </a:rPr>
              <a:t> it’s strongly recommended that you use local variables and avoid using global variables in programming.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Using local variables, data can be shared between separate methods by passing parameters (values).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in characters for a phone number, if the user enters a 0 in the first position, return an error, if they enter a 555 then return an error, if they enter the hyphen in the wrong position return an error. If no errors, print out the phone number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0"/>
            <a:ext cx="8229600" cy="49377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cctype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function prototypes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readPhoneNumber</a:t>
            </a:r>
            <a:r>
              <a:rPr lang="en-US" dirty="0" smtClean="0"/>
              <a:t>(char &amp;d1, char &amp;d2, char &amp;d3, char &amp;d4, char &amp;d5,</a:t>
            </a:r>
          </a:p>
          <a:p>
            <a:pPr>
              <a:buNone/>
            </a:pPr>
            <a:r>
              <a:rPr lang="en-US" dirty="0" smtClean="0"/>
              <a:t>        char &amp;d6, char &amp;d7, char &amp;d8);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char d1, d2, d3, d4, d5, d6, d7, d8;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checkValue</a:t>
            </a:r>
            <a:r>
              <a:rPr lang="en-US" dirty="0" smtClean="0"/>
              <a:t>=0;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do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checkValue</a:t>
            </a:r>
            <a:r>
              <a:rPr lang="en-US" dirty="0" smtClean="0"/>
              <a:t> = </a:t>
            </a:r>
            <a:r>
              <a:rPr lang="en-US" dirty="0" err="1" smtClean="0"/>
              <a:t>readPhoneNumber</a:t>
            </a:r>
            <a:r>
              <a:rPr lang="en-US" dirty="0" smtClean="0"/>
              <a:t>(d1, d2, d3, d4, d5, d6, d7, d8);</a:t>
            </a:r>
          </a:p>
          <a:p>
            <a:pPr>
              <a:buNone/>
            </a:pPr>
            <a:r>
              <a:rPr lang="en-US" dirty="0" smtClean="0"/>
              <a:t>		 //Call function to read in phone number. The function returns -1 if no hyphen</a:t>
            </a:r>
          </a:p>
          <a:p>
            <a:pPr>
              <a:buNone/>
            </a:pPr>
            <a:r>
              <a:rPr lang="en-US" dirty="0" smtClean="0"/>
              <a:t>		//returns -2 if number begins with a 0, returns -3 if number begins with 555</a:t>
            </a:r>
          </a:p>
          <a:p>
            <a:pPr>
              <a:buNone/>
            </a:pPr>
            <a:r>
              <a:rPr lang="en-US" dirty="0" smtClean="0"/>
              <a:t>        if(</a:t>
            </a:r>
            <a:r>
              <a:rPr lang="en-US" dirty="0" err="1" smtClean="0"/>
              <a:t>checkValue</a:t>
            </a:r>
            <a:r>
              <a:rPr lang="en-US" dirty="0" smtClean="0"/>
              <a:t> == -5) break;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switch(</a:t>
            </a:r>
            <a:r>
              <a:rPr lang="en-US" dirty="0" err="1" smtClean="0"/>
              <a:t>checkValue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case -1: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"ERROR - Hyphen is not in the correct position\n\n";</a:t>
            </a:r>
          </a:p>
          <a:p>
            <a:pPr>
              <a:buNone/>
            </a:pPr>
            <a:r>
              <a:rPr lang="en-US" dirty="0" smtClean="0"/>
              <a:t>                break;</a:t>
            </a:r>
          </a:p>
          <a:p>
            <a:pPr>
              <a:buNone/>
            </a:pPr>
            <a:r>
              <a:rPr lang="en-US" dirty="0" smtClean="0"/>
              <a:t>            case -2: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"ERROR - Phone number cannot begin with 0\n\n";</a:t>
            </a:r>
          </a:p>
          <a:p>
            <a:pPr>
              <a:buNone/>
            </a:pPr>
            <a:r>
              <a:rPr lang="en-US" dirty="0" smtClean="0"/>
              <a:t>                break;</a:t>
            </a:r>
          </a:p>
          <a:p>
            <a:pPr>
              <a:buNone/>
            </a:pPr>
            <a:r>
              <a:rPr lang="en-US" dirty="0" smtClean="0"/>
              <a:t>            case -3: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"ERROR - Phone number cannot begin with 555\n\n";</a:t>
            </a:r>
          </a:p>
          <a:p>
            <a:pPr>
              <a:buNone/>
            </a:pPr>
            <a:r>
              <a:rPr lang="en-US" dirty="0" smtClean="0"/>
              <a:t>                break;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default: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"Phone Number Dialed: " &lt;&lt; d1 &lt;&lt; d2 &lt;&lt; d3 &lt;&lt; d4</a:t>
            </a:r>
          </a:p>
          <a:p>
            <a:pPr>
              <a:buNone/>
            </a:pPr>
            <a:r>
              <a:rPr lang="de-DE" dirty="0" smtClean="0"/>
              <a:t>        &lt;&lt; d5 &lt;&lt; d6 &lt;&lt; d7 &lt;&lt; d8 &lt;&lt; endl &lt;&lt; endl;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 while (true);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readPhoneNumber</a:t>
            </a:r>
            <a:r>
              <a:rPr lang="en-US" dirty="0" smtClean="0"/>
              <a:t>(char &amp;d1, char &amp;d2, char &amp;d3, char &amp;d4, char &amp;d5,</a:t>
            </a:r>
          </a:p>
          <a:p>
            <a:pPr>
              <a:buNone/>
            </a:pPr>
            <a:r>
              <a:rPr lang="en-US" dirty="0" smtClean="0"/>
              <a:t>        char &amp;d6, char &amp;d7, char &amp;d8)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ret;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"Enter a phone number (Q to quit): 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 &gt;&gt; d1; </a:t>
            </a:r>
          </a:p>
          <a:p>
            <a:pPr>
              <a:buNone/>
            </a:pPr>
            <a:r>
              <a:rPr lang="en-US" dirty="0" smtClean="0"/>
              <a:t>    if(d1 == 'Q') return -5; </a:t>
            </a:r>
          </a:p>
          <a:p>
            <a:pPr>
              <a:buNone/>
            </a:pPr>
            <a:r>
              <a:rPr lang="sv-SE" dirty="0" smtClean="0"/>
              <a:t>    cin &gt;&gt; d2 &gt;&gt; d3 &gt;&gt; d4 &gt;&gt; d5 &gt;&gt; d6 &gt;&gt; d7 &gt;&gt; d8;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if (d4 != '-')</a:t>
            </a:r>
          </a:p>
          <a:p>
            <a:pPr>
              <a:buNone/>
            </a:pPr>
            <a:r>
              <a:rPr lang="en-US" dirty="0" smtClean="0"/>
              <a:t>        return -1;</a:t>
            </a:r>
          </a:p>
          <a:p>
            <a:pPr>
              <a:buNone/>
            </a:pPr>
            <a:r>
              <a:rPr lang="en-US" dirty="0" smtClean="0"/>
              <a:t>    if (d1 == '0')</a:t>
            </a:r>
          </a:p>
          <a:p>
            <a:pPr>
              <a:buNone/>
            </a:pPr>
            <a:r>
              <a:rPr lang="en-US" dirty="0" smtClean="0"/>
              <a:t>        return -2;</a:t>
            </a:r>
          </a:p>
          <a:p>
            <a:pPr>
              <a:buNone/>
            </a:pPr>
            <a:r>
              <a:rPr lang="en-US" dirty="0" smtClean="0"/>
              <a:t>    if (d1 == '5' &amp;&amp; d2 == '5' &amp;&amp; d3 == '5')</a:t>
            </a:r>
          </a:p>
          <a:p>
            <a:pPr>
              <a:buNone/>
            </a:pPr>
            <a:r>
              <a:rPr lang="en-US" dirty="0" smtClean="0"/>
              <a:t>        return -3;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Methods</a:t>
            </a:r>
          </a:p>
          <a:p>
            <a:r>
              <a:rPr lang="en-US" sz="2400" dirty="0" smtClean="0"/>
              <a:t>Pass by value/pass by reference</a:t>
            </a:r>
          </a:p>
          <a:p>
            <a:r>
              <a:rPr lang="en-US" sz="2400" dirty="0" smtClean="0"/>
              <a:t>Local/global variables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is modularization and why is it important?</a:t>
            </a:r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Modularization</a:t>
            </a:r>
            <a:r>
              <a:rPr lang="en-US" sz="2400" dirty="0"/>
              <a:t> is the process of dividing a problem into smaller tasks (or subtasks), each with a single purpose.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Functional decomposition = breaking up complex problem into simpler, smaller parts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large program can be subdivided into </a:t>
            </a:r>
            <a:r>
              <a:rPr lang="en-US" sz="2400" i="1" dirty="0" smtClean="0"/>
              <a:t>modules/functions/subroutines/methods</a:t>
            </a:r>
            <a:r>
              <a:rPr lang="en-US" sz="2400" dirty="0" smtClean="0"/>
              <a:t>, </a:t>
            </a:r>
            <a:r>
              <a:rPr lang="en-US" sz="2400" dirty="0"/>
              <a:t>rather than writing all of the code into one main program.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By using separate </a:t>
            </a:r>
            <a:r>
              <a:rPr lang="en-US" sz="2400" dirty="0" smtClean="0"/>
              <a:t>methods of </a:t>
            </a:r>
            <a:r>
              <a:rPr lang="en-US" sz="2400" dirty="0"/>
              <a:t>code, you don’t need to do “all of the work” in the main </a:t>
            </a:r>
            <a:r>
              <a:rPr lang="en-US" sz="2400" dirty="0" smtClean="0"/>
              <a:t>method of </a:t>
            </a:r>
            <a:r>
              <a:rPr lang="en-US" sz="2400" dirty="0"/>
              <a:t>your program.  Instead, you can code some tasks in other modules outside of the main </a:t>
            </a:r>
            <a:r>
              <a:rPr lang="en-US" sz="2400" dirty="0" smtClean="0"/>
              <a:t>program.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Hierarchy chart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14425" y="2041525"/>
            <a:ext cx="7450138" cy="3367088"/>
            <a:chOff x="702" y="1412"/>
            <a:chExt cx="4693" cy="2121"/>
          </a:xfrm>
        </p:grpSpPr>
        <p:graphicFrame>
          <p:nvGraphicFramePr>
            <p:cNvPr id="165888" name="Object 0"/>
            <p:cNvGraphicFramePr>
              <a:graphicFrameLocks noChangeAspect="1"/>
            </p:cNvGraphicFramePr>
            <p:nvPr/>
          </p:nvGraphicFramePr>
          <p:xfrm>
            <a:off x="702" y="1412"/>
            <a:ext cx="4693" cy="2121"/>
          </p:xfrm>
          <a:graphic>
            <a:graphicData uri="http://schemas.openxmlformats.org/presentationml/2006/ole">
              <p:oleObj spid="_x0000_s65541" name="Visio" r:id="rId3" imgW="5272724" imgH="2376899" progId="Visio.Drawing.11">
                <p:embed/>
              </p:oleObj>
            </a:graphicData>
          </a:graphic>
        </p:graphicFrame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3450" y="1843"/>
              <a:ext cx="8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method calls</a:t>
              </a:r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3456" y="2650"/>
              <a:ext cx="8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method calls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Functions </a:t>
            </a:r>
            <a:r>
              <a:rPr lang="en-US" dirty="0" smtClean="0"/>
              <a:t>provide the operations or behaviors for the data members of a class</a:t>
            </a:r>
          </a:p>
          <a:p>
            <a:r>
              <a:rPr lang="en-US" dirty="0" smtClean="0"/>
              <a:t>A function/method is a group of statements placed together under a single name and defined within a class</a:t>
            </a:r>
          </a:p>
          <a:p>
            <a:r>
              <a:rPr lang="en-US" dirty="0" smtClean="0"/>
              <a:t>All programs consists of at least one method </a:t>
            </a:r>
          </a:p>
          <a:p>
            <a:pPr lvl="1"/>
            <a:r>
              <a:rPr lang="en-US" dirty="0" smtClean="0"/>
              <a:t>main() is a method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(), </a:t>
            </a:r>
            <a:r>
              <a:rPr lang="en-US" dirty="0" err="1" smtClean="0"/>
              <a:t>toupper</a:t>
            </a:r>
            <a:r>
              <a:rPr lang="en-US" dirty="0" smtClean="0"/>
              <a:t>(), and </a:t>
            </a:r>
            <a:r>
              <a:rPr lang="en-US" dirty="0" err="1" smtClean="0"/>
              <a:t>fabs</a:t>
            </a:r>
            <a:r>
              <a:rPr lang="en-US" dirty="0" smtClean="0"/>
              <a:t>() are all </a:t>
            </a:r>
            <a:r>
              <a:rPr lang="en-US" b="1" dirty="0" smtClean="0"/>
              <a:t>predefined functions</a:t>
            </a:r>
          </a:p>
          <a:p>
            <a:r>
              <a:rPr lang="en-US" dirty="0" smtClean="0"/>
              <a:t>Find lists online for &lt;</a:t>
            </a:r>
            <a:r>
              <a:rPr lang="en-US" dirty="0" err="1" smtClean="0"/>
              <a:t>cmath</a:t>
            </a:r>
            <a:r>
              <a:rPr lang="en-US" dirty="0" smtClean="0"/>
              <a:t>&gt;, &lt;</a:t>
            </a:r>
            <a:r>
              <a:rPr lang="en-US" dirty="0" err="1" smtClean="0"/>
              <a:t>iostream</a:t>
            </a:r>
            <a:r>
              <a:rPr lang="en-US" dirty="0" smtClean="0"/>
              <a:t>&gt;, &lt;string&gt;, etc and other predefined functions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i="1" dirty="0" smtClean="0"/>
              <a:t>“A rose by any other name …”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function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chemeClr val="hlink"/>
                </a:solidFill>
              </a:rPr>
              <a:t>subprogram</a:t>
            </a:r>
            <a:r>
              <a:rPr lang="en-US" sz="2400" dirty="0" smtClean="0"/>
              <a:t>/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chemeClr val="accent2"/>
                </a:solidFill>
              </a:rPr>
              <a:t>subroutine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990099"/>
                </a:solidFill>
              </a:rPr>
              <a:t>procedure/method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j03313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105400"/>
            <a:ext cx="1524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and called modules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main </a:t>
            </a:r>
            <a:r>
              <a:rPr lang="en-US" sz="2800" dirty="0" smtClean="0"/>
              <a:t>method is </a:t>
            </a:r>
            <a:r>
              <a:rPr lang="en-US" sz="2800" dirty="0"/>
              <a:t>a </a:t>
            </a:r>
            <a:r>
              <a:rPr lang="en-US" sz="2800" i="1" dirty="0"/>
              <a:t>calling</a:t>
            </a:r>
            <a:r>
              <a:rPr lang="en-US" sz="2800" dirty="0"/>
              <a:t> </a:t>
            </a:r>
            <a:r>
              <a:rPr lang="en-US" sz="2800" dirty="0" smtClean="0"/>
              <a:t>module</a:t>
            </a:r>
            <a:endParaRPr lang="en-US" sz="2800" dirty="0"/>
          </a:p>
          <a:p>
            <a:r>
              <a:rPr lang="en-US" sz="2800" dirty="0" smtClean="0"/>
              <a:t>Subroutines/functions/methods are </a:t>
            </a:r>
            <a:r>
              <a:rPr lang="en-US" sz="2800" i="1" dirty="0"/>
              <a:t>called</a:t>
            </a:r>
            <a:r>
              <a:rPr lang="en-US" sz="2800" dirty="0"/>
              <a:t> </a:t>
            </a:r>
            <a:r>
              <a:rPr lang="en-US" sz="2800" dirty="0" smtClean="0"/>
              <a:t>methods (and </a:t>
            </a:r>
            <a:r>
              <a:rPr lang="en-US" sz="2800" dirty="0"/>
              <a:t>in some cases also act as calling </a:t>
            </a:r>
            <a:r>
              <a:rPr lang="en-US" sz="2800" dirty="0" smtClean="0"/>
              <a:t>methods when </a:t>
            </a:r>
            <a:r>
              <a:rPr lang="en-US" sz="2800" dirty="0"/>
              <a:t>they in turn call other subordinate </a:t>
            </a:r>
            <a:r>
              <a:rPr lang="en-US" sz="2800" dirty="0" smtClean="0"/>
              <a:t>methods)</a:t>
            </a:r>
            <a:endParaRPr lang="en-US" sz="2800" dirty="0"/>
          </a:p>
          <a:p>
            <a:r>
              <a:rPr lang="en-US" sz="2800" dirty="0"/>
              <a:t>Communication only occurs between </a:t>
            </a:r>
            <a:r>
              <a:rPr lang="en-US" sz="2800" dirty="0" smtClean="0"/>
              <a:t>methods that </a:t>
            </a:r>
            <a:r>
              <a:rPr lang="en-US" sz="2800" dirty="0"/>
              <a:t>have a calling-called </a:t>
            </a:r>
            <a:r>
              <a:rPr lang="en-US" sz="2800" dirty="0" smtClean="0"/>
              <a:t>relationship</a:t>
            </a:r>
          </a:p>
          <a:p>
            <a:r>
              <a:rPr lang="en-US" sz="2800" dirty="0" smtClean="0"/>
              <a:t>Function names: no spaces</a:t>
            </a:r>
          </a:p>
          <a:p>
            <a:r>
              <a:rPr lang="en-US" sz="2800" dirty="0" smtClean="0"/>
              <a:t>The function should do </a:t>
            </a:r>
            <a:r>
              <a:rPr lang="en-US" sz="2800" b="1" dirty="0" smtClean="0"/>
              <a:t>one</a:t>
            </a:r>
            <a:r>
              <a:rPr lang="en-US" sz="2800" dirty="0" smtClean="0"/>
              <a:t> thing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Alderaan</a:t>
            </a:r>
            <a:r>
              <a:rPr lang="en-US" dirty="0" smtClean="0"/>
              <a:t> Volume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Move retrieving the radius to a function called </a:t>
            </a:r>
            <a:r>
              <a:rPr lang="en-US" dirty="0" err="1" smtClean="0"/>
              <a:t>getRadius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What is the data type, function name and parameter list?</a:t>
            </a:r>
          </a:p>
          <a:p>
            <a:r>
              <a:rPr lang="en-US" dirty="0" smtClean="0"/>
              <a:t>Function prototype (above main):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/>
              <a:t>Function implementation (below main):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=-1;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&lt;0 ||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&gt;4000)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"Please enter the radius must be between 0 and 4000: 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Now call in main: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radius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method in action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6291263" y="2303463"/>
            <a:ext cx="1916112" cy="3760787"/>
          </a:xfrm>
          <a:prstGeom prst="curvedLeftArrow">
            <a:avLst>
              <a:gd name="adj1" fmla="val 39254"/>
              <a:gd name="adj2" fmla="val 78509"/>
              <a:gd name="adj3" fmla="val 33333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3594100" y="2146300"/>
            <a:ext cx="2546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Main (or other</a:t>
            </a:r>
          </a:p>
          <a:p>
            <a:pPr algn="ctr"/>
            <a:r>
              <a:rPr lang="en-US" sz="2800" b="1" i="1"/>
              <a:t>calling</a:t>
            </a:r>
            <a:r>
              <a:rPr lang="en-US" sz="2800" b="1"/>
              <a:t> method)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3678238" y="5027613"/>
            <a:ext cx="2366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/>
              <a:t>Called</a:t>
            </a:r>
            <a:r>
              <a:rPr lang="en-US" sz="2800" b="1"/>
              <a:t> method</a:t>
            </a:r>
          </a:p>
        </p:txBody>
      </p:sp>
      <p:sp>
        <p:nvSpPr>
          <p:cNvPr id="141319" name="AutoShape 7"/>
          <p:cNvSpPr>
            <a:spLocks noChangeArrowheads="1"/>
          </p:cNvSpPr>
          <p:nvPr/>
        </p:nvSpPr>
        <p:spPr bwMode="auto">
          <a:xfrm rot="10800000">
            <a:off x="1571625" y="1941513"/>
            <a:ext cx="1916113" cy="3760787"/>
          </a:xfrm>
          <a:prstGeom prst="curvedLeftArrow">
            <a:avLst>
              <a:gd name="adj1" fmla="val 39254"/>
              <a:gd name="adj2" fmla="val 78509"/>
              <a:gd name="adj3" fmla="val 33333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5910263" y="3603625"/>
            <a:ext cx="2001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Zero or more </a:t>
            </a:r>
          </a:p>
          <a:p>
            <a:pPr algn="ctr"/>
            <a:r>
              <a:rPr lang="en-US" b="1">
                <a:solidFill>
                  <a:srgbClr val="0000FF"/>
                </a:solidFill>
              </a:rPr>
              <a:t>parameters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890713" y="3598863"/>
            <a:ext cx="2417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One return value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(at most)</a:t>
            </a:r>
          </a:p>
        </p:txBody>
      </p:sp>
      <p:sp>
        <p:nvSpPr>
          <p:cNvPr id="141323" name="Oval 11"/>
          <p:cNvSpPr>
            <a:spLocks noChangeArrowheads="1"/>
          </p:cNvSpPr>
          <p:nvPr/>
        </p:nvSpPr>
        <p:spPr bwMode="auto">
          <a:xfrm>
            <a:off x="7707313" y="2189163"/>
            <a:ext cx="477837" cy="4937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7764463" y="21685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141326" name="Oval 14"/>
          <p:cNvSpPr>
            <a:spLocks noChangeArrowheads="1"/>
          </p:cNvSpPr>
          <p:nvPr/>
        </p:nvSpPr>
        <p:spPr bwMode="auto">
          <a:xfrm>
            <a:off x="1714500" y="5449888"/>
            <a:ext cx="477838" cy="4937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771650" y="5429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Functions/Methods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Overloaded methods </a:t>
            </a:r>
            <a:r>
              <a:rPr lang="en-US" dirty="0" smtClean="0"/>
              <a:t>= multiple methods with the same name but each has a different number or type of parameter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CalculateScore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val1, </a:t>
            </a:r>
            <a:r>
              <a:rPr lang="en-US" dirty="0" err="1" smtClean="0"/>
              <a:t>int</a:t>
            </a:r>
            <a:r>
              <a:rPr lang="en-US" dirty="0" smtClean="0"/>
              <a:t> val2)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CalculateScore</a:t>
            </a:r>
            <a:r>
              <a:rPr lang="en-US" dirty="0" smtClean="0"/>
              <a:t>(double val1, </a:t>
            </a:r>
            <a:r>
              <a:rPr lang="en-US" dirty="0" err="1" smtClean="0"/>
              <a:t>int</a:t>
            </a:r>
            <a:r>
              <a:rPr lang="en-US" dirty="0" smtClean="0"/>
              <a:t> val2)</a:t>
            </a:r>
            <a:endParaRPr lang="en-US" dirty="0"/>
          </a:p>
        </p:txBody>
      </p:sp>
      <p:pic>
        <p:nvPicPr>
          <p:cNvPr id="119810" name="Picture 2" descr="http://www.allthetests.com/quiz29/picture/pic_1300934441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810000"/>
            <a:ext cx="2324100" cy="22645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05600" y="609600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Overloadus</a:t>
            </a:r>
            <a:r>
              <a:rPr lang="en-US" sz="1800" dirty="0" smtClean="0"/>
              <a:t> </a:t>
            </a:r>
            <a:r>
              <a:rPr lang="en-US" sz="1800" dirty="0" err="1" smtClean="0"/>
              <a:t>maximus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4767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words belong in the blank to ensure the method </a:t>
            </a:r>
            <a:r>
              <a:rPr lang="en-US" dirty="0" err="1" smtClean="0"/>
              <a:t>calculateTaxes</a:t>
            </a:r>
            <a:r>
              <a:rPr lang="en-US" dirty="0" smtClean="0"/>
              <a:t> returns no value to the calling method and the method has no restriction on accessibility?</a:t>
            </a:r>
          </a:p>
          <a:p>
            <a:r>
              <a:rPr lang="en-US" dirty="0" smtClean="0"/>
              <a:t>__   </a:t>
            </a:r>
            <a:r>
              <a:rPr lang="en-US" dirty="0" err="1" smtClean="0"/>
              <a:t>calculateTaxes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price)</a:t>
            </a:r>
          </a:p>
          <a:p>
            <a:r>
              <a:rPr lang="en-US" dirty="0" smtClean="0"/>
              <a:t>What would you change so that </a:t>
            </a:r>
            <a:r>
              <a:rPr lang="en-US" dirty="0" err="1" smtClean="0"/>
              <a:t>calculateTaxes</a:t>
            </a:r>
            <a:r>
              <a:rPr lang="en-US" dirty="0" smtClean="0"/>
              <a:t> returned an integer?</a:t>
            </a:r>
          </a:p>
          <a:p>
            <a:r>
              <a:rPr lang="en-US" dirty="0" smtClean="0"/>
              <a:t>What would the heading be for a method named Calc that accepts to integers as parameters named price1 and price2 and returns an integer?</a:t>
            </a:r>
          </a:p>
          <a:p>
            <a:r>
              <a:rPr lang="en-US" dirty="0" smtClean="0"/>
              <a:t>______________________________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05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Calc (</a:t>
            </a:r>
            <a:r>
              <a:rPr lang="en-US" dirty="0" err="1" smtClean="0"/>
              <a:t>int</a:t>
            </a:r>
            <a:r>
              <a:rPr lang="en-US" dirty="0" smtClean="0"/>
              <a:t> price1, </a:t>
            </a:r>
            <a:r>
              <a:rPr lang="en-US" dirty="0" err="1" smtClean="0"/>
              <a:t>int</a:t>
            </a:r>
            <a:r>
              <a:rPr lang="en-US" dirty="0" smtClean="0"/>
              <a:t> price2)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16092</TotalTime>
  <Words>914</Words>
  <Application>Microsoft Office PowerPoint</Application>
  <PresentationFormat>On-screen Show (4:3)</PresentationFormat>
  <Paragraphs>170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Axis</vt:lpstr>
      <vt:lpstr>Origin</vt:lpstr>
      <vt:lpstr>Visio</vt:lpstr>
      <vt:lpstr>Slide 1</vt:lpstr>
      <vt:lpstr>What is modularization and why is it important?</vt:lpstr>
      <vt:lpstr>Hierarchy chart</vt:lpstr>
      <vt:lpstr>Functions</vt:lpstr>
      <vt:lpstr>Calling and called modules</vt:lpstr>
      <vt:lpstr>Alderaan Volume Function</vt:lpstr>
      <vt:lpstr>A method in action</vt:lpstr>
      <vt:lpstr>Overloaded Functions/Methods</vt:lpstr>
      <vt:lpstr>Modifier examples</vt:lpstr>
      <vt:lpstr>A few more things to remember</vt:lpstr>
      <vt:lpstr>Parameter Passing</vt:lpstr>
      <vt:lpstr>Special note: scope of variables</vt:lpstr>
      <vt:lpstr>Scenario </vt:lpstr>
      <vt:lpstr>Slide 14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1149</cp:revision>
  <dcterms:created xsi:type="dcterms:W3CDTF">1999-08-09T01:01:14Z</dcterms:created>
  <dcterms:modified xsi:type="dcterms:W3CDTF">2013-10-28T00:20:59Z</dcterms:modified>
</cp:coreProperties>
</file>