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1" r:id="rId13"/>
    <p:sldId id="269" r:id="rId14"/>
    <p:sldId id="270" r:id="rId15"/>
    <p:sldId id="273" r:id="rId16"/>
    <p:sldId id="274" r:id="rId17"/>
    <p:sldId id="268" r:id="rId18"/>
    <p:sldId id="275" r:id="rId19"/>
    <p:sldId id="259" r:id="rId20"/>
    <p:sldId id="272" r:id="rId21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43" autoAdjust="0"/>
  </p:normalViewPr>
  <p:slideViewPr>
    <p:cSldViewPr>
      <p:cViewPr varScale="1">
        <p:scale>
          <a:sx n="78" d="100"/>
          <a:sy n="78" d="100"/>
        </p:scale>
        <p:origin x="-4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A30F3-FD00-4832-B939-5AF344F26007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18F95-C386-4E16-A791-E8D2CD4C7C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18F95-C386-4E16-A791-E8D2CD4C7CC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18F95-C386-4E16-A791-E8D2CD4C7CC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18F95-C386-4E16-A791-E8D2CD4C7CC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Encapsulation only implies that you group together logical functions and include all the data you need to complete those functions into a single component.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18F95-C386-4E16-A791-E8D2CD4C7CC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18F95-C386-4E16-A791-E8D2CD4C7CC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18F95-C386-4E16-A791-E8D2CD4C7CCD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eVry bottom.jpg"/>
          <p:cNvPicPr>
            <a:picLocks noChangeAspect="1"/>
          </p:cNvPicPr>
          <p:nvPr userDrawn="1"/>
        </p:nvPicPr>
        <p:blipFill>
          <a:blip r:embed="rId2" cstate="print"/>
          <a:srcRect l="1626" r="813"/>
          <a:stretch>
            <a:fillRect/>
          </a:stretch>
        </p:blipFill>
        <p:spPr>
          <a:xfrm>
            <a:off x="0" y="6230657"/>
            <a:ext cx="9144000" cy="627343"/>
          </a:xfrm>
          <a:prstGeom prst="rect">
            <a:avLst/>
          </a:prstGeom>
        </p:spPr>
      </p:pic>
      <p:pic>
        <p:nvPicPr>
          <p:cNvPr id="7" name="Picture 6" descr="DVRY_Brand_Guidelines_Header1.jpg"/>
          <p:cNvPicPr>
            <a:picLocks noChangeAspect="1"/>
          </p:cNvPicPr>
          <p:nvPr userDrawn="1"/>
        </p:nvPicPr>
        <p:blipFill>
          <a:blip r:embed="rId3" cstate="print"/>
          <a:srcRect r="15903"/>
          <a:stretch>
            <a:fillRect/>
          </a:stretch>
        </p:blipFill>
        <p:spPr>
          <a:xfrm>
            <a:off x="0" y="0"/>
            <a:ext cx="9144000" cy="1371600"/>
          </a:xfrm>
          <a:prstGeom prst="rect">
            <a:avLst/>
          </a:prstGeom>
        </p:spPr>
      </p:pic>
      <p:pic>
        <p:nvPicPr>
          <p:cNvPr id="9" name="Picture 8" descr="iConnect wave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3090891"/>
            <a:ext cx="9162288" cy="31575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819400"/>
            <a:ext cx="6400800" cy="990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40FC-6183-4B23-AC51-62258CE89449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40FC-6183-4B23-AC51-62258CE89449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40FC-6183-4B23-AC51-62258CE89449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VRY_Brand_Guidelines_Header1.jpg"/>
          <p:cNvPicPr>
            <a:picLocks noChangeAspect="1"/>
          </p:cNvPicPr>
          <p:nvPr userDrawn="1"/>
        </p:nvPicPr>
        <p:blipFill>
          <a:blip r:embed="rId2" cstate="print"/>
          <a:srcRect r="15903"/>
          <a:stretch>
            <a:fillRect/>
          </a:stretch>
        </p:blipFill>
        <p:spPr>
          <a:xfrm>
            <a:off x="0" y="0"/>
            <a:ext cx="9144000" cy="137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40FC-6183-4B23-AC51-62258CE89449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40FC-6183-4B23-AC51-62258CE89449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5" descr="DVRY_Brand_Guidelines_Footer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668963"/>
            <a:ext cx="9144000" cy="1189037"/>
          </a:xfrm>
          <a:prstGeom prst="rect">
            <a:avLst/>
          </a:prstGeom>
          <a:noFill/>
        </p:spPr>
      </p:pic>
      <p:pic>
        <p:nvPicPr>
          <p:cNvPr id="9" name="Picture 8" descr="DVRY_Brand_Guidelines_Header1.jpg"/>
          <p:cNvPicPr>
            <a:picLocks noChangeAspect="1"/>
          </p:cNvPicPr>
          <p:nvPr userDrawn="1"/>
        </p:nvPicPr>
        <p:blipFill>
          <a:blip r:embed="rId3" cstate="print"/>
          <a:srcRect r="15903"/>
          <a:stretch>
            <a:fillRect/>
          </a:stretch>
        </p:blipFill>
        <p:spPr>
          <a:xfrm>
            <a:off x="0" y="0"/>
            <a:ext cx="9144000" cy="1371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 descr="DVRY_Brand_Guidelines_Footer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668963"/>
            <a:ext cx="9144000" cy="1189037"/>
          </a:xfrm>
          <a:prstGeom prst="rect">
            <a:avLst/>
          </a:prstGeom>
          <a:noFill/>
        </p:spPr>
      </p:pic>
      <p:pic>
        <p:nvPicPr>
          <p:cNvPr id="8" name="Picture 7" descr="DVRY_Brand_Guidelines_Header1.jpg"/>
          <p:cNvPicPr>
            <a:picLocks noChangeAspect="1"/>
          </p:cNvPicPr>
          <p:nvPr userDrawn="1"/>
        </p:nvPicPr>
        <p:blipFill>
          <a:blip r:embed="rId3" cstate="print"/>
          <a:srcRect r="14478"/>
          <a:stretch>
            <a:fillRect/>
          </a:stretch>
        </p:blipFill>
        <p:spPr>
          <a:xfrm>
            <a:off x="0" y="0"/>
            <a:ext cx="9144000" cy="137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>
                <a:solidFill>
                  <a:schemeClr val="bg1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40FC-6183-4B23-AC51-62258CE89449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VRY_Brand_Guidelines_Header1.jpg"/>
          <p:cNvPicPr>
            <a:picLocks noChangeAspect="1"/>
          </p:cNvPicPr>
          <p:nvPr userDrawn="1"/>
        </p:nvPicPr>
        <p:blipFill>
          <a:blip r:embed="rId2" cstate="print"/>
          <a:srcRect r="14478"/>
          <a:stretch>
            <a:fillRect/>
          </a:stretch>
        </p:blipFill>
        <p:spPr>
          <a:xfrm>
            <a:off x="0" y="0"/>
            <a:ext cx="9144000" cy="137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>
                <a:solidFill>
                  <a:schemeClr val="bg1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40FC-6183-4B23-AC51-62258CE89449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VRY_Brand_Guidelines_Header1.jpg"/>
          <p:cNvPicPr>
            <a:picLocks noChangeAspect="1"/>
          </p:cNvPicPr>
          <p:nvPr userDrawn="1"/>
        </p:nvPicPr>
        <p:blipFill>
          <a:blip r:embed="rId2" cstate="print"/>
          <a:srcRect r="14478"/>
          <a:stretch>
            <a:fillRect/>
          </a:stretch>
        </p:blipFill>
        <p:spPr>
          <a:xfrm>
            <a:off x="0" y="0"/>
            <a:ext cx="9144000" cy="137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>
                <a:solidFill>
                  <a:schemeClr val="bg1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40FC-6183-4B23-AC51-62258CE89449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eVry bottom.jpg"/>
          <p:cNvPicPr>
            <a:picLocks noChangeAspect="1"/>
          </p:cNvPicPr>
          <p:nvPr userDrawn="1"/>
        </p:nvPicPr>
        <p:blipFill>
          <a:blip r:embed="rId2" cstate="print"/>
          <a:srcRect l="1626" r="813"/>
          <a:stretch>
            <a:fillRect/>
          </a:stretch>
        </p:blipFill>
        <p:spPr>
          <a:xfrm>
            <a:off x="0" y="6230657"/>
            <a:ext cx="9144000" cy="62734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40FC-6183-4B23-AC51-62258CE89449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7473350" y="6477000"/>
            <a:ext cx="1670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Verdana" pitchFamily="34" charset="0"/>
              </a:rPr>
              <a:t>Powered by iConnect</a:t>
            </a:r>
            <a:endParaRPr lang="en-US" sz="1100" dirty="0">
              <a:solidFill>
                <a:schemeClr val="bg1"/>
              </a:solidFill>
              <a:latin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eVry bottom.jpg"/>
          <p:cNvPicPr>
            <a:picLocks noChangeAspect="1"/>
          </p:cNvPicPr>
          <p:nvPr userDrawn="1"/>
        </p:nvPicPr>
        <p:blipFill>
          <a:blip r:embed="rId2" cstate="print"/>
          <a:srcRect l="1626" r="813"/>
          <a:stretch>
            <a:fillRect/>
          </a:stretch>
        </p:blipFill>
        <p:spPr>
          <a:xfrm>
            <a:off x="0" y="6230657"/>
            <a:ext cx="9144000" cy="6273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40FC-6183-4B23-AC51-62258CE89449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40FC-6183-4B23-AC51-62258CE89449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F40FC-6183-4B23-AC51-62258CE89449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FEF20-0302-465D-8823-89B35C12BA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Object-Oriented Programming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subTitle" idx="1"/>
          </p:nvPr>
        </p:nvSpPr>
        <p:spPr>
          <a:xfrm>
            <a:off x="2438400" y="2514600"/>
            <a:ext cx="4038600" cy="9906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CIS247C – Week 1 Live Lecture</a:t>
            </a:r>
          </a:p>
          <a:p>
            <a:r>
              <a:rPr lang="en-US" dirty="0" smtClean="0"/>
              <a:t>Instructor:  Mike Velgersdyk</a:t>
            </a:r>
          </a:p>
          <a:p>
            <a:r>
              <a:rPr lang="en-US" dirty="0" smtClean="0"/>
              <a:t>Email:  mikev@neb.rr.com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class</a:t>
            </a:r>
            <a:r>
              <a:rPr lang="en-US" dirty="0"/>
              <a:t> is a structured data type that you </a:t>
            </a:r>
            <a:r>
              <a:rPr lang="en-US" dirty="0" smtClean="0"/>
              <a:t>define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class</a:t>
            </a:r>
            <a:r>
              <a:rPr lang="en-US" dirty="0" smtClean="0"/>
              <a:t> is a template for an object.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class</a:t>
            </a:r>
            <a:r>
              <a:rPr lang="en-US" dirty="0" smtClean="0"/>
              <a:t> is named collection of fields that hold data values and methods that operate on those values</a:t>
            </a:r>
          </a:p>
          <a:p>
            <a:r>
              <a:rPr lang="en-US" dirty="0" smtClean="0"/>
              <a:t>When naming a </a:t>
            </a:r>
            <a:r>
              <a:rPr lang="en-US" b="1" dirty="0" smtClean="0"/>
              <a:t>class,</a:t>
            </a:r>
            <a:r>
              <a:rPr lang="en-US" dirty="0" smtClean="0"/>
              <a:t> follow that same rules as simple data types (e.g., integer, </a:t>
            </a:r>
            <a:r>
              <a:rPr lang="en-US" dirty="0" err="1" smtClean="0"/>
              <a:t>boolean</a:t>
            </a:r>
            <a:r>
              <a:rPr lang="en-US" dirty="0" smtClean="0"/>
              <a:t>, string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name should be descriptive, no abbreviations</a:t>
            </a:r>
          </a:p>
          <a:p>
            <a:pPr lvl="1"/>
            <a:r>
              <a:rPr lang="en-US" dirty="0" smtClean="0"/>
              <a:t>Pascal case</a:t>
            </a:r>
          </a:p>
          <a:p>
            <a:pPr lvl="1"/>
            <a:r>
              <a:rPr lang="en-US" dirty="0" smtClean="0"/>
              <a:t>Typically a noun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Attributes and methods are known as </a:t>
            </a:r>
            <a:r>
              <a:rPr lang="en-US" b="1" dirty="0" smtClean="0"/>
              <a:t>class members</a:t>
            </a:r>
          </a:p>
          <a:p>
            <a:pPr lvl="1"/>
            <a:r>
              <a:rPr lang="en-US" dirty="0" smtClean="0"/>
              <a:t>Attributes:  </a:t>
            </a:r>
            <a:endParaRPr lang="en-US" dirty="0" smtClean="0"/>
          </a:p>
          <a:p>
            <a:pPr lvl="2"/>
            <a:r>
              <a:rPr lang="en-US" dirty="0" smtClean="0"/>
              <a:t>Data Members</a:t>
            </a:r>
            <a:endParaRPr lang="en-US" dirty="0"/>
          </a:p>
          <a:p>
            <a:pPr lvl="2"/>
            <a:r>
              <a:rPr lang="en-US" dirty="0" smtClean="0"/>
              <a:t>Holds </a:t>
            </a:r>
            <a:r>
              <a:rPr lang="en-US" dirty="0" smtClean="0"/>
              <a:t>data for the </a:t>
            </a:r>
            <a:r>
              <a:rPr lang="en-US" dirty="0" smtClean="0"/>
              <a:t>class </a:t>
            </a:r>
            <a:endParaRPr lang="en-US" dirty="0" smtClean="0"/>
          </a:p>
          <a:p>
            <a:pPr lvl="1"/>
            <a:r>
              <a:rPr lang="en-US" dirty="0" smtClean="0"/>
              <a:t>Methods:  </a:t>
            </a:r>
            <a:endParaRPr lang="en-US" dirty="0" smtClean="0"/>
          </a:p>
          <a:p>
            <a:pPr lvl="2"/>
            <a:r>
              <a:rPr lang="en-US" dirty="0" smtClean="0"/>
              <a:t>Member functions</a:t>
            </a:r>
            <a:endParaRPr lang="en-US" dirty="0"/>
          </a:p>
          <a:p>
            <a:pPr lvl="2"/>
            <a:r>
              <a:rPr lang="en-US" dirty="0" smtClean="0"/>
              <a:t>Performs </a:t>
            </a:r>
            <a:r>
              <a:rPr lang="en-US" dirty="0" smtClean="0"/>
              <a:t>operations on the data</a:t>
            </a:r>
          </a:p>
          <a:p>
            <a:pPr lvl="3"/>
            <a:r>
              <a:rPr lang="en-US" dirty="0" err="1" smtClean="0"/>
              <a:t>Accessors</a:t>
            </a:r>
            <a:r>
              <a:rPr lang="en-US" dirty="0" smtClean="0"/>
              <a:t>:  read data members (getters)</a:t>
            </a:r>
          </a:p>
          <a:p>
            <a:pPr lvl="3"/>
            <a:r>
              <a:rPr lang="en-US" dirty="0" err="1" smtClean="0"/>
              <a:t>Mutators</a:t>
            </a:r>
            <a:r>
              <a:rPr lang="en-US" dirty="0" smtClean="0"/>
              <a:t>:  modify data members (setters)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Modifiers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modifiers are used to control access to data (remember data/information hiding?)</a:t>
            </a:r>
          </a:p>
          <a:p>
            <a:r>
              <a:rPr lang="en-US" dirty="0" smtClean="0"/>
              <a:t>There are three categories of </a:t>
            </a:r>
            <a:r>
              <a:rPr lang="en-US" b="1" dirty="0" smtClean="0"/>
              <a:t>access modifiers</a:t>
            </a:r>
          </a:p>
          <a:p>
            <a:pPr lvl="1"/>
            <a:r>
              <a:rPr lang="en-US" dirty="0" smtClean="0"/>
              <a:t>public:  anyone can access</a:t>
            </a:r>
          </a:p>
          <a:p>
            <a:pPr lvl="1"/>
            <a:r>
              <a:rPr lang="en-US" dirty="0" smtClean="0"/>
              <a:t>protected:  limits access to subclasses and self</a:t>
            </a:r>
          </a:p>
          <a:p>
            <a:pPr lvl="1"/>
            <a:r>
              <a:rPr lang="en-US" dirty="0" smtClean="0"/>
              <a:t>private:  limits access to self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Comments are an internal form of coding documentation</a:t>
            </a:r>
          </a:p>
          <a:p>
            <a:r>
              <a:rPr lang="en-US" dirty="0" smtClean="0"/>
              <a:t>Helps others understand your coding intent</a:t>
            </a:r>
          </a:p>
          <a:p>
            <a:r>
              <a:rPr lang="en-US" dirty="0" smtClean="0"/>
              <a:t>Comments in C++ have one of two formats:</a:t>
            </a:r>
          </a:p>
          <a:p>
            <a:pPr lvl="1"/>
            <a:r>
              <a:rPr lang="en-US" dirty="0" smtClean="0"/>
              <a:t>  // single line comments</a:t>
            </a:r>
          </a:p>
          <a:p>
            <a:pPr lvl="1"/>
            <a:r>
              <a:rPr lang="en-US" dirty="0" smtClean="0"/>
              <a:t>  /*</a:t>
            </a:r>
          </a:p>
          <a:p>
            <a:pPr lvl="1">
              <a:buNone/>
            </a:pPr>
            <a:r>
              <a:rPr lang="en-US" dirty="0" smtClean="0"/>
              <a:t>	  multiline</a:t>
            </a:r>
          </a:p>
          <a:p>
            <a:pPr lvl="1">
              <a:buNone/>
            </a:pPr>
            <a:r>
              <a:rPr lang="en-US" dirty="0" smtClean="0"/>
              <a:t>	  comments</a:t>
            </a:r>
          </a:p>
          <a:p>
            <a:pPr lvl="1">
              <a:buNone/>
            </a:pPr>
            <a:r>
              <a:rPr lang="en-US" dirty="0" smtClean="0"/>
              <a:t>	  */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conversions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Conversions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a string to integer</a:t>
            </a:r>
          </a:p>
          <a:p>
            <a:pPr lvl="2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number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atoi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sName.c_str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lvl="2">
              <a:buNone/>
            </a:pPr>
            <a:endParaRPr lang="en-US" dirty="0" smtClean="0"/>
          </a:p>
          <a:p>
            <a:r>
              <a:rPr lang="en-US" dirty="0" smtClean="0"/>
              <a:t>Convert a string to an double</a:t>
            </a:r>
          </a:p>
          <a:p>
            <a:pPr lvl="2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double amount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atof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sAmount.c_str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lvl="2">
              <a:buNone/>
            </a:pPr>
            <a:endParaRPr lang="en-US" dirty="0" smtClean="0"/>
          </a:p>
          <a:p>
            <a:pPr lvl="1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C++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create our first C++ program!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Assignment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EF20-0302-465D-8823-89B35C12BA4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Week’s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TCO 1:  	</a:t>
            </a:r>
            <a:r>
              <a:rPr lang="en-US" b="1" dirty="0" smtClean="0">
                <a:solidFill>
                  <a:schemeClr val="tx2"/>
                </a:solidFill>
              </a:rPr>
              <a:t>We looked at how classes are defined</a:t>
            </a:r>
          </a:p>
          <a:p>
            <a:pPr lvl="1"/>
            <a:r>
              <a:rPr lang="en-US" dirty="0" smtClean="0"/>
              <a:t>Given an object to be represented in software, design, code, and test a program that: defines a class to model the characteristics and behaviors of the object</a:t>
            </a:r>
          </a:p>
          <a:p>
            <a:pPr lvl="2"/>
            <a:r>
              <a:rPr lang="en-US" dirty="0" smtClean="0"/>
              <a:t>defines appropriate constructors and destructors for the class</a:t>
            </a:r>
          </a:p>
          <a:p>
            <a:pPr lvl="2"/>
            <a:r>
              <a:rPr lang="en-US" dirty="0" smtClean="0"/>
              <a:t>creates an instance of the object</a:t>
            </a:r>
          </a:p>
          <a:p>
            <a:pPr lvl="2"/>
            <a:r>
              <a:rPr lang="en-US" dirty="0" smtClean="0"/>
              <a:t>calls the methods of the object to solve a problem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TCO 8:  	</a:t>
            </a:r>
            <a:r>
              <a:rPr lang="en-US" b="1" dirty="0" smtClean="0">
                <a:solidFill>
                  <a:schemeClr val="tx2"/>
                </a:solidFill>
              </a:rPr>
              <a:t>We looked at a class layout and comments</a:t>
            </a:r>
            <a:endParaRPr lang="en-US" dirty="0" smtClean="0">
              <a:solidFill>
                <a:schemeClr val="tx2"/>
              </a:solidFill>
            </a:endParaRPr>
          </a:p>
          <a:p>
            <a:pPr lvl="1"/>
            <a:r>
              <a:rPr lang="en-US" dirty="0" smtClean="0"/>
              <a:t>Given a set of programming standards and styles, write and document a complete program that conforms to the given standards and styles.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Object-Oriented Concepts</a:t>
            </a:r>
          </a:p>
          <a:p>
            <a:r>
              <a:rPr lang="en-US" dirty="0" smtClean="0"/>
              <a:t>Class Definition</a:t>
            </a:r>
          </a:p>
          <a:p>
            <a:r>
              <a:rPr lang="en-US" dirty="0" smtClean="0"/>
              <a:t>Documentation</a:t>
            </a:r>
          </a:p>
          <a:p>
            <a:r>
              <a:rPr lang="en-US" dirty="0" smtClean="0"/>
              <a:t>Converting data types</a:t>
            </a:r>
          </a:p>
          <a:p>
            <a:r>
              <a:rPr lang="en-US" dirty="0" smtClean="0"/>
              <a:t>Writing Our First C++ Program</a:t>
            </a:r>
          </a:p>
          <a:p>
            <a:r>
              <a:rPr lang="en-US" dirty="0" smtClean="0"/>
              <a:t>Week’s Objectives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dirty="0" smtClean="0"/>
              <a:t>Questions ?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object-oriented programming?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view the world as objects:</a:t>
            </a:r>
          </a:p>
          <a:p>
            <a:pPr lvl="1"/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Car</a:t>
            </a:r>
          </a:p>
          <a:p>
            <a:pPr lvl="1"/>
            <a:r>
              <a:rPr lang="en-US" dirty="0" smtClean="0"/>
              <a:t>Television</a:t>
            </a:r>
          </a:p>
          <a:p>
            <a:r>
              <a:rPr lang="en-US" dirty="0" smtClean="0"/>
              <a:t>Object-oriented programming</a:t>
            </a:r>
          </a:p>
          <a:p>
            <a:pPr lvl="1"/>
            <a:r>
              <a:rPr lang="en-US" dirty="0" smtClean="0"/>
              <a:t>Formalized thought process for natural view</a:t>
            </a:r>
          </a:p>
          <a:p>
            <a:pPr lvl="1"/>
            <a:r>
              <a:rPr lang="en-US" dirty="0" smtClean="0"/>
              <a:t>Conceptualizes everyday objects into virtual objects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Home theater system</a:t>
            </a:r>
          </a:p>
          <a:p>
            <a:pPr lvl="1"/>
            <a:r>
              <a:rPr lang="en-US" dirty="0" smtClean="0"/>
              <a:t>TV</a:t>
            </a:r>
          </a:p>
          <a:p>
            <a:pPr lvl="1"/>
            <a:r>
              <a:rPr lang="en-US" dirty="0" smtClean="0"/>
              <a:t>Receiver</a:t>
            </a:r>
          </a:p>
          <a:p>
            <a:pPr lvl="1"/>
            <a:r>
              <a:rPr lang="en-US" dirty="0" smtClean="0"/>
              <a:t>Speakers</a:t>
            </a:r>
          </a:p>
          <a:p>
            <a:pPr lvl="1"/>
            <a:r>
              <a:rPr lang="en-US" dirty="0" smtClean="0"/>
              <a:t>Disc player</a:t>
            </a:r>
          </a:p>
          <a:p>
            <a:pPr lvl="1"/>
            <a:r>
              <a:rPr lang="en-US" dirty="0" smtClean="0"/>
              <a:t>Radio Tuner</a:t>
            </a:r>
          </a:p>
          <a:p>
            <a:r>
              <a:rPr lang="en-US" dirty="0" smtClean="0"/>
              <a:t>We think of each component as an object</a:t>
            </a:r>
          </a:p>
          <a:p>
            <a:pPr lvl="1"/>
            <a:r>
              <a:rPr lang="en-US" dirty="0" smtClean="0"/>
              <a:t>Each contains different descriptions/contents (data)</a:t>
            </a:r>
          </a:p>
          <a:p>
            <a:pPr lvl="1"/>
            <a:r>
              <a:rPr lang="en-US" dirty="0" smtClean="0"/>
              <a:t>Each performs a specific/unique function (behavior)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2000"/>
          </a:xfrm>
        </p:spPr>
        <p:txBody>
          <a:bodyPr>
            <a:normAutofit/>
          </a:bodyPr>
          <a:lstStyle/>
          <a:p>
            <a:r>
              <a:rPr lang="en-US" b="1" dirty="0" smtClean="0"/>
              <a:t>Encapsulation</a:t>
            </a:r>
            <a:r>
              <a:rPr lang="en-US" dirty="0" smtClean="0"/>
              <a:t> is a fundamental concept of object-oriented programming</a:t>
            </a:r>
            <a:endParaRPr lang="en-US" b="1" dirty="0" smtClean="0"/>
          </a:p>
          <a:p>
            <a:r>
              <a:rPr lang="en-US" dirty="0" smtClean="0"/>
              <a:t>Each object contains logically related features and functions</a:t>
            </a:r>
          </a:p>
          <a:p>
            <a:r>
              <a:rPr lang="en-US" dirty="0" smtClean="0"/>
              <a:t>We will use this concept in our programs</a:t>
            </a:r>
          </a:p>
          <a:p>
            <a:pPr lvl="1"/>
            <a:r>
              <a:rPr lang="en-US" dirty="0" smtClean="0"/>
              <a:t>Combine all the related attributes (variables) and operations (methods) into a single unit</a:t>
            </a:r>
          </a:p>
          <a:p>
            <a:pPr lvl="1"/>
            <a:r>
              <a:rPr lang="en-US" dirty="0" smtClean="0"/>
              <a:t>The single unit it represented as a </a:t>
            </a:r>
            <a:r>
              <a:rPr lang="en-US" b="1" dirty="0" smtClean="0"/>
              <a:t>class</a:t>
            </a: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Data/Information Hiding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disc player is complex object</a:t>
            </a:r>
          </a:p>
          <a:p>
            <a:pPr lvl="1"/>
            <a:r>
              <a:rPr lang="en-US" dirty="0" smtClean="0"/>
              <a:t>Contains hundreds of internal sub-circuits</a:t>
            </a:r>
          </a:p>
          <a:p>
            <a:pPr lvl="1"/>
            <a:r>
              <a:rPr lang="en-US" dirty="0" smtClean="0"/>
              <a:t>Performs many operations to play music</a:t>
            </a:r>
          </a:p>
          <a:p>
            <a:r>
              <a:rPr lang="en-US" dirty="0" smtClean="0"/>
              <a:t>Interaction with object done through well-defined interfaces</a:t>
            </a:r>
          </a:p>
          <a:p>
            <a:pPr lvl="1"/>
            <a:r>
              <a:rPr lang="en-US" dirty="0" smtClean="0"/>
              <a:t>User has only a few controls to interact with disc player</a:t>
            </a:r>
          </a:p>
          <a:p>
            <a:pPr lvl="1"/>
            <a:r>
              <a:rPr lang="en-US" dirty="0" smtClean="0"/>
              <a:t>Internal details are kept hidden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Objects like a disc player do not work in isolation</a:t>
            </a:r>
          </a:p>
          <a:p>
            <a:pPr lvl="1"/>
            <a:r>
              <a:rPr lang="en-US" dirty="0" smtClean="0"/>
              <a:t>They must work with other objects to complete functionality (e.g., play music)</a:t>
            </a:r>
          </a:p>
          <a:p>
            <a:pPr lvl="1"/>
            <a:r>
              <a:rPr lang="en-US" dirty="0" smtClean="0"/>
              <a:t>Disc player reads disc and passes signals to receiver</a:t>
            </a:r>
          </a:p>
          <a:p>
            <a:pPr lvl="1"/>
            <a:r>
              <a:rPr lang="en-US" dirty="0" smtClean="0"/>
              <a:t>Receiver then passes signals to speakers to hear music</a:t>
            </a:r>
          </a:p>
          <a:p>
            <a:r>
              <a:rPr lang="en-US" dirty="0" smtClean="0"/>
              <a:t>Messages are passed between objects using the well-defined interfaces</a:t>
            </a:r>
          </a:p>
          <a:p>
            <a:r>
              <a:rPr lang="en-US" dirty="0" smtClean="0"/>
              <a:t>Same is true with programming objects</a:t>
            </a:r>
          </a:p>
          <a:p>
            <a:pPr lvl="1"/>
            <a:r>
              <a:rPr lang="en-US" dirty="0" smtClean="0"/>
              <a:t>Well-defined interface is known as an Application Programming Interface (API)</a:t>
            </a:r>
          </a:p>
          <a:p>
            <a:pPr lvl="1"/>
            <a:r>
              <a:rPr lang="en-US" dirty="0" smtClean="0"/>
              <a:t>Information (messages) are passed to other objects using APIs.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93&quot;&gt;&lt;property id=&quot;20148&quot; value=&quot;5&quot;/&gt;&lt;property id=&quot;20300&quot; value=&quot;Slide 1&quot;/&gt;&lt;property id=&quot;20307&quot; value=&quot;256&quot;/&gt;&lt;/object&gt;&lt;object type=&quot;3&quot; unique_id=&quot;10094&quot;&gt;&lt;property id=&quot;20148&quot; value=&quot;5&quot;/&gt;&lt;property id=&quot;20300&quot; value=&quot;Slide 2&quot;/&gt;&lt;property id=&quot;20307&quot; value=&quot;258&quot;/&gt;&lt;/object&gt;&lt;object type=&quot;3&quot; unique_id=&quot;10095&quot;&gt;&lt;property id=&quot;20148&quot; value=&quot;5&quot;/&gt;&lt;property id=&quot;20300&quot; value=&quot;Slide 3&quot;/&gt;&lt;property id=&quot;20307&quot; value=&quot;257&quot;/&gt;&lt;/object&gt;&lt;object type=&quot;3&quot; unique_id=&quot;10096&quot;&gt;&lt;property id=&quot;20148&quot; value=&quot;5&quot;/&gt;&lt;property id=&quot;20300&quot; value=&quot;Slide 4&quot;/&gt;&lt;property id=&quot;20307&quot; value=&quot;259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iConnect-templat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iConnect-template2</Template>
  <TotalTime>1426</TotalTime>
  <Words>550</Words>
  <Application>Microsoft Office PowerPoint</Application>
  <PresentationFormat>On-screen Show (4:3)</PresentationFormat>
  <Paragraphs>123</Paragraphs>
  <Slides>20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iConnect-template2</vt:lpstr>
      <vt:lpstr>Object-Oriented Programming</vt:lpstr>
      <vt:lpstr>Overview</vt:lpstr>
      <vt:lpstr>What is object-oriented programming?</vt:lpstr>
      <vt:lpstr>Object-Oriented Concepts</vt:lpstr>
      <vt:lpstr>Object-Oriented Example</vt:lpstr>
      <vt:lpstr>Encapsulation</vt:lpstr>
      <vt:lpstr>Data/Information Hiding</vt:lpstr>
      <vt:lpstr>Messaging</vt:lpstr>
      <vt:lpstr>Classes</vt:lpstr>
      <vt:lpstr>The Class</vt:lpstr>
      <vt:lpstr>Defining A Class</vt:lpstr>
      <vt:lpstr>Access Modifiers</vt:lpstr>
      <vt:lpstr>Documentation</vt:lpstr>
      <vt:lpstr>Comments</vt:lpstr>
      <vt:lpstr>DATA conversions</vt:lpstr>
      <vt:lpstr>Data Conversions</vt:lpstr>
      <vt:lpstr>Building a C++ Program</vt:lpstr>
      <vt:lpstr>Lab Assignment</vt:lpstr>
      <vt:lpstr>Week’s Objectives</vt:lpstr>
      <vt:lpstr> 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Dennis</dc:creator>
  <cp:lastModifiedBy>mike</cp:lastModifiedBy>
  <cp:revision>62</cp:revision>
  <dcterms:created xsi:type="dcterms:W3CDTF">2009-12-15T03:19:52Z</dcterms:created>
  <dcterms:modified xsi:type="dcterms:W3CDTF">2012-10-29T22:52:25Z</dcterms:modified>
</cp:coreProperties>
</file>