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6" r:id="rId9"/>
    <p:sldId id="277" r:id="rId10"/>
    <p:sldId id="273" r:id="rId11"/>
    <p:sldId id="274" r:id="rId12"/>
    <p:sldId id="281" r:id="rId13"/>
    <p:sldId id="282" r:id="rId14"/>
    <p:sldId id="283" r:id="rId15"/>
    <p:sldId id="285" r:id="rId16"/>
    <p:sldId id="265" r:id="rId17"/>
    <p:sldId id="279" r:id="rId18"/>
    <p:sldId id="286" r:id="rId19"/>
    <p:sldId id="280" r:id="rId20"/>
    <p:sldId id="278" r:id="rId21"/>
    <p:sldId id="266" r:id="rId22"/>
    <p:sldId id="288" r:id="rId23"/>
    <p:sldId id="289" r:id="rId24"/>
    <p:sldId id="269" r:id="rId25"/>
    <p:sldId id="287" r:id="rId26"/>
    <p:sldId id="259" r:id="rId27"/>
    <p:sldId id="275" r:id="rId28"/>
    <p:sldId id="272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>
        <p:scale>
          <a:sx n="46" d="100"/>
          <a:sy n="46" d="100"/>
        </p:scale>
        <p:origin x="-11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30F3-FD00-4832-B939-5AF344F26007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8F95-C386-4E16-A791-E8D2CD4C7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 only implies that you group together logical functions and include all the data you need to complete those functions into a single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pic>
        <p:nvPicPr>
          <p:cNvPr id="7" name="Picture 6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pic>
        <p:nvPicPr>
          <p:cNvPr id="9" name="Picture 8" descr="iConnect wav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90891"/>
            <a:ext cx="9162288" cy="3157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58B9-F648-4286-933E-E6AD8B854839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B154-1730-4BA6-A98C-5E53B75B2D6A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0E3B-0193-4671-B161-5FC669CDEE8E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2D1-C8BB-4CDD-9F30-4C8A44E5DA05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4DD-ACAD-4928-8E55-915ADCA90F9D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9" name="Picture 8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A014-461F-4F12-8DEC-63ACEEDBAC5F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062D-4B2A-4C5D-A84A-12089251C751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447-5AC0-46BE-BE9D-197A0BA4E43C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6BF-C709-42A9-A360-166E664C3393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73350" y="647700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Verdana" pitchFamily="34" charset="0"/>
              </a:rPr>
              <a:t>Powered by iConnect</a:t>
            </a:r>
            <a:endParaRPr lang="en-US" sz="11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D354-6877-4438-AB29-202F9B6F6B4C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E79-7F11-4F5F-972C-0AF6E2C58716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45DA-045C-4885-BC24-C3E631DC9952}" type="datetime1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bm.com/developerworks/rational/library/content/RationalEdge/sep04/bell/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the C++ Class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>
          <a:xfrm>
            <a:off x="2438400" y="2514600"/>
            <a:ext cx="4038600" cy="99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CIS247C – Week 2 Live Lecture</a:t>
            </a:r>
          </a:p>
          <a:p>
            <a:r>
              <a:rPr lang="en-US" dirty="0" smtClean="0"/>
              <a:t>Instructor:  Mike Velgersdyk</a:t>
            </a:r>
          </a:p>
          <a:p>
            <a:r>
              <a:rPr lang="en-US" dirty="0" smtClean="0"/>
              <a:t>Email</a:t>
            </a:r>
            <a:r>
              <a:rPr lang="en-US" smtClean="0"/>
              <a:t>:  mikev@neb.rr.com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30000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Scope Resolution Operator (:</a:t>
            </a:r>
            <a:r>
              <a:rPr lang="en-US" sz="3500" dirty="0" smtClean="0">
                <a:sym typeface="Wingdings" pitchFamily="2" charset="2"/>
              </a:rPr>
              <a:t>:)</a:t>
            </a:r>
          </a:p>
          <a:p>
            <a:pPr lvl="1"/>
            <a:r>
              <a:rPr lang="en-US" sz="3200" dirty="0"/>
              <a:t>The scope operator (::) </a:t>
            </a:r>
            <a:r>
              <a:rPr lang="en-US" sz="3200" dirty="0" smtClean="0"/>
              <a:t>denotes what class the member belongs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void Car</a:t>
            </a:r>
            <a:r>
              <a:rPr lang="en-US" sz="2000" b="1" dirty="0" smtClean="0">
                <a:solidFill>
                  <a:srgbClr val="FF0000"/>
                </a:solidFill>
              </a:rPr>
              <a:t>::</a:t>
            </a:r>
            <a:r>
              <a:rPr lang="en-US" sz="2000" dirty="0" err="1" smtClean="0"/>
              <a:t>driveDistance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miles)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3500" dirty="0" smtClean="0"/>
              <a:t>Member Access Operator (.)</a:t>
            </a:r>
          </a:p>
          <a:p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Car mustang;</a:t>
            </a:r>
          </a:p>
          <a:p>
            <a:pPr lvl="2">
              <a:buNone/>
            </a:pPr>
            <a:r>
              <a:rPr lang="en-US" sz="2000" dirty="0" err="1" smtClean="0"/>
              <a:t>mustang</a:t>
            </a:r>
            <a:r>
              <a:rPr lang="en-US" sz="2000" b="1" dirty="0" err="1" smtClean="0">
                <a:solidFill>
                  <a:srgbClr val="FF0000"/>
                </a:solidFill>
              </a:rPr>
              <a:t>.</a:t>
            </a:r>
            <a:r>
              <a:rPr lang="en-US" sz="2000" dirty="0" err="1" smtClean="0"/>
              <a:t>driveDistance</a:t>
            </a:r>
            <a:r>
              <a:rPr lang="en-US" sz="2000" dirty="0" smtClean="0"/>
              <a:t>(5);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30000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Static/automatic members</a:t>
            </a:r>
          </a:p>
          <a:p>
            <a:pPr lvl="1"/>
            <a:r>
              <a:rPr lang="en-US" dirty="0" smtClean="0"/>
              <a:t>Automatic – exists within object scope</a:t>
            </a:r>
          </a:p>
          <a:p>
            <a:pPr lvl="2"/>
            <a:r>
              <a:rPr lang="en-US" sz="1900" dirty="0" smtClean="0"/>
              <a:t>void </a:t>
            </a:r>
            <a:r>
              <a:rPr lang="en-US" sz="1900" dirty="0" err="1" smtClean="0"/>
              <a:t>locateGps</a:t>
            </a:r>
            <a:r>
              <a:rPr lang="en-US" sz="1900" dirty="0" smtClean="0"/>
              <a:t>();</a:t>
            </a:r>
          </a:p>
          <a:p>
            <a:pPr lvl="2"/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milesPerGallon</a:t>
            </a:r>
            <a:r>
              <a:rPr lang="en-US" sz="1900" dirty="0" smtClean="0"/>
              <a:t>;</a:t>
            </a:r>
          </a:p>
          <a:p>
            <a:pPr lvl="1"/>
            <a:r>
              <a:rPr lang="en-US" dirty="0" smtClean="0"/>
              <a:t>Static – exists for duration of program</a:t>
            </a:r>
          </a:p>
          <a:p>
            <a:pPr lvl="2"/>
            <a:r>
              <a:rPr lang="en-US" sz="1900" dirty="0" smtClean="0"/>
              <a:t>static void </a:t>
            </a:r>
            <a:r>
              <a:rPr lang="en-US" sz="1900" dirty="0" err="1" smtClean="0"/>
              <a:t>locateGps</a:t>
            </a:r>
            <a:r>
              <a:rPr lang="en-US" sz="1900" dirty="0" smtClean="0"/>
              <a:t>();</a:t>
            </a:r>
          </a:p>
          <a:p>
            <a:pPr lvl="2"/>
            <a:r>
              <a:rPr lang="en-US" sz="1900" dirty="0" smtClean="0"/>
              <a:t>static </a:t>
            </a:r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milesPerGallon</a:t>
            </a:r>
            <a:r>
              <a:rPr lang="en-US" sz="1900" dirty="0" smtClean="0"/>
              <a:t>;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3000" b="1" dirty="0" smtClean="0"/>
              <a:t>const</a:t>
            </a:r>
            <a:r>
              <a:rPr lang="en-US" sz="3000" dirty="0" smtClean="0"/>
              <a:t>  keyword - prevents changes within method</a:t>
            </a:r>
          </a:p>
          <a:p>
            <a:pPr marL="342900" lvl="2" indent="-342900">
              <a:buNone/>
            </a:pPr>
            <a:endParaRPr lang="en-US" sz="2000" dirty="0" smtClean="0"/>
          </a:p>
          <a:p>
            <a:pPr marL="1257300" lvl="4" indent="-342900">
              <a:buNone/>
            </a:pPr>
            <a:r>
              <a:rPr lang="en-US" sz="1900" dirty="0" smtClean="0"/>
              <a:t>void Car</a:t>
            </a:r>
            <a:r>
              <a:rPr lang="en-US" sz="1900" b="1" dirty="0" smtClean="0">
                <a:solidFill>
                  <a:srgbClr val="FF0000"/>
                </a:solidFill>
              </a:rPr>
              <a:t>::</a:t>
            </a:r>
            <a:r>
              <a:rPr lang="en-US" sz="1900" dirty="0" err="1" smtClean="0"/>
              <a:t>startEngine</a:t>
            </a:r>
            <a:r>
              <a:rPr lang="en-US" sz="1900" dirty="0" smtClean="0"/>
              <a:t>() const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form of polymorphism</a:t>
            </a:r>
          </a:p>
          <a:p>
            <a:pPr lvl="0"/>
            <a:r>
              <a:rPr lang="en-US" dirty="0" smtClean="0"/>
              <a:t>Overloading</a:t>
            </a:r>
          </a:p>
          <a:p>
            <a:pPr lvl="1"/>
            <a:r>
              <a:rPr lang="en-US" dirty="0"/>
              <a:t>Function </a:t>
            </a:r>
            <a:r>
              <a:rPr lang="en-US" dirty="0" smtClean="0"/>
              <a:t>overloading</a:t>
            </a:r>
          </a:p>
          <a:p>
            <a:pPr lvl="2"/>
            <a:r>
              <a:rPr lang="en-US" dirty="0" smtClean="0"/>
              <a:t>Functions </a:t>
            </a:r>
            <a:r>
              <a:rPr lang="en-US" dirty="0"/>
              <a:t>have same name but different number of parameters, or type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Operator overloading</a:t>
            </a:r>
          </a:p>
          <a:p>
            <a:r>
              <a:rPr lang="en-US" dirty="0" smtClean="0"/>
              <a:t>Why do we need to overload functions?</a:t>
            </a:r>
          </a:p>
          <a:p>
            <a:pPr lvl="1"/>
            <a:r>
              <a:rPr lang="en-US" dirty="0" smtClean="0"/>
              <a:t>Pass different parameters </a:t>
            </a:r>
          </a:p>
          <a:p>
            <a:pPr lvl="1"/>
            <a:r>
              <a:rPr lang="en-US" dirty="0" smtClean="0"/>
              <a:t>Expand on class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Class cube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Public: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setSpecs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length, int width, int height);	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// overloading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setSpecs</a:t>
            </a:r>
            <a:r>
              <a:rPr lang="en-US" sz="2000" dirty="0" smtClean="0"/>
              <a:t>(int length, int width, string color);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setSpecs</a:t>
            </a:r>
            <a:r>
              <a:rPr lang="en-US" sz="2000" dirty="0" smtClean="0"/>
              <a:t>(float weight, int height);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we want more from an operator</a:t>
            </a:r>
          </a:p>
          <a:p>
            <a:r>
              <a:rPr lang="en-US" dirty="0" smtClean="0"/>
              <a:t>+ used to add two numbers.  Now, it can also concatenate strings!  </a:t>
            </a:r>
          </a:p>
          <a:p>
            <a:pPr lvl="1"/>
            <a:r>
              <a:rPr lang="en-US" dirty="0" smtClean="0"/>
              <a:t>int x = 1 + 2;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 places 3 into x</a:t>
            </a:r>
          </a:p>
          <a:p>
            <a:pPr lvl="1"/>
            <a:r>
              <a:rPr lang="en-US" dirty="0" smtClean="0"/>
              <a:t>String s = “ab” + “cd”;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 places “abcd” in s</a:t>
            </a:r>
          </a:p>
          <a:p>
            <a:r>
              <a:rPr lang="en-US" dirty="0" smtClean="0"/>
              <a:t>To handle objects, we must define our own:</a:t>
            </a:r>
          </a:p>
          <a:p>
            <a:pPr lvl="1"/>
            <a:r>
              <a:rPr lang="en-US" dirty="0" smtClean="0"/>
              <a:t>operator+()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– w/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</a:p>
          <a:p>
            <a:pPr lvl="1"/>
            <a:r>
              <a:rPr lang="en-US" dirty="0" smtClean="0"/>
              <a:t>Same name as class</a:t>
            </a:r>
          </a:p>
          <a:p>
            <a:pPr lvl="1"/>
            <a:r>
              <a:rPr lang="en-US" dirty="0" smtClean="0"/>
              <a:t>No parameters</a:t>
            </a:r>
          </a:p>
          <a:p>
            <a:r>
              <a:rPr lang="en-US" dirty="0" smtClean="0"/>
              <a:t>Constructors with Parameters</a:t>
            </a:r>
          </a:p>
          <a:p>
            <a:pPr lvl="1"/>
            <a:r>
              <a:rPr lang="en-US" dirty="0" smtClean="0"/>
              <a:t>Same name as class</a:t>
            </a:r>
          </a:p>
          <a:p>
            <a:pPr lvl="1"/>
            <a:r>
              <a:rPr lang="en-US" dirty="0" smtClean="0"/>
              <a:t>Any number of parameters and/or data types</a:t>
            </a:r>
          </a:p>
          <a:p>
            <a:r>
              <a:rPr lang="en-US" dirty="0" smtClean="0"/>
              <a:t>Both automatically called when object instantiated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Same name as class</a:t>
            </a:r>
          </a:p>
          <a:p>
            <a:pPr lvl="1"/>
            <a:r>
              <a:rPr lang="en-US" dirty="0" smtClean="0"/>
              <a:t>No parameters</a:t>
            </a:r>
          </a:p>
          <a:p>
            <a:pPr lvl="1"/>
            <a:r>
              <a:rPr lang="en-US" dirty="0" smtClean="0"/>
              <a:t>Begins with a tilde (~)</a:t>
            </a:r>
          </a:p>
          <a:p>
            <a:r>
              <a:rPr lang="en-US" dirty="0" smtClean="0"/>
              <a:t>Only one destructor per class</a:t>
            </a:r>
          </a:p>
          <a:p>
            <a:r>
              <a:rPr lang="en-US" dirty="0" smtClean="0"/>
              <a:t>Automatically called when object goes out of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// constructor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// destructor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"You are now in the Constructor."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"C++ has called the Destructor for you."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// define a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"Welcome to my program!"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"You are now leaving my program!"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return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1447800"/>
            <a:ext cx="3962400" cy="2286000"/>
          </a:xfrm>
          <a:prstGeom prst="wedgeRoundRectCallout">
            <a:avLst>
              <a:gd name="adj1" fmla="val -53294"/>
              <a:gd name="adj2" fmla="val 220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are now in the Constructor.</a:t>
            </a:r>
          </a:p>
          <a:p>
            <a:pPr>
              <a:buNone/>
            </a:pPr>
            <a:r>
              <a:rPr lang="en-US" dirty="0" smtClean="0"/>
              <a:t>Welcome to my program!</a:t>
            </a:r>
          </a:p>
          <a:p>
            <a:pPr>
              <a:buNone/>
            </a:pPr>
            <a:r>
              <a:rPr lang="en-US" dirty="0" smtClean="0"/>
              <a:t>You are now leaving my program!</a:t>
            </a:r>
          </a:p>
          <a:p>
            <a:pPr>
              <a:buNone/>
            </a:pPr>
            <a:r>
              <a:rPr lang="en-US" dirty="0" smtClean="0"/>
              <a:t>C++ has called the Destructor for you.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Concepts Review</a:t>
            </a:r>
          </a:p>
          <a:p>
            <a:r>
              <a:rPr lang="en-US" dirty="0" smtClean="0"/>
              <a:t>Method Implementation</a:t>
            </a:r>
          </a:p>
          <a:p>
            <a:r>
              <a:rPr lang="en-US" dirty="0" smtClean="0"/>
              <a:t>Function Overloading</a:t>
            </a:r>
          </a:p>
          <a:p>
            <a:r>
              <a:rPr lang="en-US" dirty="0" smtClean="0"/>
              <a:t>Constructors – w/ parameters</a:t>
            </a:r>
          </a:p>
          <a:p>
            <a:r>
              <a:rPr lang="en-US" dirty="0" smtClean="0"/>
              <a:t>UML</a:t>
            </a:r>
          </a:p>
          <a:p>
            <a:r>
              <a:rPr lang="en-US" dirty="0" smtClean="0"/>
              <a:t>Program Example</a:t>
            </a:r>
          </a:p>
          <a:p>
            <a:r>
              <a:rPr lang="en-US" dirty="0" smtClean="0"/>
              <a:t>Lab Assignment</a:t>
            </a:r>
          </a:p>
          <a:p>
            <a:r>
              <a:rPr lang="en-US" dirty="0" smtClean="0"/>
              <a:t>Week’s Objectives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string to integer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number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sName.c_str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Convert a string to an double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 amount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sAmount.c_str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Convert a string to a character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letter = sLetter.at(0);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char letter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sLetter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Class Diagrams (The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Unified Modeling Language</a:t>
            </a:r>
          </a:p>
          <a:p>
            <a:r>
              <a:rPr lang="en-US" sz="2400" dirty="0" smtClean="0"/>
              <a:t>You represent a class with a rectangle that contains three sections</a:t>
            </a:r>
          </a:p>
          <a:p>
            <a:pPr lvl="1"/>
            <a:r>
              <a:rPr lang="en-US" sz="2400" dirty="0" smtClean="0"/>
              <a:t>The class name</a:t>
            </a:r>
          </a:p>
          <a:p>
            <a:pPr lvl="1"/>
            <a:r>
              <a:rPr lang="en-US" sz="2400" dirty="0" smtClean="0"/>
              <a:t>Attributes</a:t>
            </a:r>
          </a:p>
          <a:p>
            <a:pPr lvl="2"/>
            <a:r>
              <a:rPr lang="en-US" sz="2000" dirty="0" err="1" smtClean="0"/>
              <a:t>Attribute_name</a:t>
            </a:r>
            <a:r>
              <a:rPr lang="en-US" sz="2000" dirty="0" smtClean="0"/>
              <a:t> : </a:t>
            </a:r>
            <a:r>
              <a:rPr lang="en-US" sz="2000" dirty="0" err="1" smtClean="0"/>
              <a:t>data_type</a:t>
            </a:r>
            <a:endParaRPr lang="en-US" sz="2000" dirty="0" smtClean="0"/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sz="2000" dirty="0" err="1" smtClean="0"/>
              <a:t>Method_name</a:t>
            </a:r>
            <a:r>
              <a:rPr lang="en-US" sz="2000" dirty="0" smtClean="0"/>
              <a:t> (parameter : </a:t>
            </a:r>
            <a:r>
              <a:rPr lang="en-US" sz="2000" dirty="0" err="1" smtClean="0"/>
              <a:t>data_type</a:t>
            </a:r>
            <a:r>
              <a:rPr lang="en-US" sz="2000" dirty="0" smtClean="0"/>
              <a:t> …) : </a:t>
            </a:r>
            <a:r>
              <a:rPr lang="en-US" sz="2000" dirty="0" err="1" smtClean="0"/>
              <a:t>rerturn_type</a:t>
            </a:r>
            <a:endParaRPr lang="en-US" sz="2000" dirty="0" smtClean="0"/>
          </a:p>
          <a:p>
            <a:pPr lvl="2"/>
            <a:r>
              <a:rPr lang="en-US" sz="2000" dirty="0" err="1"/>
              <a:t>Method_name</a:t>
            </a:r>
            <a:r>
              <a:rPr lang="en-US" sz="2000" dirty="0"/>
              <a:t> </a:t>
            </a:r>
            <a:r>
              <a:rPr lang="en-US" sz="2000" dirty="0" smtClean="0"/>
              <a:t>( in/out parameter </a:t>
            </a:r>
            <a:r>
              <a:rPr lang="en-US" sz="2000" dirty="0"/>
              <a:t>: </a:t>
            </a:r>
            <a:r>
              <a:rPr lang="en-US" sz="2000" dirty="0" err="1"/>
              <a:t>data_type</a:t>
            </a:r>
            <a:r>
              <a:rPr lang="en-US" sz="2000" dirty="0"/>
              <a:t> …) : </a:t>
            </a:r>
            <a:r>
              <a:rPr lang="en-US" sz="2000" dirty="0" err="1"/>
              <a:t>rerturn_type</a:t>
            </a:r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590800"/>
            <a:ext cx="3352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53000" y="30480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3733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267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5542" y="3243072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8068" y="3886200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9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0600"/>
            <a:ext cx="8001000" cy="566738"/>
          </a:xfrm>
        </p:spPr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http://www.ibm.com/developerworks/rational/library/content/RationalEdge/sep04/bell/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sz="2000" dirty="0" smtClean="0"/>
          </a:p>
          <a:p>
            <a:pPr lvl="2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6291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7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Classes are derived from real-world objects</a:t>
            </a:r>
          </a:p>
          <a:p>
            <a:r>
              <a:rPr lang="en-US" dirty="0" smtClean="0"/>
              <a:t>Classes encapsulate attributes and methods</a:t>
            </a:r>
          </a:p>
          <a:p>
            <a:r>
              <a:rPr lang="en-US" dirty="0" smtClean="0"/>
              <a:t>Public methods operate on private attributes</a:t>
            </a:r>
          </a:p>
          <a:p>
            <a:r>
              <a:rPr lang="en-US" dirty="0" smtClean="0"/>
              <a:t>Scope Resolution Operators (</a:t>
            </a:r>
            <a:r>
              <a:rPr lang="en-US" b="1" dirty="0" smtClean="0"/>
              <a:t>:</a:t>
            </a:r>
            <a:r>
              <a:rPr lang="en-US" b="1" dirty="0" smtClean="0">
                <a:sym typeface="Wingdings" pitchFamily="2" charset="2"/>
              </a:rPr>
              <a:t>: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r>
              <a:rPr lang="en-US" dirty="0" smtClean="0"/>
              <a:t>Access Operators (</a:t>
            </a:r>
            <a:r>
              <a:rPr lang="en-US" b="1" dirty="0" smtClean="0"/>
              <a:t>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Static/Automatic members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Overloading and Overriding</a:t>
            </a:r>
          </a:p>
          <a:p>
            <a:r>
              <a:rPr lang="en-US" dirty="0" err="1" smtClean="0"/>
              <a:t>Ctors</a:t>
            </a:r>
            <a:r>
              <a:rPr lang="en-US" dirty="0" smtClean="0"/>
              <a:t>, </a:t>
            </a:r>
            <a:r>
              <a:rPr lang="en-US" dirty="0" err="1" smtClean="0"/>
              <a:t>Ctors</a:t>
            </a:r>
            <a:r>
              <a:rPr lang="en-US" dirty="0" smtClean="0"/>
              <a:t> with Parameters, Destructors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TCO 2:  Given an object to be represented in software, design, code, and test a program that controls the accessibility of class members using the public, private, or protected access modifiers.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We looked at public methods / private 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TCO 5:  Given a set of functions or operations, design, code, and test a program that defines and uses appropriate overloaded functions or operators.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We looked at overloaded function/operators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 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Concepts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OOP Begins with a real-world object</a:t>
            </a:r>
          </a:p>
          <a:p>
            <a:pPr lvl="0"/>
            <a:r>
              <a:rPr lang="en-US" dirty="0" smtClean="0"/>
              <a:t>Design an </a:t>
            </a:r>
            <a:r>
              <a:rPr lang="en-US" b="1" dirty="0" smtClean="0"/>
              <a:t>abstraction</a:t>
            </a:r>
            <a:r>
              <a:rPr lang="en-US" dirty="0" smtClean="0"/>
              <a:t> of the object</a:t>
            </a:r>
          </a:p>
          <a:p>
            <a:pPr lvl="1"/>
            <a:r>
              <a:rPr lang="en-US" dirty="0" smtClean="0"/>
              <a:t>Attributes (used to describe its </a:t>
            </a:r>
            <a:r>
              <a:rPr lang="en-US" b="1" dirty="0" smtClean="0"/>
              <a:t>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Behaviors (what it does)</a:t>
            </a:r>
          </a:p>
          <a:p>
            <a:pPr lvl="0"/>
            <a:r>
              <a:rPr lang="en-US" dirty="0" smtClean="0"/>
              <a:t>Code a class that </a:t>
            </a:r>
            <a:r>
              <a:rPr lang="en-US" b="1" dirty="0" smtClean="0"/>
              <a:t>encapsulates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Variables (attributes)</a:t>
            </a:r>
          </a:p>
          <a:p>
            <a:pPr lvl="1"/>
            <a:r>
              <a:rPr lang="en-US" dirty="0" smtClean="0"/>
              <a:t>Methods (behaviors)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Begin coding the class with a class declaration and the opening/closing braces</a:t>
            </a:r>
          </a:p>
          <a:p>
            <a:pPr lvl="0"/>
            <a:r>
              <a:rPr lang="en-US" dirty="0" smtClean="0"/>
              <a:t>Add class components: variables, constructors/destructor, and methods (</a:t>
            </a:r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Design variables as private to implement </a:t>
            </a:r>
            <a:r>
              <a:rPr lang="en-US" b="1" dirty="0" smtClean="0"/>
              <a:t>data/information hiding</a:t>
            </a:r>
            <a:endParaRPr lang="en-US" dirty="0" smtClean="0"/>
          </a:p>
          <a:p>
            <a:r>
              <a:rPr lang="en-US" dirty="0" smtClean="0"/>
              <a:t>Pair private variables with public </a:t>
            </a:r>
            <a:r>
              <a:rPr lang="en-US" dirty="0" err="1" smtClean="0"/>
              <a:t>accessor</a:t>
            </a:r>
            <a:r>
              <a:rPr lang="en-US" dirty="0" smtClean="0"/>
              <a:t>/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(functions in an object) are designed to operate on private data and implement the behaviors of the class</a:t>
            </a:r>
          </a:p>
          <a:p>
            <a:r>
              <a:rPr lang="en-US" dirty="0" smtClean="0"/>
              <a:t>To read/write private data use setter/getter methods (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Additional methods used to perform specific tasks in support of class</a:t>
            </a:r>
          </a:p>
          <a:p>
            <a:pPr lvl="1"/>
            <a:r>
              <a:rPr lang="en-US" dirty="0" smtClean="0"/>
              <a:t>Calculate new values based on private data </a:t>
            </a:r>
          </a:p>
          <a:p>
            <a:pPr lvl="1"/>
            <a:r>
              <a:rPr lang="en-US" dirty="0" smtClean="0"/>
              <a:t>Data transfer</a:t>
            </a:r>
          </a:p>
          <a:p>
            <a:pPr lvl="1"/>
            <a:r>
              <a:rPr lang="en-US" dirty="0" smtClean="0"/>
              <a:t>Conversion operations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 smtClean="0"/>
              <a:t>Pass-by-value review</a:t>
            </a:r>
          </a:p>
          <a:p>
            <a:pPr>
              <a:buNone/>
            </a:pPr>
            <a:endParaRPr lang="en-US" sz="2500" b="1" dirty="0" smtClean="0"/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void main()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setTime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(5, 20);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hour =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getHour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minute =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getMinute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&lt;&lt; “The hour is “ &lt;&lt; hour &lt;&lt;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void Clock::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setTime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newHour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newMinute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) //setter /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mutator</a:t>
            </a: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{ 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attributeHour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newHour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Clock::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getHour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() //getter /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accessor</a:t>
            </a: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attributeHour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Clock::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getMinute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() //getter /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accessor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attributeMinute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Pass-by-reference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void main()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hour = 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minute = 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(hour, minute);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“Time is “ &lt;&lt; hour &lt;&lt; “:” &lt;&lt; minute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hr,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min) //getter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hr = 5;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min = 20;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93&quot;&gt;&lt;property id=&quot;20148&quot; value=&quot;5&quot;/&gt;&lt;property id=&quot;20300&quot; value=&quot;Slide 1&quot;/&gt;&lt;property id=&quot;20307&quot; value=&quot;256&quot;/&gt;&lt;/object&gt;&lt;object type=&quot;3&quot; unique_id=&quot;10094&quot;&gt;&lt;property id=&quot;20148&quot; value=&quot;5&quot;/&gt;&lt;property id=&quot;20300&quot; value=&quot;Slide 2&quot;/&gt;&lt;property id=&quot;20307&quot; value=&quot;258&quot;/&gt;&lt;/object&gt;&lt;object type=&quot;3&quot; unique_id=&quot;10095&quot;&gt;&lt;property id=&quot;20148&quot; value=&quot;5&quot;/&gt;&lt;property id=&quot;20300&quot; value=&quot;Slide 3&quot;/&gt;&lt;property id=&quot;20307&quot; value=&quot;257&quot;/&gt;&lt;/object&gt;&lt;object type=&quot;3&quot; unique_id=&quot;10096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Connect-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iConnect-template2</Template>
  <TotalTime>1668</TotalTime>
  <Words>901</Words>
  <Application>Microsoft Office PowerPoint</Application>
  <PresentationFormat>On-screen Show (4:3)</PresentationFormat>
  <Paragraphs>265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iConnect-template2</vt:lpstr>
      <vt:lpstr>Working with the C++ Class</vt:lpstr>
      <vt:lpstr>Overview</vt:lpstr>
      <vt:lpstr>Object-Oriented Concepts Review</vt:lpstr>
      <vt:lpstr>Object-Oriented Programming</vt:lpstr>
      <vt:lpstr>Creating Objects</vt:lpstr>
      <vt:lpstr>Method Implementation</vt:lpstr>
      <vt:lpstr>Methods</vt:lpstr>
      <vt:lpstr>Methods2</vt:lpstr>
      <vt:lpstr>Methods3</vt:lpstr>
      <vt:lpstr>Methods4</vt:lpstr>
      <vt:lpstr>Methods5</vt:lpstr>
      <vt:lpstr>Method Overloading</vt:lpstr>
      <vt:lpstr>Overloading</vt:lpstr>
      <vt:lpstr>Function Overloading Example</vt:lpstr>
      <vt:lpstr>Operator Overloading</vt:lpstr>
      <vt:lpstr>Constructors – w/ parameters</vt:lpstr>
      <vt:lpstr>Constructors and Parameters</vt:lpstr>
      <vt:lpstr>Destructor</vt:lpstr>
      <vt:lpstr>Constructors and Parameters</vt:lpstr>
      <vt:lpstr>DATA conversions</vt:lpstr>
      <vt:lpstr>Data Conversions</vt:lpstr>
      <vt:lpstr>UML Class Diagrams (The Class)</vt:lpstr>
      <vt:lpstr>http://www.ibm.com/developerworks/rational/library/content/RationalEdge/sep04/bell/</vt:lpstr>
      <vt:lpstr>Code Example</vt:lpstr>
      <vt:lpstr>Lab Assignment</vt:lpstr>
      <vt:lpstr>Summary</vt:lpstr>
      <vt:lpstr>Week’s Objectives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</dc:creator>
  <cp:lastModifiedBy>Renee Thomas</cp:lastModifiedBy>
  <cp:revision>105</cp:revision>
  <dcterms:created xsi:type="dcterms:W3CDTF">2009-12-15T03:19:52Z</dcterms:created>
  <dcterms:modified xsi:type="dcterms:W3CDTF">2014-05-14T20:15:07Z</dcterms:modified>
</cp:coreProperties>
</file>