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7" r:id="rId4"/>
    <p:sldId id="288" r:id="rId5"/>
    <p:sldId id="289" r:id="rId6"/>
    <p:sldId id="302" r:id="rId7"/>
    <p:sldId id="290" r:id="rId8"/>
    <p:sldId id="301" r:id="rId9"/>
    <p:sldId id="292" r:id="rId10"/>
    <p:sldId id="268" r:id="rId11"/>
    <p:sldId id="298" r:id="rId12"/>
    <p:sldId id="299" r:id="rId13"/>
    <p:sldId id="300" r:id="rId14"/>
    <p:sldId id="296" r:id="rId15"/>
    <p:sldId id="269" r:id="rId16"/>
    <p:sldId id="259" r:id="rId17"/>
    <p:sldId id="272" r:id="rId18"/>
  </p:sldIdLst>
  <p:sldSz cx="9144000" cy="6858000" type="screen4x3"/>
  <p:notesSz cx="6858000" cy="90773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 varScale="1">
        <p:scale>
          <a:sx n="78" d="100"/>
          <a:sy n="7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17D1-973C-46DC-8F38-30914922D980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5DCE-3691-422E-A852-AAABEDE6E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1730"/>
            <a:ext cx="5486400" cy="408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const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const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58B9-F648-4286-933E-E6AD8B854839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B154-1730-4BA6-A98C-5E53B75B2D6A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0E3B-0193-4671-B161-5FC669CDEE8E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2D1-C8BB-4CDD-9F30-4C8A44E5DA05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4DD-ACAD-4928-8E55-915ADCA90F9D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A014-461F-4F12-8DEC-63ACEEDBAC5F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062D-4B2A-4C5D-A84A-12089251C751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447-5AC0-46BE-BE9D-197A0BA4E43C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6BF-C709-42A9-A360-166E664C3393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354-6877-4438-AB29-202F9B6F6B4C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E79-7F11-4F5F-972C-0AF6E2C58716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45DA-045C-4885-BC24-C3E631DC9952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/>
          <a:lstStyle/>
          <a:p>
            <a:r>
              <a:rPr lang="en-US" dirty="0" smtClean="0"/>
              <a:t>The Anatomy of a Class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3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Email:  mikev@neb.rr.com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 (UML)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609600" y="2819400"/>
            <a:ext cx="5715000" cy="2277547"/>
            <a:chOff x="1447800" y="1524000"/>
            <a:chExt cx="5715000" cy="2277547"/>
          </a:xfrm>
        </p:grpSpPr>
        <p:sp>
          <p:nvSpPr>
            <p:cNvPr id="7" name="TextBox 6"/>
            <p:cNvSpPr txBox="1"/>
            <p:nvPr/>
          </p:nvSpPr>
          <p:spPr>
            <a:xfrm>
              <a:off x="1447800" y="1524000"/>
              <a:ext cx="5715000" cy="2277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Person</a:t>
              </a:r>
            </a:p>
            <a:p>
              <a:pPr algn="ctr"/>
              <a:r>
                <a:rPr lang="en-US" sz="1400" dirty="0" smtClean="0"/>
                <a:t> </a:t>
              </a:r>
            </a:p>
            <a:p>
              <a:pPr>
                <a:buFontTx/>
                <a:buChar char="-"/>
              </a:pPr>
              <a:r>
                <a:rPr lang="en-US" sz="1400" dirty="0" err="1" smtClean="0"/>
                <a:t>firstName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 : string</a:t>
              </a:r>
            </a:p>
            <a:p>
              <a:pPr>
                <a:buFontTx/>
                <a:buChar char="-"/>
              </a:pPr>
              <a:r>
                <a:rPr lang="en-US" sz="1400" dirty="0" smtClean="0"/>
                <a:t> age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>
                <a:buFontTx/>
                <a:buChar char="-"/>
              </a:pPr>
              <a:endParaRPr lang="en-US" sz="1400" dirty="0" smtClean="0"/>
            </a:p>
            <a:p>
              <a:r>
                <a:rPr lang="en-US" sz="1400" dirty="0" smtClean="0"/>
                <a:t>+ Person()</a:t>
              </a:r>
            </a:p>
            <a:p>
              <a:r>
                <a:rPr lang="en-US" sz="1400" dirty="0" smtClean="0"/>
                <a:t>+ Person(</a:t>
              </a:r>
              <a:r>
                <a:rPr lang="en-US" sz="1400" dirty="0" err="1" smtClean="0"/>
                <a:t>firstName</a:t>
              </a:r>
              <a:r>
                <a:rPr lang="en-US" sz="1400" dirty="0" smtClean="0"/>
                <a:t> : string, </a:t>
              </a:r>
              <a:r>
                <a:rPr lang="en-US" sz="1400" dirty="0" err="1" smtClean="0"/>
                <a:t>middleName</a:t>
              </a:r>
              <a:r>
                <a:rPr lang="en-US" sz="1400" dirty="0" smtClean="0"/>
                <a:t>: string, </a:t>
              </a:r>
              <a:r>
                <a:rPr lang="en-US" sz="1400" dirty="0" err="1" smtClean="0"/>
                <a:t>lastName</a:t>
              </a:r>
              <a:r>
                <a:rPr lang="en-US" sz="1400" dirty="0" smtClean="0"/>
                <a:t> : string,  age:  </a:t>
              </a:r>
              <a:r>
                <a:rPr lang="en-US" sz="1400" dirty="0" err="1" smtClean="0"/>
                <a:t>Int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+ </a:t>
              </a:r>
              <a:r>
                <a:rPr lang="en-US" sz="1400" dirty="0" err="1" smtClean="0"/>
                <a:t>displayName</a:t>
              </a:r>
              <a:r>
                <a:rPr lang="en-US" sz="1400" dirty="0" smtClean="0"/>
                <a:t>() : string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47800" y="19050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2971800"/>
              <a:ext cx="571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eft Arrow 15"/>
          <p:cNvSpPr/>
          <p:nvPr/>
        </p:nvSpPr>
        <p:spPr>
          <a:xfrm>
            <a:off x="6553200" y="2590800"/>
            <a:ext cx="2209800" cy="7620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6553200" y="3429000"/>
            <a:ext cx="2209800" cy="7620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6553200" y="4343400"/>
            <a:ext cx="2209800" cy="7620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038600" cy="4572000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Person()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Person(string, string, string,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Person::Person()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tbd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tbd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tbd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age = 0;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19600" y="1600200"/>
            <a:ext cx="44196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Person::Person(string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age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Person::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!= “”)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“ “;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Interfaces (APIs)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038600" cy="4572000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class Person</a:t>
            </a: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   string </a:t>
            </a:r>
            <a:r>
              <a:rPr lang="en-US" sz="1800" dirty="0" err="1" smtClean="0">
                <a:cs typeface="Courier New" pitchFamily="49" charset="0"/>
              </a:rPr>
              <a:t>firstName</a:t>
            </a:r>
            <a:r>
              <a:rPr lang="en-US" sz="18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   string </a:t>
            </a:r>
            <a:r>
              <a:rPr lang="en-US" sz="1800" dirty="0" err="1" smtClean="0">
                <a:cs typeface="Courier New" pitchFamily="49" charset="0"/>
              </a:rPr>
              <a:t>middlename</a:t>
            </a:r>
            <a:r>
              <a:rPr lang="en-US" sz="18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   string </a:t>
            </a:r>
            <a:r>
              <a:rPr lang="en-US" sz="1800" dirty="0" err="1" smtClean="0">
                <a:cs typeface="Courier New" pitchFamily="49" charset="0"/>
              </a:rPr>
              <a:t>lastName</a:t>
            </a:r>
            <a:r>
              <a:rPr lang="en-US" sz="18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cs typeface="Courier New" pitchFamily="49" charset="0"/>
              </a:rPr>
              <a:t>  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age;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581400"/>
            <a:ext cx="1905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main() 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209800"/>
            <a:ext cx="1828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Person()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3048000"/>
            <a:ext cx="1905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Person(string, string, string,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191000"/>
            <a:ext cx="1905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DisplayName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562600" y="2743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38800" y="41148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3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362200" y="24384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514600" y="32766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286000" y="35814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4953000"/>
            <a:ext cx="1905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setFirstName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5638800"/>
            <a:ext cx="1905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getFirstName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38800" y="42672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57400" y="38100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95400" y="4038600"/>
            <a:ext cx="20574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8800" y="4191000"/>
            <a:ext cx="15240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TCO 2: 		</a:t>
            </a:r>
            <a:r>
              <a:rPr lang="en-US" sz="2400" b="1" dirty="0" smtClean="0">
                <a:solidFill>
                  <a:schemeClr val="tx2"/>
                </a:solidFill>
              </a:rPr>
              <a:t>We looked at a class construct</a:t>
            </a:r>
          </a:p>
          <a:p>
            <a:r>
              <a:rPr lang="en-US" sz="2400" dirty="0" smtClean="0"/>
              <a:t>Given an object to be represented in software, design, code, and test a program that controls the accessibility of class members using the public, private, or protected access modifiers.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</a:p>
          <a:p>
            <a:pPr algn="ctr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Concepts Review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Static/Automatic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Unified Modeling Language (UML) Review</a:t>
            </a:r>
          </a:p>
          <a:p>
            <a:r>
              <a:rPr lang="en-US" dirty="0" smtClean="0"/>
              <a:t>Programming Examples</a:t>
            </a:r>
            <a:endParaRPr lang="en-US" dirty="0" smtClean="0"/>
          </a:p>
          <a:p>
            <a:r>
              <a:rPr lang="en-US" dirty="0" smtClean="0"/>
              <a:t>Lab Assignment</a:t>
            </a:r>
          </a:p>
          <a:p>
            <a:r>
              <a:rPr lang="en-US" dirty="0" smtClean="0"/>
              <a:t>Week’s Objectives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Begins with a real-world object</a:t>
            </a:r>
          </a:p>
          <a:p>
            <a:pPr lvl="0"/>
            <a:r>
              <a:rPr lang="en-US" dirty="0" smtClean="0"/>
              <a:t>Develop an </a:t>
            </a:r>
            <a:r>
              <a:rPr lang="en-US" b="1" dirty="0" smtClean="0"/>
              <a:t>abstraction</a:t>
            </a:r>
            <a:r>
              <a:rPr lang="en-US" dirty="0" smtClean="0"/>
              <a:t> of the object</a:t>
            </a:r>
          </a:p>
          <a:p>
            <a:pPr lvl="1"/>
            <a:r>
              <a:rPr lang="en-US" dirty="0" smtClean="0"/>
              <a:t>Attributes (used to describe its </a:t>
            </a:r>
            <a:r>
              <a:rPr lang="en-US" b="1" dirty="0" smtClean="0"/>
              <a:t>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Behaviors (what it does)</a:t>
            </a:r>
          </a:p>
          <a:p>
            <a:pPr lvl="0"/>
            <a:r>
              <a:rPr lang="en-US" dirty="0" smtClean="0"/>
              <a:t>Code a class that </a:t>
            </a:r>
            <a:r>
              <a:rPr lang="en-US" b="1" dirty="0" smtClean="0"/>
              <a:t>encapsulates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Combine all the related attributes (variables) and operations (methods) into a single unit</a:t>
            </a:r>
          </a:p>
          <a:p>
            <a:pPr lvl="1"/>
            <a:r>
              <a:rPr lang="en-US" dirty="0" smtClean="0"/>
              <a:t>The single unit it represented as a </a:t>
            </a:r>
            <a:r>
              <a:rPr lang="en-US" b="1" dirty="0" smtClean="0"/>
              <a:t>class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Begin coding the class with class declaration and the opening/closing braces</a:t>
            </a:r>
          </a:p>
          <a:p>
            <a:pPr lvl="0"/>
            <a:r>
              <a:rPr lang="en-US" dirty="0" smtClean="0"/>
              <a:t>Add class components: variables, constructors/destructor, and methods (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Design variables as private to implement </a:t>
            </a:r>
            <a:r>
              <a:rPr lang="en-US" b="1" dirty="0" smtClean="0"/>
              <a:t>data/information hiding</a:t>
            </a:r>
            <a:endParaRPr lang="en-US" dirty="0" smtClean="0"/>
          </a:p>
          <a:p>
            <a:r>
              <a:rPr lang="en-US" dirty="0" smtClean="0"/>
              <a:t>Pair private variables with public </a:t>
            </a:r>
            <a:r>
              <a:rPr lang="en-US" dirty="0" err="1" smtClean="0"/>
              <a:t>accessor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specifiers (modifiers) are used to control access to data (remember data/information hiding?)</a:t>
            </a:r>
          </a:p>
          <a:p>
            <a:r>
              <a:rPr lang="en-US" dirty="0" smtClean="0"/>
              <a:t>There are three categories of </a:t>
            </a:r>
            <a:r>
              <a:rPr lang="en-US" b="1" dirty="0" smtClean="0"/>
              <a:t>access specifiers</a:t>
            </a:r>
          </a:p>
          <a:p>
            <a:pPr lvl="1"/>
            <a:r>
              <a:rPr lang="en-US" dirty="0" smtClean="0"/>
              <a:t>public:  anyone can access</a:t>
            </a:r>
          </a:p>
          <a:p>
            <a:pPr lvl="1"/>
            <a:r>
              <a:rPr lang="en-US" dirty="0" smtClean="0"/>
              <a:t>private:  limits access to self</a:t>
            </a:r>
          </a:p>
          <a:p>
            <a:pPr lvl="1"/>
            <a:r>
              <a:rPr lang="en-US" dirty="0"/>
              <a:t>protected:  limits access to subclasses and </a:t>
            </a:r>
            <a:r>
              <a:rPr lang="en-US" dirty="0" smtClean="0"/>
              <a:t>self (week 5)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Static </a:t>
            </a:r>
            <a:r>
              <a:rPr lang="en-US" sz="2800" dirty="0"/>
              <a:t>V</a:t>
            </a:r>
            <a:r>
              <a:rPr lang="en-US" sz="2800" dirty="0" smtClean="0"/>
              <a:t>ariables</a:t>
            </a:r>
          </a:p>
          <a:p>
            <a:pPr lvl="1"/>
            <a:r>
              <a:rPr lang="en-US" dirty="0" smtClean="0"/>
              <a:t>Lifetime: variables exists for duration of program</a:t>
            </a:r>
          </a:p>
          <a:p>
            <a:pPr lvl="1"/>
            <a:r>
              <a:rPr lang="en-US" dirty="0" smtClean="0"/>
              <a:t>The scope of a static variable depends on where you declare it</a:t>
            </a:r>
          </a:p>
          <a:p>
            <a:pPr lvl="2"/>
            <a:r>
              <a:rPr lang="en-US" sz="1900" dirty="0" smtClean="0"/>
              <a:t>static </a:t>
            </a: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milesPerGallon</a:t>
            </a:r>
            <a:r>
              <a:rPr lang="en-US" sz="1900" dirty="0" smtClean="0"/>
              <a:t>;</a:t>
            </a:r>
          </a:p>
          <a:p>
            <a:r>
              <a:rPr lang="en-US" sz="2800" dirty="0" smtClean="0"/>
              <a:t>Automatic</a:t>
            </a:r>
            <a:r>
              <a:rPr lang="en-US" dirty="0" smtClean="0"/>
              <a:t> </a:t>
            </a:r>
          </a:p>
          <a:p>
            <a:pPr lvl="1"/>
            <a:r>
              <a:rPr lang="en-US" sz="2300" dirty="0" smtClean="0"/>
              <a:t>Lifetime depends on the scope of the variable</a:t>
            </a:r>
          </a:p>
          <a:p>
            <a:pPr lvl="1"/>
            <a:r>
              <a:rPr lang="en-US" sz="2300" dirty="0" smtClean="0"/>
              <a:t>To have an automatic variable exist for the lifetime of a program it needs to be global</a:t>
            </a:r>
          </a:p>
          <a:p>
            <a:pPr lvl="2"/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milesPerGallon</a:t>
            </a:r>
            <a:r>
              <a:rPr lang="en-US" sz="1900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Static/Automatic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Static/automatic members</a:t>
            </a:r>
          </a:p>
          <a:p>
            <a:pPr lvl="1"/>
            <a:r>
              <a:rPr lang="en-US" dirty="0" smtClean="0"/>
              <a:t>Static members are shared across all object instances</a:t>
            </a:r>
          </a:p>
          <a:p>
            <a:pPr lvl="2"/>
            <a:r>
              <a:rPr lang="en-US" sz="2000" dirty="0" smtClean="0"/>
              <a:t>Static member functions do not need a class instance to be called</a:t>
            </a:r>
          </a:p>
          <a:p>
            <a:pPr lvl="2"/>
            <a:r>
              <a:rPr lang="en-US" sz="2000" dirty="0" smtClean="0"/>
              <a:t>Static member functions do not get passed a this pointer</a:t>
            </a:r>
          </a:p>
          <a:p>
            <a:pPr lvl="2"/>
            <a:endParaRPr lang="en-US" sz="1900" dirty="0" smtClean="0"/>
          </a:p>
          <a:p>
            <a:pPr lvl="2"/>
            <a:r>
              <a:rPr lang="en-US" sz="2000" dirty="0"/>
              <a:t>static void </a:t>
            </a:r>
            <a:r>
              <a:rPr lang="en-US" sz="2000" dirty="0" err="1"/>
              <a:t>locateGps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 smtClean="0"/>
              <a:t>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milesPerGallon</a:t>
            </a:r>
            <a:r>
              <a:rPr lang="en-US" sz="2000" dirty="0" smtClean="0"/>
              <a:t>;</a:t>
            </a:r>
          </a:p>
          <a:p>
            <a:pPr lvl="1"/>
            <a:r>
              <a:rPr lang="en-US" dirty="0" smtClean="0"/>
              <a:t>Automatic – exists within object (class) scope</a:t>
            </a:r>
          </a:p>
          <a:p>
            <a:pPr lvl="2"/>
            <a:r>
              <a:rPr lang="en-US" sz="1900" dirty="0" smtClean="0"/>
              <a:t>void </a:t>
            </a:r>
            <a:r>
              <a:rPr lang="en-US" sz="1900" dirty="0" err="1" smtClean="0"/>
              <a:t>locateGps</a:t>
            </a:r>
            <a:r>
              <a:rPr lang="en-US" sz="1900" dirty="0" smtClean="0"/>
              <a:t>();</a:t>
            </a:r>
          </a:p>
          <a:p>
            <a:pPr lvl="2"/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milesPerGallon</a:t>
            </a:r>
            <a:r>
              <a:rPr lang="en-US" sz="1900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Functions have same name but different number of parameters, or type of parameters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cube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p</a:t>
            </a:r>
            <a:r>
              <a:rPr lang="en-US" sz="2000" dirty="0" smtClean="0"/>
              <a:t>ublic: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length,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height);	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// overloading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length,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string color);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setSpecs</a:t>
            </a:r>
            <a:r>
              <a:rPr lang="en-US" sz="2000" dirty="0" smtClean="0"/>
              <a:t>(float weight,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height);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dirty="0" smtClean="0"/>
              <a:t>ube cube1;</a:t>
            </a:r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dirty="0" smtClean="0"/>
              <a:t>ube1.setSpecs(22, 33, 44); </a:t>
            </a:r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dirty="0" smtClean="0"/>
              <a:t>ube1.setSpecs(2.34, 35);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4326</TotalTime>
  <Words>607</Words>
  <Application>Microsoft Office PowerPoint</Application>
  <PresentationFormat>On-screen Show (4:3)</PresentationFormat>
  <Paragraphs>180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iConnect-template2</vt:lpstr>
      <vt:lpstr>The Anatomy of a Class</vt:lpstr>
      <vt:lpstr>Overview</vt:lpstr>
      <vt:lpstr>Object-Oriented Concepts Review</vt:lpstr>
      <vt:lpstr>Object-Oriented Concepts</vt:lpstr>
      <vt:lpstr>Object-Oriented Concepts2</vt:lpstr>
      <vt:lpstr>Access Specifiers</vt:lpstr>
      <vt:lpstr>Static/Automatic Variables</vt:lpstr>
      <vt:lpstr>Static/Automatic Members</vt:lpstr>
      <vt:lpstr>Overloading</vt:lpstr>
      <vt:lpstr>Unified Modeling Language (UML)</vt:lpstr>
      <vt:lpstr>UML Class Diagram</vt:lpstr>
      <vt:lpstr>UML to Code</vt:lpstr>
      <vt:lpstr>Object Interfaces (APIs)</vt:lpstr>
      <vt:lpstr>Program example</vt:lpstr>
      <vt:lpstr>Lab Assignment</vt:lpstr>
      <vt:lpstr>Week’s Objective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mike</cp:lastModifiedBy>
  <cp:revision>237</cp:revision>
  <dcterms:created xsi:type="dcterms:W3CDTF">2009-12-15T03:19:52Z</dcterms:created>
  <dcterms:modified xsi:type="dcterms:W3CDTF">2012-11-13T23:19:03Z</dcterms:modified>
</cp:coreProperties>
</file>