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92" r:id="rId5"/>
    <p:sldId id="260" r:id="rId6"/>
    <p:sldId id="290" r:id="rId7"/>
    <p:sldId id="291" r:id="rId8"/>
    <p:sldId id="261" r:id="rId9"/>
    <p:sldId id="282" r:id="rId10"/>
    <p:sldId id="284" r:id="rId11"/>
    <p:sldId id="293" r:id="rId12"/>
    <p:sldId id="283" r:id="rId13"/>
    <p:sldId id="285" r:id="rId14"/>
    <p:sldId id="286" r:id="rId15"/>
    <p:sldId id="268" r:id="rId16"/>
    <p:sldId id="288" r:id="rId17"/>
    <p:sldId id="289" r:id="rId18"/>
    <p:sldId id="287" r:id="rId19"/>
    <p:sldId id="269" r:id="rId20"/>
    <p:sldId id="281" r:id="rId21"/>
    <p:sldId id="259" r:id="rId22"/>
    <p:sldId id="272" r:id="rId23"/>
  </p:sldIdLst>
  <p:sldSz cx="9144000" cy="6858000" type="screen4x3"/>
  <p:notesSz cx="6858000" cy="907732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 varScale="1">
        <p:scale>
          <a:sx n="78" d="100"/>
          <a:sy n="7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17D1-973C-46DC-8F38-30914922D980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5DCE-3691-422E-A852-AAABEDE6E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1730"/>
            <a:ext cx="5486400" cy="408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882"/>
            <a:ext cx="2971800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const</a:t>
            </a:r>
          </a:p>
          <a:p>
            <a:pPr lvl="1"/>
            <a:r>
              <a:rPr lang="en-US" dirty="0" err="1" smtClean="0"/>
              <a:t>cin.ignore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58B9-F648-4286-933E-E6AD8B854839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B154-1730-4BA6-A98C-5E53B75B2D6A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0E3B-0193-4671-B161-5FC669CDEE8E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02D1-C8BB-4CDD-9F30-4C8A44E5DA05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A4DD-ACAD-4928-8E55-915ADCA90F9D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A014-461F-4F12-8DEC-63ACEEDBAC5F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062D-4B2A-4C5D-A84A-12089251C751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447-5AC0-46BE-BE9D-197A0BA4E43C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76BF-C709-42A9-A360-166E664C3393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D354-6877-4438-AB29-202F9B6F6B4C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E79-7F11-4F5F-972C-0AF6E2C58716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45DA-045C-4885-BC24-C3E631DC9952}" type="datetime1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4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Email:  mikev@neb.rr.com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2743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038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8200" y="20574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743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4038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DigitalVideoRecorder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267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startTimer</a:t>
            </a:r>
            <a:r>
              <a:rPr lang="en-US" dirty="0" smtClean="0"/>
              <a:t> () : void</a:t>
            </a:r>
          </a:p>
          <a:p>
            <a:r>
              <a:rPr lang="en-US" dirty="0" err="1" smtClean="0"/>
              <a:t>setTimer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: void</a:t>
            </a:r>
          </a:p>
          <a:p>
            <a:r>
              <a:rPr lang="en-US" dirty="0" err="1" smtClean="0"/>
              <a:t>getTimer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3048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videoTimer</a:t>
            </a:r>
            <a:r>
              <a:rPr lang="en-US" dirty="0" smtClean="0">
                <a:solidFill>
                  <a:srgbClr val="FF0000"/>
                </a:solidFill>
              </a:rPr>
              <a:t> : Timer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4267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startRecording</a:t>
            </a:r>
            <a:r>
              <a:rPr lang="en-US" dirty="0" smtClean="0"/>
              <a:t>() : void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1447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 err="1" smtClean="0"/>
              <a:t>DigitalVideoRecorder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has a</a:t>
            </a:r>
            <a:r>
              <a:rPr lang="en-US" sz="2400" b="1" dirty="0" smtClean="0"/>
              <a:t> Timer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3505200" y="25146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http://www.publicjoe.f9.co.uk/dotnet/tut/images/04-c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196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9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Timer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Timer();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startTimer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setMinutes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getMinutes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minutes;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17526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2438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054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1200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2743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962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startTimer</a:t>
            </a:r>
            <a:r>
              <a:rPr lang="en-US" dirty="0" smtClean="0"/>
              <a:t> () : void</a:t>
            </a:r>
          </a:p>
          <a:p>
            <a:r>
              <a:rPr lang="en-US" dirty="0" err="1" smtClean="0"/>
              <a:t>setTimer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: void</a:t>
            </a:r>
          </a:p>
          <a:p>
            <a:r>
              <a:rPr lang="en-US" dirty="0" err="1" smtClean="0"/>
              <a:t>getTimer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867400"/>
            <a:ext cx="4038600" cy="36933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Build your “inner” classes first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DigitalVideoRecorder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DigitalVideoRecorder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DigitalVideoRecorder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startRecording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Timer </a:t>
            </a:r>
            <a:r>
              <a:rPr lang="en-US" b="1" dirty="0" err="1" smtClean="0">
                <a:solidFill>
                  <a:srgbClr val="FF0000"/>
                </a:solidFill>
              </a:rPr>
              <a:t>videoTimer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5867400"/>
            <a:ext cx="4724400" cy="64633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Programmer defined classes are just like any other class!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17526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2438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37338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1905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DigitalVideoRecorder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743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videoTimer</a:t>
            </a:r>
            <a:r>
              <a:rPr lang="en-US" dirty="0" smtClean="0">
                <a:solidFill>
                  <a:srgbClr val="FF0000"/>
                </a:solidFill>
              </a:rPr>
              <a:t> : Timer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96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startRecording</a:t>
            </a:r>
            <a:r>
              <a:rPr lang="en-US" dirty="0" smtClean="0"/>
              <a:t>() : void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Main()</a:t>
            </a:r>
          </a:p>
          <a:p>
            <a:pPr>
              <a:buNone/>
            </a:pPr>
            <a:r>
              <a:rPr lang="en-US" sz="2000" dirty="0" err="1" smtClean="0"/>
              <a:t>DigitalVideoRecorder</a:t>
            </a:r>
            <a:r>
              <a:rPr lang="en-US" sz="2000" dirty="0" smtClean="0"/>
              <a:t> </a:t>
            </a:r>
            <a:r>
              <a:rPr lang="en-US" sz="2000" dirty="0" err="1" smtClean="0"/>
              <a:t>myDVR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myDVR.</a:t>
            </a:r>
            <a:r>
              <a:rPr lang="en-US" sz="2000" dirty="0" err="1" smtClean="0">
                <a:solidFill>
                  <a:srgbClr val="FF0000"/>
                </a:solidFill>
              </a:rPr>
              <a:t>startRecording</a:t>
            </a:r>
            <a:r>
              <a:rPr lang="en-US" sz="2000" dirty="0" smtClean="0"/>
              <a:t>(60);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51816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Timer Class</a:t>
            </a:r>
          </a:p>
          <a:p>
            <a:r>
              <a:rPr lang="en-US" sz="2000" dirty="0" smtClean="0"/>
              <a:t>void Timer::</a:t>
            </a:r>
            <a:r>
              <a:rPr lang="en-US" sz="2000" dirty="0" err="1" smtClean="0">
                <a:solidFill>
                  <a:srgbClr val="FF0000"/>
                </a:solidFill>
              </a:rPr>
              <a:t>setMinutes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min)  {  }</a:t>
            </a:r>
          </a:p>
          <a:p>
            <a:r>
              <a:rPr lang="en-US" sz="2000" dirty="0" smtClean="0"/>
              <a:t>void Timer::</a:t>
            </a:r>
            <a:r>
              <a:rPr lang="en-US" sz="2000" dirty="0" err="1" smtClean="0">
                <a:solidFill>
                  <a:srgbClr val="FF0000"/>
                </a:solidFill>
              </a:rPr>
              <a:t>startTimer</a:t>
            </a:r>
            <a:r>
              <a:rPr lang="en-US" sz="2000" dirty="0" smtClean="0"/>
              <a:t>()  {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1242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DigitalVideoRecorder</a:t>
            </a:r>
            <a:r>
              <a:rPr lang="en-US" sz="2000" dirty="0" smtClean="0">
                <a:solidFill>
                  <a:srgbClr val="0070C0"/>
                </a:solidFill>
              </a:rPr>
              <a:t> Class</a:t>
            </a:r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DigitalVideoRecorder</a:t>
            </a:r>
            <a:r>
              <a:rPr lang="en-US" sz="2000" dirty="0" smtClean="0"/>
              <a:t>::</a:t>
            </a:r>
            <a:r>
              <a:rPr lang="en-US" sz="2000" dirty="0" err="1" smtClean="0">
                <a:solidFill>
                  <a:srgbClr val="FF0000"/>
                </a:solidFill>
              </a:rPr>
              <a:t>startRecording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min)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videoTimer.</a:t>
            </a:r>
            <a:r>
              <a:rPr lang="en-US" sz="2000" dirty="0" err="1" smtClean="0">
                <a:solidFill>
                  <a:srgbClr val="FF0000"/>
                </a:solidFill>
              </a:rPr>
              <a:t>setMinutes</a:t>
            </a:r>
            <a:r>
              <a:rPr lang="en-US" sz="2000" dirty="0" smtClean="0"/>
              <a:t>(min);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videoTimer.</a:t>
            </a:r>
            <a:r>
              <a:rPr lang="en-US" sz="2000" dirty="0" err="1" smtClean="0">
                <a:solidFill>
                  <a:srgbClr val="FF0000"/>
                </a:solidFill>
              </a:rPr>
              <a:t>startTimer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838200" y="2895600"/>
            <a:ext cx="1066800" cy="762000"/>
          </a:xfrm>
          <a:prstGeom prst="bentUpArrow">
            <a:avLst>
              <a:gd name="adj1" fmla="val 19117"/>
              <a:gd name="adj2" fmla="val 20105"/>
              <a:gd name="adj3" fmla="val 2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3200400" y="4724400"/>
            <a:ext cx="1295400" cy="1447800"/>
          </a:xfrm>
          <a:prstGeom prst="bentUpArrow">
            <a:avLst>
              <a:gd name="adj1" fmla="val 15210"/>
              <a:gd name="adj2" fmla="val 20105"/>
              <a:gd name="adj3" fmla="val 2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C++ does not have an </a:t>
            </a:r>
            <a:r>
              <a:rPr lang="en-US" b="1" dirty="0" smtClean="0"/>
              <a:t>interface</a:t>
            </a:r>
            <a:r>
              <a:rPr lang="en-US" dirty="0" smtClean="0"/>
              <a:t> keyword like Java and C#</a:t>
            </a:r>
          </a:p>
          <a:p>
            <a:pPr lvl="0"/>
            <a:r>
              <a:rPr lang="en-US" dirty="0" smtClean="0"/>
              <a:t>Uses the inheritance and pure virtual function mechanisms</a:t>
            </a:r>
          </a:p>
          <a:p>
            <a:pPr lvl="0"/>
            <a:r>
              <a:rPr lang="en-US" dirty="0" smtClean="0"/>
              <a:t>Necessary to specify general behavior without specifying details of the behavior</a:t>
            </a:r>
          </a:p>
          <a:p>
            <a:pPr lvl="0"/>
            <a:r>
              <a:rPr lang="en-US" dirty="0" smtClean="0"/>
              <a:t>Each subclass is responsible for its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iController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MoveBackward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Jump()=0;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Run()=0;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virtual void Drop()=0;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Character :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iController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// class definition that defines above methods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Guidelines</a:t>
            </a:r>
          </a:p>
          <a:p>
            <a:r>
              <a:rPr lang="en-US" dirty="0" smtClean="0"/>
              <a:t>What is Composition?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Program Example</a:t>
            </a:r>
          </a:p>
          <a:p>
            <a:r>
              <a:rPr lang="en-US" dirty="0" smtClean="0"/>
              <a:t>Lab Assignment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Week’s Objectives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guidelines for consistent process</a:t>
            </a:r>
          </a:p>
          <a:p>
            <a:r>
              <a:rPr lang="en-US" dirty="0" smtClean="0"/>
              <a:t>Composition is characterized by a </a:t>
            </a:r>
            <a:r>
              <a:rPr lang="en-US" b="1" dirty="0" smtClean="0">
                <a:solidFill>
                  <a:srgbClr val="FF0000"/>
                </a:solidFill>
              </a:rPr>
              <a:t>has-a</a:t>
            </a:r>
            <a:r>
              <a:rPr lang="en-US" dirty="0" smtClean="0"/>
              <a:t> relationship.</a:t>
            </a:r>
          </a:p>
          <a:p>
            <a:r>
              <a:rPr lang="en-US" dirty="0" smtClean="0"/>
              <a:t>“Outer” class must contain an </a:t>
            </a:r>
            <a:r>
              <a:rPr lang="en-US" dirty="0" err="1" smtClean="0"/>
              <a:t>accessor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methods to get/set the “inner” object.</a:t>
            </a:r>
          </a:p>
          <a:p>
            <a:r>
              <a:rPr lang="en-US" dirty="0" smtClean="0"/>
              <a:t>The state of the “inner” object is accessed/modified using the methods described above.</a:t>
            </a:r>
          </a:p>
          <a:p>
            <a:r>
              <a:rPr lang="en-US" dirty="0" smtClean="0"/>
              <a:t>Interfaces help specify general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TCO 3: 		</a:t>
            </a:r>
            <a:r>
              <a:rPr lang="en-US" sz="2400" b="1" dirty="0" smtClean="0">
                <a:solidFill>
                  <a:schemeClr val="tx2"/>
                </a:solidFill>
              </a:rPr>
              <a:t>We looked at the concept of Composition</a:t>
            </a:r>
          </a:p>
          <a:p>
            <a:r>
              <a:rPr lang="en-US" sz="2400" dirty="0" smtClean="0"/>
              <a:t>Given a set of specifications, design, code, and test a program that defines and uses a set of objects in which an instance of one object is a member of another object.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Next Week:  </a:t>
            </a:r>
          </a:p>
          <a:p>
            <a:pPr algn="ctr">
              <a:buNone/>
            </a:pPr>
            <a:r>
              <a:rPr lang="en-US" dirty="0" smtClean="0"/>
              <a:t>Inheritance “</a:t>
            </a:r>
            <a:r>
              <a:rPr lang="en-US" b="1" dirty="0" smtClean="0">
                <a:solidFill>
                  <a:srgbClr val="FF0000"/>
                </a:solidFill>
              </a:rPr>
              <a:t>is-a</a:t>
            </a:r>
            <a:r>
              <a:rPr lang="en-US" dirty="0" smtClean="0"/>
              <a:t>”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 model types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aterfall model (proven unreliable because of strict boundaries)</a:t>
            </a:r>
          </a:p>
          <a:p>
            <a:pPr lvl="2"/>
            <a:r>
              <a:rPr lang="en-US" dirty="0" smtClean="0"/>
              <a:t>Requirements, Design, Implementation, Testing, </a:t>
            </a:r>
            <a:r>
              <a:rPr lang="en-US" dirty="0" smtClean="0"/>
              <a:t>Maintenance</a:t>
            </a:r>
            <a:endParaRPr lang="en-US" dirty="0" smtClean="0"/>
          </a:p>
          <a:p>
            <a:pPr lvl="1"/>
            <a:r>
              <a:rPr lang="en-US" dirty="0" smtClean="0"/>
              <a:t>Iterative Design</a:t>
            </a:r>
          </a:p>
          <a:p>
            <a:pPr lvl="1"/>
            <a:r>
              <a:rPr lang="en-US" dirty="0" smtClean="0"/>
              <a:t>Agile Methodologies</a:t>
            </a:r>
          </a:p>
          <a:p>
            <a:pPr lvl="2"/>
            <a:r>
              <a:rPr lang="en-US" dirty="0" smtClean="0"/>
              <a:t>Extreme Programming</a:t>
            </a:r>
          </a:p>
          <a:p>
            <a:pPr lvl="2"/>
            <a:r>
              <a:rPr lang="en-US" dirty="0" smtClean="0"/>
              <a:t>Scrum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Reasons to keep design changes to minimum:</a:t>
            </a:r>
          </a:p>
          <a:p>
            <a:pPr lvl="1"/>
            <a:r>
              <a:rPr lang="en-US" dirty="0" smtClean="0"/>
              <a:t>Cost of requirement/design change in design phase is relatively small.</a:t>
            </a:r>
          </a:p>
          <a:p>
            <a:pPr lvl="1"/>
            <a:r>
              <a:rPr lang="en-US" dirty="0" smtClean="0"/>
              <a:t>Cost of design change in the implementation phase is significantly higher.</a:t>
            </a:r>
          </a:p>
          <a:p>
            <a:pPr lvl="1"/>
            <a:r>
              <a:rPr lang="en-US" dirty="0" smtClean="0"/>
              <a:t>Cost of design change after the deployment phase is astronomical when compared to the first item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799"/>
            <a:ext cx="2147887" cy="16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is no right or wrong way to create a design.</a:t>
            </a:r>
          </a:p>
          <a:p>
            <a:r>
              <a:rPr lang="en-US" dirty="0" smtClean="0"/>
              <a:t>What’s important is to find a consistent, repeatable process.</a:t>
            </a:r>
          </a:p>
          <a:p>
            <a:r>
              <a:rPr lang="en-US" dirty="0" smtClean="0"/>
              <a:t>OO design steps:</a:t>
            </a:r>
          </a:p>
          <a:p>
            <a:pPr lvl="1"/>
            <a:r>
              <a:rPr lang="en-US" dirty="0" smtClean="0"/>
              <a:t>Doing the proper analysis</a:t>
            </a:r>
          </a:p>
          <a:p>
            <a:pPr lvl="2"/>
            <a:r>
              <a:rPr lang="en-US" dirty="0" smtClean="0"/>
              <a:t>Determine feasibility, research system needs</a:t>
            </a:r>
          </a:p>
          <a:p>
            <a:pPr lvl="1"/>
            <a:r>
              <a:rPr lang="en-US" dirty="0" smtClean="0"/>
              <a:t>Developing a statement of work that describes the system</a:t>
            </a:r>
          </a:p>
          <a:p>
            <a:pPr lvl="2"/>
            <a:r>
              <a:rPr lang="en-US" dirty="0" smtClean="0"/>
              <a:t>The SOW needs to completely describe the system</a:t>
            </a:r>
          </a:p>
          <a:p>
            <a:pPr lvl="1"/>
            <a:r>
              <a:rPr lang="en-US" dirty="0" smtClean="0"/>
              <a:t>Gathering the requirements from this statement of work (SOW)</a:t>
            </a:r>
          </a:p>
          <a:p>
            <a:pPr lvl="2"/>
            <a:r>
              <a:rPr lang="en-US" dirty="0" smtClean="0"/>
              <a:t>Many times this is a list of things that must be completed</a:t>
            </a:r>
          </a:p>
          <a:p>
            <a:pPr lvl="1"/>
            <a:r>
              <a:rPr lang="en-US" dirty="0" smtClean="0"/>
              <a:t>Developing a prototype for the user interface</a:t>
            </a:r>
          </a:p>
          <a:p>
            <a:pPr lvl="1"/>
            <a:r>
              <a:rPr lang="en-US" smtClean="0"/>
              <a:t>Identifying the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Determining the responsibilities of each class</a:t>
            </a:r>
          </a:p>
          <a:p>
            <a:pPr lvl="1"/>
            <a:r>
              <a:rPr lang="en-US" dirty="0" smtClean="0"/>
              <a:t>Determining how the various classes interact with each other</a:t>
            </a:r>
          </a:p>
          <a:p>
            <a:pPr lvl="1"/>
            <a:r>
              <a:rPr lang="en-US" dirty="0" smtClean="0"/>
              <a:t>Creating a high-level model that describes the system to be built (UML)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composition?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Composition </a:t>
            </a:r>
            <a:r>
              <a:rPr lang="en-US" dirty="0" smtClean="0"/>
              <a:t>is the mechanism for creating a new class containing related classes.</a:t>
            </a:r>
          </a:p>
          <a:p>
            <a:pPr lvl="0"/>
            <a:r>
              <a:rPr lang="en-US" dirty="0" smtClean="0"/>
              <a:t>The new class</a:t>
            </a:r>
            <a:r>
              <a:rPr lang="en-US" b="1" dirty="0" smtClean="0"/>
              <a:t> “has-a”</a:t>
            </a:r>
            <a:r>
              <a:rPr lang="en-US" dirty="0" smtClean="0"/>
              <a:t> object of a related class.</a:t>
            </a:r>
          </a:p>
          <a:p>
            <a:r>
              <a:rPr lang="en-US" dirty="0" smtClean="0"/>
              <a:t>Through composition, a</a:t>
            </a:r>
            <a:r>
              <a:rPr lang="en-US" b="1" dirty="0" smtClean="0"/>
              <a:t> containment of related types </a:t>
            </a:r>
            <a:r>
              <a:rPr lang="en-US" dirty="0" smtClean="0"/>
              <a:t>can be created that </a:t>
            </a:r>
            <a:r>
              <a:rPr lang="en-US" b="1" dirty="0" smtClean="0"/>
              <a:t>share code and an interface.</a:t>
            </a:r>
            <a:endParaRPr lang="en-US" dirty="0" smtClean="0"/>
          </a:p>
          <a:p>
            <a:r>
              <a:rPr lang="en-US" dirty="0" smtClean="0"/>
              <a:t>Allows for code </a:t>
            </a:r>
            <a:r>
              <a:rPr lang="en-US" b="1" dirty="0" smtClean="0"/>
              <a:t>extension </a:t>
            </a:r>
            <a:r>
              <a:rPr lang="en-US" dirty="0" smtClean="0"/>
              <a:t>to create larger classes</a:t>
            </a:r>
            <a:r>
              <a:rPr lang="en-US" b="1" dirty="0" smtClean="0"/>
              <a:t>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Objects are often related to other objects</a:t>
            </a:r>
          </a:p>
          <a:p>
            <a:pPr lvl="1"/>
            <a:r>
              <a:rPr lang="en-US" dirty="0" smtClean="0"/>
              <a:t>an oven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timer</a:t>
            </a:r>
          </a:p>
          <a:p>
            <a:pPr lvl="1"/>
            <a:r>
              <a:rPr lang="en-US" dirty="0" smtClean="0"/>
              <a:t>a book </a:t>
            </a:r>
            <a:r>
              <a:rPr lang="en-US" dirty="0" smtClean="0">
                <a:solidFill>
                  <a:srgbClr val="FF0000"/>
                </a:solidFill>
              </a:rPr>
              <a:t>has an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an alarm clock (often)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radio</a:t>
            </a:r>
          </a:p>
          <a:p>
            <a:pPr lvl="1"/>
            <a:r>
              <a:rPr lang="en-US" dirty="0" smtClean="0"/>
              <a:t>a car </a:t>
            </a:r>
            <a:r>
              <a:rPr lang="en-US" dirty="0" smtClean="0">
                <a:solidFill>
                  <a:srgbClr val="FF0000"/>
                </a:solidFill>
              </a:rPr>
              <a:t>has an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a student 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 schedule</a:t>
            </a:r>
          </a:p>
          <a:p>
            <a:pPr lvl="0"/>
            <a:r>
              <a:rPr lang="en-US" dirty="0" smtClean="0"/>
              <a:t>Common characteristic? The “</a:t>
            </a:r>
            <a:r>
              <a:rPr lang="en-US" dirty="0" smtClean="0">
                <a:solidFill>
                  <a:srgbClr val="FF0000"/>
                </a:solidFill>
              </a:rPr>
              <a:t>has a</a:t>
            </a:r>
            <a:r>
              <a:rPr lang="en-US" dirty="0" smtClean="0"/>
              <a:t>”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2743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038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8200" y="2057400"/>
            <a:ext cx="3505200" cy="3581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7432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4038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DigitalVideoRecorder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267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startTimer</a:t>
            </a:r>
            <a:r>
              <a:rPr lang="en-US" dirty="0" smtClean="0"/>
              <a:t> () : void</a:t>
            </a:r>
          </a:p>
          <a:p>
            <a:r>
              <a:rPr lang="en-US" dirty="0" err="1" smtClean="0"/>
              <a:t>setTimer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: void</a:t>
            </a:r>
          </a:p>
          <a:p>
            <a:r>
              <a:rPr lang="en-US" dirty="0" err="1" smtClean="0"/>
              <a:t>getTimer</a:t>
            </a:r>
            <a:r>
              <a:rPr lang="en-US" dirty="0" smtClean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3048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videoTimer</a:t>
            </a:r>
            <a:r>
              <a:rPr lang="en-US" dirty="0" smtClean="0"/>
              <a:t> : Timer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4267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startRecording</a:t>
            </a:r>
            <a:r>
              <a:rPr lang="en-US" dirty="0" smtClean="0"/>
              <a:t>() : void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4712</TotalTime>
  <Words>701</Words>
  <Application>Microsoft Office PowerPoint</Application>
  <PresentationFormat>On-screen Show (4:3)</PresentationFormat>
  <Paragraphs>193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iConnect-template2</vt:lpstr>
      <vt:lpstr>Composition</vt:lpstr>
      <vt:lpstr>Overview</vt:lpstr>
      <vt:lpstr>Design Guidelines</vt:lpstr>
      <vt:lpstr>Design</vt:lpstr>
      <vt:lpstr>Design Guidelines</vt:lpstr>
      <vt:lpstr>What is composition?</vt:lpstr>
      <vt:lpstr>Composition</vt:lpstr>
      <vt:lpstr>Composition2</vt:lpstr>
      <vt:lpstr>Composition Class Diagrams</vt:lpstr>
      <vt:lpstr>Composition Class Diagrams</vt:lpstr>
      <vt:lpstr>Composition Class Diagrams</vt:lpstr>
      <vt:lpstr>Timer Class</vt:lpstr>
      <vt:lpstr>DigitalVideoRecorder Class</vt:lpstr>
      <vt:lpstr>Chain of Events</vt:lpstr>
      <vt:lpstr>Interfaces</vt:lpstr>
      <vt:lpstr>Interfaces</vt:lpstr>
      <vt:lpstr>Interface Example</vt:lpstr>
      <vt:lpstr>Program example</vt:lpstr>
      <vt:lpstr>Lab Assignment</vt:lpstr>
      <vt:lpstr>Summary</vt:lpstr>
      <vt:lpstr>Week’s Objective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mike</cp:lastModifiedBy>
  <cp:revision>227</cp:revision>
  <dcterms:created xsi:type="dcterms:W3CDTF">2009-12-15T03:19:52Z</dcterms:created>
  <dcterms:modified xsi:type="dcterms:W3CDTF">2012-11-20T00:14:34Z</dcterms:modified>
</cp:coreProperties>
</file>