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89" r:id="rId4"/>
    <p:sldId id="290" r:id="rId5"/>
    <p:sldId id="291" r:id="rId6"/>
    <p:sldId id="258" r:id="rId7"/>
    <p:sldId id="260" r:id="rId8"/>
    <p:sldId id="261" r:id="rId9"/>
    <p:sldId id="263" r:id="rId10"/>
    <p:sldId id="266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92" r:id="rId20"/>
    <p:sldId id="283" r:id="rId21"/>
    <p:sldId id="284" r:id="rId22"/>
    <p:sldId id="285" r:id="rId23"/>
    <p:sldId id="286" r:id="rId24"/>
    <p:sldId id="287" r:id="rId25"/>
    <p:sldId id="293" r:id="rId26"/>
    <p:sldId id="268" r:id="rId27"/>
    <p:sldId id="269" r:id="rId28"/>
    <p:sldId id="281" r:id="rId29"/>
    <p:sldId id="259" r:id="rId30"/>
    <p:sldId id="272" r:id="rId31"/>
  </p:sldIdLst>
  <p:sldSz cx="9144000" cy="6858000" type="screen4x3"/>
  <p:notesSz cx="6858000" cy="9077325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69" autoAdjust="0"/>
  </p:normalViewPr>
  <p:slideViewPr>
    <p:cSldViewPr>
      <p:cViewPr varScale="1">
        <p:scale>
          <a:sx n="86" d="100"/>
          <a:sy n="86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17D1-973C-46DC-8F38-30914922D980}" type="datetimeFigureOut">
              <a:rPr lang="en-US" smtClean="0"/>
              <a:pPr/>
              <a:t>10/2/2012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15DCE-3691-422E-A852-AAABEDE6E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30F3-FD00-4832-B939-5AF344F26007}" type="datetimeFigureOut">
              <a:rPr lang="en-US" smtClean="0"/>
              <a:pPr/>
              <a:t>10/2/2012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11730"/>
            <a:ext cx="5486400" cy="4084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8F95-C386-4E16-A791-E8D2CD4C7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const</a:t>
            </a:r>
          </a:p>
          <a:p>
            <a:pPr lvl="1"/>
            <a:r>
              <a:rPr lang="en-US" dirty="0" err="1" smtClean="0"/>
              <a:t>cin.ignore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header files</a:t>
            </a:r>
          </a:p>
          <a:p>
            <a:pPr lvl="1"/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pic>
        <p:nvPicPr>
          <p:cNvPr id="7" name="Picture 6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pic>
        <p:nvPicPr>
          <p:cNvPr id="9" name="Picture 8" descr="iConnect wav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090891"/>
            <a:ext cx="9162288" cy="3157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58B9-F648-4286-933E-E6AD8B854839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B154-1730-4BA6-A98C-5E53B75B2D6A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0E3B-0193-4671-B161-5FC669CDEE8E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2D1-C8BB-4CDD-9F30-4C8A44E5DA05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4DD-ACAD-4928-8E55-915ADCA90F9D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9" name="Picture 8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A014-461F-4F12-8DEC-63ACEEDBAC5F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062D-4B2A-4C5D-A84A-12089251C751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447-5AC0-46BE-BE9D-197A0BA4E43C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76BF-C709-42A9-A360-166E664C3393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73350" y="6477000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Verdana" pitchFamily="34" charset="0"/>
              </a:rPr>
              <a:t>Powered by iConnect</a:t>
            </a:r>
            <a:endParaRPr lang="en-US" sz="11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D354-6877-4438-AB29-202F9B6F6B4C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E79-7F11-4F5F-972C-0AF6E2C58716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45DA-045C-4885-BC24-C3E631DC9952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and Polymorphism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>
          <a:xfrm>
            <a:off x="2438400" y="2514600"/>
            <a:ext cx="4038600" cy="99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CIS247C – Week 5 Live Lecture</a:t>
            </a:r>
          </a:p>
          <a:p>
            <a:r>
              <a:rPr lang="en-US" dirty="0" smtClean="0"/>
              <a:t>Instructor:  Mike Velgersdyk</a:t>
            </a:r>
          </a:p>
          <a:p>
            <a:r>
              <a:rPr lang="en-US" dirty="0" smtClean="0"/>
              <a:t>Email:  mikev@neb.rr.com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Hierarchies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can be many levels of inheritance in a hierarchy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Often described as having a tree-structure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43400" y="27432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38400" y="37338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2a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7338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2c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37338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2b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90600" y="48006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3a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38400" y="48006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3b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86200" y="48006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3c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248400" y="48006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3d</a:t>
            </a:r>
            <a:endParaRPr lang="en-US" dirty="0"/>
          </a:p>
        </p:txBody>
      </p:sp>
      <p:cxnSp>
        <p:nvCxnSpPr>
          <p:cNvPr id="16" name="Elbow Connector 15"/>
          <p:cNvCxnSpPr>
            <a:stCxn id="7" idx="2"/>
            <a:endCxn id="10" idx="0"/>
          </p:cNvCxnSpPr>
          <p:nvPr/>
        </p:nvCxnSpPr>
        <p:spPr>
          <a:xfrm rot="5400000">
            <a:off x="4610100" y="3505200"/>
            <a:ext cx="457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9" idx="0"/>
          </p:cNvCxnSpPr>
          <p:nvPr/>
        </p:nvCxnSpPr>
        <p:spPr>
          <a:xfrm rot="16200000" flipH="1">
            <a:off x="5562600" y="2552700"/>
            <a:ext cx="457200" cy="1905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2"/>
            <a:endCxn id="8" idx="0"/>
          </p:cNvCxnSpPr>
          <p:nvPr/>
        </p:nvCxnSpPr>
        <p:spPr>
          <a:xfrm rot="5400000">
            <a:off x="3657600" y="2552700"/>
            <a:ext cx="457200" cy="1905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8" idx="2"/>
            <a:endCxn id="11" idx="0"/>
          </p:cNvCxnSpPr>
          <p:nvPr/>
        </p:nvCxnSpPr>
        <p:spPr>
          <a:xfrm rot="5400000">
            <a:off x="1943100" y="3810000"/>
            <a:ext cx="533400" cy="1447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  <a:endCxn id="12" idx="0"/>
          </p:cNvCxnSpPr>
          <p:nvPr/>
        </p:nvCxnSpPr>
        <p:spPr>
          <a:xfrm rot="5400000">
            <a:off x="2667000" y="4533900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8" idx="2"/>
            <a:endCxn id="13" idx="0"/>
          </p:cNvCxnSpPr>
          <p:nvPr/>
        </p:nvCxnSpPr>
        <p:spPr>
          <a:xfrm rot="16200000" flipH="1">
            <a:off x="3390900" y="3810000"/>
            <a:ext cx="533400" cy="1447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0"/>
            <a:endCxn id="9" idx="2"/>
          </p:cNvCxnSpPr>
          <p:nvPr/>
        </p:nvCxnSpPr>
        <p:spPr>
          <a:xfrm rot="5400000" flipH="1" flipV="1">
            <a:off x="6477000" y="4533900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5" name="Content Placeholder 4" descr="Inheritan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992" y="1855485"/>
            <a:ext cx="7758008" cy="40881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Toyota </a:t>
            </a:r>
            <a:r>
              <a:rPr lang="en-US" b="1" dirty="0" smtClean="0">
                <a:solidFill>
                  <a:srgbClr val="FF0000"/>
                </a:solidFill>
              </a:rPr>
              <a:t>is a</a:t>
            </a:r>
            <a:r>
              <a:rPr lang="en-US" dirty="0" smtClean="0"/>
              <a:t> car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Same type of object</a:t>
            </a:r>
          </a:p>
          <a:p>
            <a:pPr lvl="1"/>
            <a:r>
              <a:rPr lang="en-US" dirty="0" smtClean="0"/>
              <a:t>That means a Toyota shares characteristics with a car</a:t>
            </a:r>
          </a:p>
          <a:p>
            <a:pPr lvl="1"/>
            <a:r>
              <a:rPr lang="en-US" dirty="0" smtClean="0"/>
              <a:t>The derived class is a more specific type of the parent object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505200" y="21336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1676400" y="21336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281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2819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Toyota/Car have common attributes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Year</a:t>
            </a:r>
          </a:p>
          <a:p>
            <a:r>
              <a:rPr lang="en-US" dirty="0" smtClean="0"/>
              <a:t>Toyota/Car have common behaviors</a:t>
            </a:r>
          </a:p>
          <a:p>
            <a:pPr lvl="1"/>
            <a:r>
              <a:rPr lang="en-US" dirty="0" smtClean="0"/>
              <a:t>Start/Stop engine</a:t>
            </a:r>
          </a:p>
          <a:p>
            <a:pPr lvl="1"/>
            <a:r>
              <a:rPr lang="en-US" dirty="0" smtClean="0"/>
              <a:t>Brake</a:t>
            </a:r>
          </a:p>
          <a:p>
            <a:pPr lvl="1"/>
            <a:r>
              <a:rPr lang="en-US" dirty="0" smtClean="0"/>
              <a:t>Lights On/Off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derived Toyota class has some unique characteristics</a:t>
            </a:r>
          </a:p>
          <a:p>
            <a:pPr lvl="1"/>
            <a:r>
              <a:rPr lang="en-US" dirty="0" smtClean="0"/>
              <a:t>Batteries</a:t>
            </a:r>
          </a:p>
          <a:p>
            <a:pPr lvl="1"/>
            <a:r>
              <a:rPr lang="en-US" dirty="0" smtClean="0"/>
              <a:t>Hybrid Engine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format: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	class </a:t>
            </a:r>
            <a:r>
              <a:rPr lang="en-US" sz="2400" dirty="0" err="1" smtClean="0"/>
              <a:t>parentClass</a:t>
            </a:r>
            <a:r>
              <a:rPr lang="en-US" sz="2400" dirty="0" smtClean="0"/>
              <a:t> { … };   // Base class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class </a:t>
            </a:r>
            <a:r>
              <a:rPr lang="en-US" sz="2400" dirty="0" err="1" smtClean="0"/>
              <a:t>childClass</a:t>
            </a:r>
            <a:r>
              <a:rPr lang="en-US" sz="2400" dirty="0" smtClean="0"/>
              <a:t> : public </a:t>
            </a:r>
            <a:r>
              <a:rPr lang="en-US" sz="2400" dirty="0" err="1" smtClean="0"/>
              <a:t>parentClass</a:t>
            </a:r>
            <a:r>
              <a:rPr lang="en-US" sz="2400" dirty="0" smtClean="0"/>
              <a:t> { … };  // Derived class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Derived class is a combination of the Base class and the Derived class</a:t>
            </a:r>
          </a:p>
          <a:p>
            <a:pPr lvl="0"/>
            <a:r>
              <a:rPr lang="en-US" dirty="0" smtClean="0"/>
              <a:t>A Derived class inherits the members of the Base class</a:t>
            </a:r>
          </a:p>
          <a:p>
            <a:pPr lvl="0"/>
            <a:r>
              <a:rPr lang="en-US" dirty="0" smtClean="0"/>
              <a:t>The Base class knows nothing about any derived classes</a:t>
            </a:r>
          </a:p>
          <a:p>
            <a:pPr lvl="0"/>
            <a:r>
              <a:rPr lang="en-US" dirty="0" smtClean="0"/>
              <a:t>The Derived class, however, is aware of its Base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Constructors are not inherited</a:t>
            </a:r>
          </a:p>
          <a:p>
            <a:pPr lvl="0"/>
            <a:r>
              <a:rPr lang="en-US" dirty="0" smtClean="0"/>
              <a:t>When constructors are present in the class inheritance hierarchy, the ancestor constructors are executed first, with the highest ancestor being the first to execute</a:t>
            </a:r>
          </a:p>
          <a:p>
            <a:pPr lvl="0"/>
            <a:r>
              <a:rPr lang="en-US" dirty="0" smtClean="0"/>
              <a:t>All derived class constructors in the chain will execute in order from top to bottom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Polymorphism gives us the ability to assign a different usage or meaning to a method depending on the context of the containing class.</a:t>
            </a:r>
          </a:p>
          <a:p>
            <a:r>
              <a:rPr lang="en-US" dirty="0" smtClean="0"/>
              <a:t>In C++, polymorphism is achieved through the overloading of functions and operators.</a:t>
            </a:r>
          </a:p>
          <a:p>
            <a:r>
              <a:rPr lang="en-US" dirty="0" smtClean="0"/>
              <a:t>In inheritance hierarchies, objects have the same general behaviors but implement those behaviors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Review</a:t>
            </a:r>
          </a:p>
          <a:p>
            <a:r>
              <a:rPr lang="en-US" dirty="0" smtClean="0"/>
              <a:t>What is Inheritance?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Program Example</a:t>
            </a:r>
          </a:p>
          <a:p>
            <a:r>
              <a:rPr lang="en-US" dirty="0" smtClean="0"/>
              <a:t>Lab Assignment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Week’s Objectives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Static/Dynamic 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1447800" y="1524000"/>
            <a:ext cx="5715000" cy="2277547"/>
            <a:chOff x="1447800" y="1524000"/>
            <a:chExt cx="5715000" cy="2277547"/>
          </a:xfrm>
        </p:grpSpPr>
        <p:sp>
          <p:nvSpPr>
            <p:cNvPr id="7" name="TextBox 6"/>
            <p:cNvSpPr txBox="1"/>
            <p:nvPr/>
          </p:nvSpPr>
          <p:spPr>
            <a:xfrm>
              <a:off x="1447800" y="1524000"/>
              <a:ext cx="5715000" cy="2277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Person</a:t>
              </a:r>
            </a:p>
            <a:p>
              <a:pPr algn="ctr"/>
              <a:r>
                <a:rPr lang="en-US" sz="1400" dirty="0" smtClean="0"/>
                <a:t> 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firstName</a:t>
              </a:r>
              <a:r>
                <a:rPr lang="en-US" sz="1400" dirty="0" smtClean="0"/>
                <a:t>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middleName</a:t>
              </a:r>
              <a:r>
                <a:rPr lang="en-US" sz="1400" dirty="0" smtClean="0"/>
                <a:t>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lastName</a:t>
              </a:r>
              <a:r>
                <a:rPr lang="en-US" sz="1400" dirty="0" smtClean="0"/>
                <a:t>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age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>
                <a:buFontTx/>
                <a:buChar char="-"/>
              </a:pPr>
              <a:endParaRPr lang="en-US" sz="1400" dirty="0" smtClean="0"/>
            </a:p>
            <a:p>
              <a:r>
                <a:rPr lang="en-US" sz="1400" dirty="0" smtClean="0"/>
                <a:t>+ Person()</a:t>
              </a:r>
            </a:p>
            <a:p>
              <a:r>
                <a:rPr lang="en-US" sz="1400" dirty="0" smtClean="0"/>
                <a:t>+ Person(</a:t>
              </a:r>
              <a:r>
                <a:rPr lang="en-US" sz="1400" dirty="0" err="1" smtClean="0"/>
                <a:t>firstName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middleName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lastName</a:t>
              </a:r>
              <a:r>
                <a:rPr lang="en-US" sz="1400" dirty="0" smtClean="0"/>
                <a:t>, age)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+ 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displayName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() : string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447800" y="1905000"/>
              <a:ext cx="571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47800" y="2971800"/>
              <a:ext cx="571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4"/>
          <p:cNvGrpSpPr/>
          <p:nvPr/>
        </p:nvGrpSpPr>
        <p:grpSpPr>
          <a:xfrm>
            <a:off x="990600" y="4419600"/>
            <a:ext cx="6553200" cy="2062103"/>
            <a:chOff x="990600" y="4419600"/>
            <a:chExt cx="6553200" cy="2062103"/>
          </a:xfrm>
        </p:grpSpPr>
        <p:sp>
          <p:nvSpPr>
            <p:cNvPr id="18" name="TextBox 17"/>
            <p:cNvSpPr txBox="1"/>
            <p:nvPr/>
          </p:nvSpPr>
          <p:spPr>
            <a:xfrm>
              <a:off x="990600" y="4419600"/>
              <a:ext cx="6553200" cy="2062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Employee</a:t>
              </a:r>
            </a:p>
            <a:p>
              <a:pPr algn="ctr"/>
              <a:r>
                <a:rPr lang="en-US" sz="1400" dirty="0" smtClean="0"/>
                <a:t> 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hireYear</a:t>
              </a:r>
              <a:r>
                <a:rPr lang="en-US" sz="1400" dirty="0" smtClean="0"/>
                <a:t>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>
                <a:buFontTx/>
                <a:buChar char="-"/>
              </a:pPr>
              <a:r>
                <a:rPr lang="en-US" sz="1400" dirty="0" smtClean="0"/>
                <a:t> supervisor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salary : double</a:t>
              </a:r>
            </a:p>
            <a:p>
              <a:pPr>
                <a:buFontTx/>
                <a:buChar char="-"/>
              </a:pPr>
              <a:endParaRPr lang="en-US" sz="1400" dirty="0" smtClean="0"/>
            </a:p>
            <a:p>
              <a:r>
                <a:rPr lang="en-US" sz="1400" dirty="0" smtClean="0"/>
                <a:t>+ Employee()</a:t>
              </a:r>
            </a:p>
            <a:p>
              <a:r>
                <a:rPr lang="en-US" sz="1400" dirty="0" smtClean="0"/>
                <a:t>+ Employee(</a:t>
              </a:r>
              <a:r>
                <a:rPr lang="en-US" sz="1400" dirty="0" err="1" smtClean="0"/>
                <a:t>hireYear</a:t>
              </a:r>
              <a:r>
                <a:rPr lang="en-US" sz="1400" dirty="0" smtClean="0"/>
                <a:t>, supervisor, salary, </a:t>
              </a:r>
              <a:r>
                <a:rPr lang="en-US" sz="1400" dirty="0" err="1" smtClean="0"/>
                <a:t>firstName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middleName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lastName</a:t>
              </a:r>
              <a:r>
                <a:rPr lang="en-US" sz="1400" dirty="0" smtClean="0"/>
                <a:t>, age)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+ 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displayName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() : string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90600" y="4800600"/>
              <a:ext cx="6553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90600" y="5638800"/>
              <a:ext cx="6553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>
            <a:endCxn id="37" idx="3"/>
          </p:cNvCxnSpPr>
          <p:nvPr/>
        </p:nvCxnSpPr>
        <p:spPr>
          <a:xfrm rot="5400000" flipH="1" flipV="1">
            <a:off x="3885406" y="4191000"/>
            <a:ext cx="457994" cy="794"/>
          </a:xfrm>
          <a:prstGeom prst="straightConnector1">
            <a:avLst/>
          </a:prstGeom>
          <a:ln w="25400" cap="flat">
            <a:solidFill>
              <a:schemeClr val="tx1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4038600" y="3810000"/>
            <a:ext cx="152400" cy="152400"/>
          </a:xfrm>
          <a:prstGeom prst="triangle">
            <a:avLst/>
          </a:prstGeom>
          <a:blipFill dpi="0" rotWithShape="1">
            <a:blip r:embed="rId2" cstate="print">
              <a:alphaModFix amt="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displayName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4267200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definition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Person::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“ “;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!= “”)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“ “;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600200"/>
            <a:ext cx="4419600" cy="426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definition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oid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Employee::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string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tmpString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&lt;&lt; “Employee: “;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Person::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96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output: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	Drew C. </a:t>
            </a:r>
            <a:r>
              <a:rPr lang="en-US" dirty="0" err="1" smtClean="0"/>
              <a:t>Brees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96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output: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Employee:  </a:t>
            </a:r>
            <a:r>
              <a:rPr lang="en-US" dirty="0" smtClean="0"/>
              <a:t>Drew C. </a:t>
            </a:r>
            <a:r>
              <a:rPr lang="en-US" dirty="0" err="1" smtClean="0"/>
              <a:t>Brees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1600199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definition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600201"/>
            <a:ext cx="44196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definition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6576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doTest</a:t>
            </a:r>
            <a:r>
              <a:rPr lang="en-US" dirty="0" smtClean="0"/>
              <a:t>(Person </a:t>
            </a:r>
            <a:r>
              <a:rPr lang="en-US" dirty="0" smtClean="0"/>
              <a:t>input)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  	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input.displayName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 smtClean="0"/>
              <a:t>p1</a:t>
            </a:r>
            <a:r>
              <a:rPr lang="en-US" dirty="0" smtClean="0"/>
              <a:t>;		Employee </a:t>
            </a:r>
            <a:r>
              <a:rPr lang="en-US" dirty="0" smtClean="0"/>
              <a:t>e1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doTest</a:t>
            </a:r>
            <a:r>
              <a:rPr lang="en-US" b="1" dirty="0" smtClean="0"/>
              <a:t>(p1);</a:t>
            </a:r>
            <a:r>
              <a:rPr lang="en-US" dirty="0" smtClean="0"/>
              <a:t>		</a:t>
            </a:r>
            <a:r>
              <a:rPr lang="en-US" dirty="0" err="1" smtClean="0"/>
              <a:t>doTest</a:t>
            </a:r>
            <a:r>
              <a:rPr lang="en-US" dirty="0" smtClean="0"/>
              <a:t>(e1);</a:t>
            </a:r>
          </a:p>
          <a:p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838200" y="3429000"/>
            <a:ext cx="205740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1600199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definition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600201"/>
            <a:ext cx="44196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definition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6576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doTest</a:t>
            </a:r>
            <a:r>
              <a:rPr lang="en-US" dirty="0" smtClean="0"/>
              <a:t>(Employee </a:t>
            </a:r>
            <a:r>
              <a:rPr lang="en-US" dirty="0" smtClean="0"/>
              <a:t>input)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  	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input.displayName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 smtClean="0"/>
              <a:t>p1</a:t>
            </a:r>
            <a:r>
              <a:rPr lang="en-US" dirty="0" smtClean="0"/>
              <a:t>;		Employee </a:t>
            </a:r>
            <a:r>
              <a:rPr lang="en-US" dirty="0" smtClean="0"/>
              <a:t>e1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doTest</a:t>
            </a:r>
            <a:r>
              <a:rPr lang="en-US" dirty="0" smtClean="0"/>
              <a:t>(p1);		</a:t>
            </a:r>
            <a:r>
              <a:rPr lang="en-US" b="1" dirty="0" err="1" smtClean="0"/>
              <a:t>doTest</a:t>
            </a:r>
            <a:r>
              <a:rPr lang="en-US" b="1" dirty="0" smtClean="0"/>
              <a:t>(e1);</a:t>
            </a:r>
          </a:p>
          <a:p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96000" y="2895600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1600199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definition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600201"/>
            <a:ext cx="44196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definition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6576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doTest</a:t>
            </a:r>
            <a:r>
              <a:rPr lang="en-US" dirty="0" smtClean="0"/>
              <a:t>(Person* </a:t>
            </a:r>
            <a:r>
              <a:rPr lang="en-US" dirty="0" smtClean="0"/>
              <a:t>input)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  	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/>
              <a:t>input-&gt;</a:t>
            </a:r>
            <a:r>
              <a:rPr lang="en-US" dirty="0" err="1" smtClean="0"/>
              <a:t>displayName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Person p1;		Employee e1;</a:t>
            </a:r>
          </a:p>
          <a:p>
            <a:r>
              <a:rPr lang="en-US" dirty="0" smtClean="0"/>
              <a:t>Person * </a:t>
            </a:r>
            <a:r>
              <a:rPr lang="en-US" dirty="0" err="1" smtClean="0"/>
              <a:t>ptr</a:t>
            </a:r>
            <a:r>
              <a:rPr lang="en-US" dirty="0" smtClean="0"/>
              <a:t> = &amp;p1; </a:t>
            </a:r>
            <a:r>
              <a:rPr lang="en-US" dirty="0" smtClean="0"/>
              <a:t>	</a:t>
            </a:r>
            <a:r>
              <a:rPr lang="en-US" dirty="0" smtClean="0"/>
              <a:t>Person* </a:t>
            </a:r>
            <a:r>
              <a:rPr lang="en-US" dirty="0" err="1" smtClean="0"/>
              <a:t>ptr</a:t>
            </a:r>
            <a:r>
              <a:rPr lang="en-US" dirty="0" smtClean="0"/>
              <a:t> = &amp;e1;</a:t>
            </a:r>
          </a:p>
          <a:p>
            <a:r>
              <a:rPr lang="en-US" b="1" dirty="0" err="1" smtClean="0"/>
              <a:t>doTest</a:t>
            </a:r>
            <a:r>
              <a:rPr lang="en-US" b="1" dirty="0" smtClean="0"/>
              <a:t>(p1);</a:t>
            </a:r>
            <a:r>
              <a:rPr lang="en-US" dirty="0" smtClean="0"/>
              <a:t>		</a:t>
            </a:r>
            <a:r>
              <a:rPr lang="en-US" dirty="0" err="1" smtClean="0"/>
              <a:t>doTest</a:t>
            </a:r>
            <a:r>
              <a:rPr lang="en-US" dirty="0" smtClean="0"/>
              <a:t>(e1);</a:t>
            </a:r>
          </a:p>
          <a:p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838200" y="3429000"/>
            <a:ext cx="205740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4038600" cy="1600199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  rest of definition omitted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600201"/>
            <a:ext cx="44196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Employee : public 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 rest of definition omitted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displayName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230" y="36576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doTest</a:t>
            </a:r>
            <a:r>
              <a:rPr lang="en-US" dirty="0" smtClean="0"/>
              <a:t>(Person* </a:t>
            </a:r>
            <a:r>
              <a:rPr lang="en-US" dirty="0" smtClean="0"/>
              <a:t>input)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  	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/>
              <a:t>input-&gt;</a:t>
            </a:r>
            <a:r>
              <a:rPr lang="en-US" dirty="0" err="1" smtClean="0"/>
              <a:t>displayName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Person p1;		Employee e1;</a:t>
            </a:r>
          </a:p>
          <a:p>
            <a:r>
              <a:rPr lang="en-US" dirty="0" smtClean="0"/>
              <a:t>Person * </a:t>
            </a:r>
            <a:r>
              <a:rPr lang="en-US" dirty="0" err="1" smtClean="0"/>
              <a:t>ptr</a:t>
            </a:r>
            <a:r>
              <a:rPr lang="en-US" dirty="0" smtClean="0"/>
              <a:t> = &amp;p1; </a:t>
            </a:r>
            <a:r>
              <a:rPr lang="en-US" dirty="0" smtClean="0"/>
              <a:t>	</a:t>
            </a:r>
            <a:r>
              <a:rPr lang="en-US" dirty="0" smtClean="0"/>
              <a:t>Person* </a:t>
            </a:r>
            <a:r>
              <a:rPr lang="en-US" dirty="0" err="1" smtClean="0"/>
              <a:t>ptr</a:t>
            </a:r>
            <a:r>
              <a:rPr lang="en-US" dirty="0" smtClean="0"/>
              <a:t> = &amp;e1;</a:t>
            </a:r>
          </a:p>
          <a:p>
            <a:r>
              <a:rPr lang="en-US" dirty="0" err="1" smtClean="0"/>
              <a:t>doTest</a:t>
            </a:r>
            <a:r>
              <a:rPr lang="en-US" dirty="0" smtClean="0"/>
              <a:t>(p1);		</a:t>
            </a:r>
            <a:r>
              <a:rPr lang="en-US" b="1" dirty="0" err="1" smtClean="0"/>
              <a:t>doTest</a:t>
            </a:r>
            <a:r>
              <a:rPr lang="en-US" b="1" dirty="0" smtClean="0"/>
              <a:t>(e1);</a:t>
            </a:r>
          </a:p>
          <a:p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248400" y="2819400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9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Inheritance is characterized by an “is-a” relationship</a:t>
            </a:r>
          </a:p>
          <a:p>
            <a:pPr lvl="0"/>
            <a:r>
              <a:rPr lang="en-US" dirty="0" smtClean="0"/>
              <a:t>Base class contains common attributes and behaviors</a:t>
            </a:r>
          </a:p>
          <a:p>
            <a:pPr lvl="0"/>
            <a:r>
              <a:rPr lang="en-US" dirty="0" smtClean="0"/>
              <a:t>Derived class contains unique attributes and behaviors not found in the base class object</a:t>
            </a:r>
          </a:p>
          <a:p>
            <a:pPr lvl="0"/>
            <a:r>
              <a:rPr lang="en-US" dirty="0" smtClean="0"/>
              <a:t>Inheritance eliminates redundancy</a:t>
            </a:r>
          </a:p>
          <a:p>
            <a:pPr lvl="0"/>
            <a:r>
              <a:rPr lang="en-US" dirty="0" smtClean="0"/>
              <a:t>The access modifier “protected” can be used in the base class to allow derived classes to directly get/set the state of derived class objects.</a:t>
            </a:r>
          </a:p>
          <a:p>
            <a:pPr lvl="0"/>
            <a:r>
              <a:rPr lang="en-US" dirty="0" smtClean="0"/>
              <a:t>Inheritance hierarchies can have many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Week’s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TCO3:     	</a:t>
            </a:r>
            <a:r>
              <a:rPr lang="en-US" b="1" dirty="0" smtClean="0">
                <a:solidFill>
                  <a:schemeClr val="tx2"/>
                </a:solidFill>
              </a:rPr>
              <a:t>We reviewed Composition</a:t>
            </a:r>
            <a:endParaRPr lang="en-US" dirty="0" smtClean="0"/>
          </a:p>
          <a:p>
            <a:pPr lvl="1"/>
            <a:r>
              <a:rPr lang="en-US" dirty="0" smtClean="0"/>
              <a:t>Given a set of specifications, design, code, and test a program that defines and uses a set of objects in which an instance of one object is a member of another object. </a:t>
            </a:r>
          </a:p>
          <a:p>
            <a:r>
              <a:rPr lang="en-US" dirty="0" smtClean="0"/>
              <a:t>TCO 4:    	</a:t>
            </a:r>
            <a:r>
              <a:rPr lang="en-US" b="1" dirty="0" smtClean="0">
                <a:solidFill>
                  <a:schemeClr val="tx2"/>
                </a:solidFill>
              </a:rPr>
              <a:t>We looked at Inheritance</a:t>
            </a:r>
          </a:p>
          <a:p>
            <a:pPr lvl="1"/>
            <a:r>
              <a:rPr lang="en-US" dirty="0" smtClean="0"/>
              <a:t>Given a set of specifications, design, code, and test a program that defines and uses a set of objects in which one object is derived from another object.</a:t>
            </a:r>
          </a:p>
          <a:p>
            <a:r>
              <a:rPr lang="en-US" dirty="0" smtClean="0"/>
              <a:t>TCO 6:      	</a:t>
            </a:r>
            <a:r>
              <a:rPr lang="en-US" b="1" dirty="0" smtClean="0">
                <a:solidFill>
                  <a:schemeClr val="tx2"/>
                </a:solidFill>
              </a:rPr>
              <a:t> We looked at static and dynamic binding</a:t>
            </a:r>
            <a:endParaRPr lang="en-US" dirty="0" smtClean="0"/>
          </a:p>
          <a:p>
            <a:pPr lvl="1"/>
            <a:r>
              <a:rPr lang="en-US" dirty="0" smtClean="0"/>
              <a:t>Given a set of objects related through inheritance, design, code, and test a program that contains statically and dynamically bound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Questions 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Composition </a:t>
            </a:r>
            <a:r>
              <a:rPr lang="en-US" dirty="0" smtClean="0"/>
              <a:t>is the mechanism for creating a new class containing related classes.</a:t>
            </a:r>
          </a:p>
          <a:p>
            <a:pPr lvl="0"/>
            <a:r>
              <a:rPr lang="en-US" dirty="0" smtClean="0"/>
              <a:t>Objects are often related to other objects</a:t>
            </a:r>
          </a:p>
          <a:p>
            <a:pPr lvl="1"/>
            <a:r>
              <a:rPr lang="en-US" dirty="0" smtClean="0"/>
              <a:t>an oven </a:t>
            </a:r>
            <a:r>
              <a:rPr lang="en-US" dirty="0" smtClean="0">
                <a:solidFill>
                  <a:srgbClr val="FF0000"/>
                </a:solidFill>
              </a:rPr>
              <a:t>has a</a:t>
            </a:r>
            <a:r>
              <a:rPr lang="en-US" dirty="0" smtClean="0"/>
              <a:t> timer</a:t>
            </a:r>
          </a:p>
          <a:p>
            <a:pPr lvl="1"/>
            <a:r>
              <a:rPr lang="en-US" dirty="0" smtClean="0"/>
              <a:t>a book </a:t>
            </a:r>
            <a:r>
              <a:rPr lang="en-US" dirty="0" smtClean="0">
                <a:solidFill>
                  <a:srgbClr val="FF0000"/>
                </a:solidFill>
              </a:rPr>
              <a:t>has an </a:t>
            </a:r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an alarm clock (often) </a:t>
            </a:r>
            <a:r>
              <a:rPr lang="en-US" dirty="0" smtClean="0">
                <a:solidFill>
                  <a:srgbClr val="FF0000"/>
                </a:solidFill>
              </a:rPr>
              <a:t>has a</a:t>
            </a:r>
            <a:r>
              <a:rPr lang="en-US" dirty="0" smtClean="0"/>
              <a:t> radio</a:t>
            </a:r>
          </a:p>
          <a:p>
            <a:pPr lvl="1"/>
            <a:r>
              <a:rPr lang="en-US" dirty="0" smtClean="0"/>
              <a:t>a car </a:t>
            </a:r>
            <a:r>
              <a:rPr lang="en-US" dirty="0" smtClean="0">
                <a:solidFill>
                  <a:srgbClr val="FF0000"/>
                </a:solidFill>
              </a:rPr>
              <a:t>has an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a student </a:t>
            </a:r>
            <a:r>
              <a:rPr lang="en-US" dirty="0" smtClean="0">
                <a:solidFill>
                  <a:srgbClr val="FF0000"/>
                </a:solidFill>
              </a:rPr>
              <a:t>has a</a:t>
            </a:r>
            <a:r>
              <a:rPr lang="en-US" dirty="0" smtClean="0"/>
              <a:t> schedule</a:t>
            </a:r>
          </a:p>
          <a:p>
            <a:pPr lvl="0"/>
            <a:r>
              <a:rPr lang="en-US" dirty="0" smtClean="0"/>
              <a:t>Common characteristic?  The “</a:t>
            </a:r>
            <a:r>
              <a:rPr lang="en-US" dirty="0" smtClean="0">
                <a:solidFill>
                  <a:srgbClr val="FF0000"/>
                </a:solidFill>
              </a:rPr>
              <a:t>has a</a:t>
            </a:r>
            <a:r>
              <a:rPr lang="en-US" dirty="0" smtClean="0"/>
              <a:t>” relationship.</a:t>
            </a:r>
          </a:p>
          <a:p>
            <a:r>
              <a:rPr lang="en-US" dirty="0" smtClean="0"/>
              <a:t>Allows for code </a:t>
            </a:r>
            <a:r>
              <a:rPr lang="en-US" b="1" dirty="0" smtClean="0"/>
              <a:t>extension </a:t>
            </a:r>
            <a:r>
              <a:rPr lang="en-US" dirty="0" smtClean="0"/>
              <a:t>to create larger classes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DigitalVideoRecorder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DigitalVideoRecorder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DigitalVideoRecorder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startRecording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Timer </a:t>
            </a:r>
            <a:r>
              <a:rPr lang="en-US" b="1" dirty="0" err="1" smtClean="0">
                <a:solidFill>
                  <a:srgbClr val="FF0000"/>
                </a:solidFill>
              </a:rPr>
              <a:t>videoTimer</a:t>
            </a:r>
            <a:r>
              <a:rPr lang="en-US" b="1" dirty="0" smtClean="0">
                <a:solidFill>
                  <a:srgbClr val="FF0000"/>
                </a:solidFill>
              </a:rPr>
              <a:t>; 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0" y="1752600"/>
            <a:ext cx="3505200" cy="3581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2438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16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1905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DigitalVideoRecorder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2743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videoTimer</a:t>
            </a:r>
            <a:r>
              <a:rPr lang="en-US" dirty="0" smtClean="0">
                <a:solidFill>
                  <a:srgbClr val="FF0000"/>
                </a:solidFill>
              </a:rPr>
              <a:t> : Timer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0" y="396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startRecording</a:t>
            </a:r>
            <a:r>
              <a:rPr lang="en-US" dirty="0" smtClean="0"/>
              <a:t>() : void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33400" y="4800600"/>
            <a:ext cx="3657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18565060">
            <a:off x="3730102" y="3836324"/>
            <a:ext cx="2240356" cy="4572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inheritance?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Inheritance</a:t>
            </a:r>
            <a:r>
              <a:rPr lang="en-US" dirty="0" smtClean="0"/>
              <a:t> is the mechanism for deriving a new class from an old one.</a:t>
            </a:r>
          </a:p>
          <a:p>
            <a:pPr lvl="0"/>
            <a:r>
              <a:rPr lang="en-US" dirty="0" smtClean="0"/>
              <a:t>The new class</a:t>
            </a:r>
            <a:r>
              <a:rPr lang="en-US" b="1" dirty="0" smtClean="0"/>
              <a:t> “is-a”</a:t>
            </a:r>
            <a:r>
              <a:rPr lang="en-US" dirty="0" smtClean="0"/>
              <a:t> extended/altered version of the old.</a:t>
            </a:r>
          </a:p>
          <a:p>
            <a:r>
              <a:rPr lang="en-US" dirty="0" smtClean="0"/>
              <a:t>Through inheritance, a</a:t>
            </a:r>
            <a:r>
              <a:rPr lang="en-US" b="1" dirty="0" smtClean="0"/>
              <a:t> hierarchy of related types</a:t>
            </a:r>
            <a:r>
              <a:rPr lang="en-US" dirty="0" smtClean="0"/>
              <a:t> can be created that </a:t>
            </a:r>
            <a:r>
              <a:rPr lang="en-US" b="1" dirty="0" smtClean="0"/>
              <a:t>share code and an interface.</a:t>
            </a:r>
            <a:endParaRPr lang="en-US" dirty="0" smtClean="0"/>
          </a:p>
          <a:p>
            <a:r>
              <a:rPr lang="en-US" dirty="0" smtClean="0"/>
              <a:t>Allows for code </a:t>
            </a:r>
            <a:r>
              <a:rPr lang="en-US" b="1" dirty="0" smtClean="0"/>
              <a:t>reuse and extension.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A </a:t>
            </a:r>
            <a:r>
              <a:rPr lang="en-US" b="1" dirty="0" smtClean="0"/>
              <a:t>derived</a:t>
            </a:r>
            <a:r>
              <a:rPr lang="en-US" dirty="0" smtClean="0"/>
              <a:t> class inherits members from the </a:t>
            </a:r>
            <a:r>
              <a:rPr lang="en-US" b="1" dirty="0" smtClean="0"/>
              <a:t>base</a:t>
            </a:r>
            <a:r>
              <a:rPr lang="en-US" dirty="0" smtClean="0"/>
              <a:t> class.</a:t>
            </a:r>
          </a:p>
          <a:p>
            <a:pPr lvl="1"/>
            <a:r>
              <a:rPr lang="en-US" b="1" dirty="0" smtClean="0"/>
              <a:t>derived </a:t>
            </a:r>
            <a:r>
              <a:rPr lang="en-US" dirty="0" smtClean="0"/>
              <a:t>AKA </a:t>
            </a:r>
            <a:r>
              <a:rPr lang="en-US" b="1" dirty="0" smtClean="0"/>
              <a:t>subclass </a:t>
            </a:r>
            <a:r>
              <a:rPr lang="en-US" dirty="0" smtClean="0"/>
              <a:t>or</a:t>
            </a:r>
            <a:r>
              <a:rPr lang="en-US" b="1" dirty="0" smtClean="0"/>
              <a:t> child</a:t>
            </a:r>
            <a:endParaRPr lang="en-US" dirty="0" smtClean="0"/>
          </a:p>
          <a:p>
            <a:pPr lvl="1"/>
            <a:r>
              <a:rPr lang="en-US" b="1" dirty="0" smtClean="0"/>
              <a:t>base</a:t>
            </a:r>
            <a:r>
              <a:rPr lang="en-US" dirty="0" smtClean="0"/>
              <a:t> AKA</a:t>
            </a:r>
            <a:r>
              <a:rPr lang="en-US" b="1" dirty="0" smtClean="0"/>
              <a:t> </a:t>
            </a:r>
            <a:r>
              <a:rPr lang="en-US" b="1" dirty="0" err="1" smtClean="0"/>
              <a:t>superclass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parent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derived</a:t>
            </a:r>
            <a:r>
              <a:rPr lang="en-US" dirty="0" smtClean="0"/>
              <a:t> class can be a more specific example of a </a:t>
            </a:r>
            <a:r>
              <a:rPr lang="en-US" b="1" dirty="0" smtClean="0"/>
              <a:t>base</a:t>
            </a:r>
            <a:r>
              <a:rPr lang="en-US" dirty="0" smtClean="0"/>
              <a:t> class -- characterized by an “</a:t>
            </a:r>
            <a:r>
              <a:rPr lang="en-US" b="1" dirty="0" smtClean="0"/>
              <a:t>is a</a:t>
            </a:r>
            <a:r>
              <a:rPr lang="en-US" dirty="0" smtClean="0"/>
              <a:t>” relationship </a:t>
            </a:r>
          </a:p>
          <a:p>
            <a:pPr lvl="1"/>
            <a:r>
              <a:rPr lang="en-US" dirty="0" smtClean="0"/>
              <a:t>a DVD player </a:t>
            </a:r>
            <a:r>
              <a:rPr lang="en-US" b="1" dirty="0" smtClean="0">
                <a:solidFill>
                  <a:srgbClr val="FF0000"/>
                </a:solidFill>
              </a:rPr>
              <a:t>is an </a:t>
            </a:r>
            <a:r>
              <a:rPr lang="en-US" dirty="0" smtClean="0"/>
              <a:t>electronic appliance</a:t>
            </a:r>
          </a:p>
          <a:p>
            <a:pPr lvl="1"/>
            <a:r>
              <a:rPr lang="en-US" dirty="0" smtClean="0"/>
              <a:t>a salaried employee </a:t>
            </a:r>
            <a:r>
              <a:rPr lang="en-US" b="1" dirty="0" smtClean="0">
                <a:solidFill>
                  <a:srgbClr val="FF0000"/>
                </a:solidFill>
              </a:rPr>
              <a:t>is an </a:t>
            </a:r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a car </a:t>
            </a:r>
            <a:r>
              <a:rPr lang="en-US" b="1" dirty="0" smtClean="0">
                <a:solidFill>
                  <a:srgbClr val="FF0000"/>
                </a:solidFill>
              </a:rPr>
              <a:t>is a</a:t>
            </a:r>
            <a:r>
              <a:rPr lang="en-US" dirty="0" smtClean="0"/>
              <a:t> vehicle</a:t>
            </a:r>
          </a:p>
          <a:p>
            <a:pPr lvl="1"/>
            <a:r>
              <a:rPr lang="en-US" dirty="0" smtClean="0"/>
              <a:t>a ball </a:t>
            </a:r>
            <a:r>
              <a:rPr lang="en-US" b="1" dirty="0" smtClean="0">
                <a:solidFill>
                  <a:srgbClr val="FF0000"/>
                </a:solidFill>
              </a:rPr>
              <a:t>is a</a:t>
            </a:r>
            <a:r>
              <a:rPr lang="en-US" dirty="0" smtClean="0"/>
              <a:t> toy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derived class effectively becomes a new version of the base class by </a:t>
            </a:r>
            <a:r>
              <a:rPr lang="en-US" b="1" dirty="0" smtClean="0"/>
              <a:t>adding new</a:t>
            </a:r>
            <a:r>
              <a:rPr lang="en-US" dirty="0" smtClean="0"/>
              <a:t> </a:t>
            </a:r>
            <a:r>
              <a:rPr lang="en-US" b="1" dirty="0" smtClean="0"/>
              <a:t>members</a:t>
            </a:r>
          </a:p>
          <a:p>
            <a:r>
              <a:rPr lang="en-US" dirty="0" smtClean="0"/>
              <a:t>In other words, it </a:t>
            </a:r>
            <a:r>
              <a:rPr lang="en-US" b="1" dirty="0" smtClean="0"/>
              <a:t>extends the base class</a:t>
            </a:r>
            <a:r>
              <a:rPr lang="en-US" dirty="0" smtClean="0"/>
              <a:t> such that the new derived class is a new and extended model of the base</a:t>
            </a:r>
          </a:p>
          <a:p>
            <a:pPr lvl="1"/>
            <a:r>
              <a:rPr lang="en-US" dirty="0" smtClean="0"/>
              <a:t>It inherits attributes and methods</a:t>
            </a:r>
          </a:p>
          <a:p>
            <a:pPr lvl="1"/>
            <a:r>
              <a:rPr lang="en-US" dirty="0" smtClean="0"/>
              <a:t>It may also </a:t>
            </a:r>
            <a:r>
              <a:rPr lang="en-US" b="1" u="sng" dirty="0" smtClean="0"/>
              <a:t>customize</a:t>
            </a:r>
            <a:r>
              <a:rPr lang="en-US" dirty="0" smtClean="0"/>
              <a:t> or </a:t>
            </a:r>
            <a:r>
              <a:rPr lang="en-US" b="1" u="sng" dirty="0" smtClean="0"/>
              <a:t>override</a:t>
            </a:r>
            <a:r>
              <a:rPr lang="en-US" b="1" dirty="0" smtClean="0"/>
              <a:t> </a:t>
            </a:r>
            <a:r>
              <a:rPr lang="en-US" dirty="0" smtClean="0"/>
              <a:t>a base classes’ member methods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93&quot;&gt;&lt;property id=&quot;20148&quot; value=&quot;5&quot;/&gt;&lt;property id=&quot;20300&quot; value=&quot;Slide 1&quot;/&gt;&lt;property id=&quot;20307&quot; value=&quot;256&quot;/&gt;&lt;/object&gt;&lt;object type=&quot;3&quot; unique_id=&quot;10094&quot;&gt;&lt;property id=&quot;20148&quot; value=&quot;5&quot;/&gt;&lt;property id=&quot;20300&quot; value=&quot;Slide 2&quot;/&gt;&lt;property id=&quot;20307&quot; value=&quot;258&quot;/&gt;&lt;/object&gt;&lt;object type=&quot;3&quot; unique_id=&quot;10095&quot;&gt;&lt;property id=&quot;20148&quot; value=&quot;5&quot;/&gt;&lt;property id=&quot;20300&quot; value=&quot;Slide 3&quot;/&gt;&lt;property id=&quot;20307&quot; value=&quot;257&quot;/&gt;&lt;/object&gt;&lt;object type=&quot;3&quot; unique_id=&quot;10096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iConnect-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iConnect-template2</Template>
  <TotalTime>2558</TotalTime>
  <Words>832</Words>
  <Application>Microsoft Office PowerPoint</Application>
  <PresentationFormat>On-screen Show (4:3)</PresentationFormat>
  <Paragraphs>319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iConnect-template2</vt:lpstr>
      <vt:lpstr>Inheritance and Polymorphism</vt:lpstr>
      <vt:lpstr>Overview</vt:lpstr>
      <vt:lpstr>composition Review</vt:lpstr>
      <vt:lpstr>Composition</vt:lpstr>
      <vt:lpstr>DigitalVideoRecorder Class</vt:lpstr>
      <vt:lpstr>What is inheritance?</vt:lpstr>
      <vt:lpstr>Inheritance</vt:lpstr>
      <vt:lpstr>Inheritance2</vt:lpstr>
      <vt:lpstr>Derived Classes</vt:lpstr>
      <vt:lpstr>Inheritance Hierarchies</vt:lpstr>
      <vt:lpstr>Inheritance</vt:lpstr>
      <vt:lpstr>Recognizing Inheritance</vt:lpstr>
      <vt:lpstr>Base Class</vt:lpstr>
      <vt:lpstr>Derived Class</vt:lpstr>
      <vt:lpstr>Inheritance Syntax</vt:lpstr>
      <vt:lpstr>Inheritance Semantics</vt:lpstr>
      <vt:lpstr>Constructors and Inheritance</vt:lpstr>
      <vt:lpstr>Polymorphism</vt:lpstr>
      <vt:lpstr>Polymorphism</vt:lpstr>
      <vt:lpstr>Static/Dynamic Binding</vt:lpstr>
      <vt:lpstr>displayName() Method</vt:lpstr>
      <vt:lpstr>Static Binding</vt:lpstr>
      <vt:lpstr>Static Binding2</vt:lpstr>
      <vt:lpstr>Dynamic Binding</vt:lpstr>
      <vt:lpstr>Dynamic Binding</vt:lpstr>
      <vt:lpstr>Program example</vt:lpstr>
      <vt:lpstr>Lab Assignment</vt:lpstr>
      <vt:lpstr>Summary</vt:lpstr>
      <vt:lpstr>Week’s Objective</vt:lpstr>
      <vt:lpstr>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Dennis</dc:creator>
  <cp:lastModifiedBy>mike</cp:lastModifiedBy>
  <cp:revision>122</cp:revision>
  <dcterms:created xsi:type="dcterms:W3CDTF">2009-12-15T03:19:52Z</dcterms:created>
  <dcterms:modified xsi:type="dcterms:W3CDTF">2012-10-02T23:37:44Z</dcterms:modified>
</cp:coreProperties>
</file>