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4" r:id="rId4"/>
    <p:sldId id="293" r:id="rId5"/>
    <p:sldId id="295" r:id="rId6"/>
    <p:sldId id="296" r:id="rId7"/>
    <p:sldId id="297" r:id="rId8"/>
    <p:sldId id="292" r:id="rId9"/>
    <p:sldId id="294" r:id="rId10"/>
    <p:sldId id="298" r:id="rId11"/>
    <p:sldId id="305" r:id="rId12"/>
    <p:sldId id="306" r:id="rId13"/>
    <p:sldId id="307" r:id="rId14"/>
    <p:sldId id="308" r:id="rId15"/>
    <p:sldId id="291" r:id="rId16"/>
    <p:sldId id="299" r:id="rId17"/>
    <p:sldId id="300" r:id="rId18"/>
    <p:sldId id="301" r:id="rId19"/>
    <p:sldId id="302" r:id="rId20"/>
    <p:sldId id="303" r:id="rId21"/>
    <p:sldId id="304" r:id="rId22"/>
    <p:sldId id="268" r:id="rId23"/>
    <p:sldId id="269" r:id="rId24"/>
    <p:sldId id="281" r:id="rId25"/>
    <p:sldId id="259" r:id="rId26"/>
    <p:sldId id="272" r:id="rId27"/>
  </p:sldIdLst>
  <p:sldSz cx="9144000" cy="6858000" type="screen4x3"/>
  <p:notesSz cx="6858000" cy="90773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 varScale="1">
        <p:scale>
          <a:sx n="78" d="100"/>
          <a:sy n="7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17D1-973C-46DC-8F38-30914922D980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5DCE-3691-422E-A852-AAABEDE6E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30F3-FD00-4832-B939-5AF344F2600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1730"/>
            <a:ext cx="5486400" cy="408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8F95-C386-4E16-A791-E8D2CD4C7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const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pic>
        <p:nvPicPr>
          <p:cNvPr id="7" name="Picture 6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9" name="Picture 8" descr="iConnect wav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90891"/>
            <a:ext cx="9162288" cy="3157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58B9-F648-4286-933E-E6AD8B854839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B154-1730-4BA6-A98C-5E53B75B2D6A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0E3B-0193-4671-B161-5FC669CDEE8E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2D1-C8BB-4CDD-9F30-4C8A44E5DA05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4DD-ACAD-4928-8E55-915ADCA90F9D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9" name="Picture 8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A014-461F-4F12-8DEC-63ACEEDBAC5F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062D-4B2A-4C5D-A84A-12089251C751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447-5AC0-46BE-BE9D-197A0BA4E43C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6BF-C709-42A9-A360-166E664C3393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73350" y="647700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Verdana" pitchFamily="34" charset="0"/>
              </a:rPr>
              <a:t>Powered by iConnect</a:t>
            </a:r>
            <a:endParaRPr lang="en-US" sz="11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354-6877-4438-AB29-202F9B6F6B4C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E79-7F11-4F5F-972C-0AF6E2C58716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45DA-045C-4885-BC24-C3E631DC9952}" type="datetime1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/>
          <a:lstStyle/>
          <a:p>
            <a:r>
              <a:rPr lang="en-US" dirty="0" smtClean="0"/>
              <a:t>Abstract Classes and Functions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40386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CIS247C – Week 6 Live Lecture</a:t>
            </a:r>
          </a:p>
          <a:p>
            <a:r>
              <a:rPr lang="en-US" dirty="0" smtClean="0"/>
              <a:t>Instructor:  Mike Velgersdyk</a:t>
            </a:r>
          </a:p>
          <a:p>
            <a:r>
              <a:rPr lang="en-US" dirty="0" smtClean="0"/>
              <a:t>Email:  mikev@neb.rr.com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finished with the memory, need to explicitly de-allocate the memory used with delete</a:t>
            </a:r>
          </a:p>
          <a:p>
            <a:pPr lvl="1"/>
            <a:r>
              <a:rPr lang="en-US" dirty="0" smtClean="0"/>
              <a:t>delete </a:t>
            </a:r>
            <a:r>
              <a:rPr lang="en-US" dirty="0" err="1" smtClean="0"/>
              <a:t>stuPtr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If you allocate memory in an object, many times the delete happens in the destructor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and members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creating components, you may want to create a base class that provides invariant functionality (functionality that is consistent and does not change):</a:t>
            </a:r>
          </a:p>
          <a:p>
            <a:pPr lvl="1"/>
            <a:r>
              <a:rPr lang="en-US" dirty="0" smtClean="0"/>
              <a:t>Leaves (forces) implementation of certain members to inheriting classes</a:t>
            </a:r>
          </a:p>
          <a:p>
            <a:pPr lvl="1"/>
            <a:r>
              <a:rPr lang="en-US" dirty="0" err="1" smtClean="0"/>
              <a:t>iEmployee</a:t>
            </a:r>
            <a:r>
              <a:rPr lang="en-US" dirty="0" smtClean="0"/>
              <a:t> for example</a:t>
            </a:r>
          </a:p>
          <a:p>
            <a:pPr lvl="1"/>
            <a:r>
              <a:rPr lang="en-US" dirty="0" smtClean="0"/>
              <a:t>To create an abstract class, the class must have at least one pure virtual function (set to zero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not create an instance of an abstract class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Abstract Classes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 class can implement any members</a:t>
            </a:r>
          </a:p>
          <a:p>
            <a:pPr lvl="1"/>
            <a:r>
              <a:rPr lang="en-US" dirty="0" smtClean="0"/>
              <a:t>Member functions can be overridden in the inheriting class</a:t>
            </a:r>
          </a:p>
          <a:p>
            <a:pPr lvl="1"/>
            <a:r>
              <a:rPr lang="en-US" dirty="0" smtClean="0"/>
              <a:t>Member functions can be non-virtual with a fixed implementation</a:t>
            </a:r>
          </a:p>
          <a:p>
            <a:r>
              <a:rPr lang="en-US" dirty="0" smtClean="0"/>
              <a:t>Can specify abstract members</a:t>
            </a:r>
          </a:p>
          <a:p>
            <a:pPr lvl="1"/>
            <a:r>
              <a:rPr lang="en-US" dirty="0" smtClean="0"/>
              <a:t>Pure virtual methods that must be implemented by derived classes</a:t>
            </a:r>
          </a:p>
          <a:p>
            <a:pPr lvl="1"/>
            <a:r>
              <a:rPr lang="en-US" dirty="0" smtClean="0"/>
              <a:t>Declare only</a:t>
            </a:r>
          </a:p>
          <a:p>
            <a:pPr lvl="2"/>
            <a:r>
              <a:rPr lang="en-US" dirty="0" smtClean="0"/>
              <a:t>Member type</a:t>
            </a:r>
          </a:p>
          <a:p>
            <a:pPr lvl="2"/>
            <a:r>
              <a:rPr lang="en-US" dirty="0" smtClean="0"/>
              <a:t>Access level</a:t>
            </a:r>
          </a:p>
          <a:p>
            <a:pPr lvl="2"/>
            <a:r>
              <a:rPr lang="en-US" dirty="0" smtClean="0"/>
              <a:t>Required parameters</a:t>
            </a:r>
          </a:p>
          <a:p>
            <a:pPr lvl="2"/>
            <a:r>
              <a:rPr lang="en-US" dirty="0" smtClean="0"/>
              <a:t>Return type</a:t>
            </a:r>
          </a:p>
          <a:p>
            <a:pPr lvl="1"/>
            <a:r>
              <a:rPr lang="en-US" dirty="0" smtClean="0"/>
              <a:t>No 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Abstract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4267200"/>
          </a:xfrm>
          <a:ln>
            <a:solidFill>
              <a:schemeClr val="tx1"/>
            </a:solidFill>
          </a:ln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implementation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changeName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(string)</a:t>
            </a:r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!= “”)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1600200"/>
            <a:ext cx="4419600" cy="426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implementation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changeName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oid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Employee::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string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tmpString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“Employee: “;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Employee::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changeName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newName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lastName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newName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0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Static/Dynamic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1447800" y="1524000"/>
            <a:ext cx="5715000" cy="2277547"/>
            <a:chOff x="1447800" y="1524000"/>
            <a:chExt cx="5715000" cy="2277547"/>
          </a:xfrm>
        </p:grpSpPr>
        <p:sp>
          <p:nvSpPr>
            <p:cNvPr id="7" name="TextBox 6"/>
            <p:cNvSpPr txBox="1"/>
            <p:nvPr/>
          </p:nvSpPr>
          <p:spPr>
            <a:xfrm>
              <a:off x="1447800" y="1524000"/>
              <a:ext cx="5715000" cy="2277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Person</a:t>
              </a:r>
            </a:p>
            <a:p>
              <a:pPr algn="ctr"/>
              <a:r>
                <a:rPr lang="en-US" sz="1400" dirty="0" smtClean="0"/>
                <a:t> 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age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>
                <a:buFontTx/>
                <a:buChar char="-"/>
              </a:pPr>
              <a:endParaRPr lang="en-US" sz="1400" dirty="0" smtClean="0"/>
            </a:p>
            <a:p>
              <a:r>
                <a:rPr lang="en-US" sz="1400" dirty="0" smtClean="0"/>
                <a:t>+ Person()</a:t>
              </a:r>
            </a:p>
            <a:p>
              <a:r>
                <a:rPr lang="en-US" sz="1400" dirty="0" smtClean="0"/>
                <a:t>+ Person(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, age)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+ 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displayName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() : string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47800" y="1905000"/>
              <a:ext cx="571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47800" y="2971800"/>
              <a:ext cx="571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/>
          <p:nvPr/>
        </p:nvGrpSpPr>
        <p:grpSpPr>
          <a:xfrm>
            <a:off x="990600" y="4419600"/>
            <a:ext cx="6553200" cy="2062103"/>
            <a:chOff x="990600" y="4419600"/>
            <a:chExt cx="6553200" cy="206210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4419600"/>
              <a:ext cx="6553200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Employee</a:t>
              </a:r>
            </a:p>
            <a:p>
              <a:pPr algn="ctr"/>
              <a:r>
                <a:rPr lang="en-US" sz="1400" dirty="0" smtClean="0"/>
                <a:t> 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hireYear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>
                <a:buFontTx/>
                <a:buChar char="-"/>
              </a:pPr>
              <a:r>
                <a:rPr lang="en-US" sz="1400" dirty="0" smtClean="0"/>
                <a:t> supervisor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salary : double</a:t>
              </a:r>
            </a:p>
            <a:p>
              <a:pPr>
                <a:buFontTx/>
                <a:buChar char="-"/>
              </a:pPr>
              <a:endParaRPr lang="en-US" sz="1400" dirty="0" smtClean="0"/>
            </a:p>
            <a:p>
              <a:r>
                <a:rPr lang="en-US" sz="1400" dirty="0" smtClean="0"/>
                <a:t>+ Employee()</a:t>
              </a:r>
            </a:p>
            <a:p>
              <a:r>
                <a:rPr lang="en-US" sz="1400" dirty="0" smtClean="0"/>
                <a:t>+ Employee(</a:t>
              </a:r>
              <a:r>
                <a:rPr lang="en-US" sz="1400" dirty="0" err="1" smtClean="0"/>
                <a:t>hireYear</a:t>
              </a:r>
              <a:r>
                <a:rPr lang="en-US" sz="1400" dirty="0" smtClean="0"/>
                <a:t>, supervisor, salary, 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, age)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+ 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displayName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() : string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90600" y="4800600"/>
              <a:ext cx="655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5638800"/>
              <a:ext cx="655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endCxn id="37" idx="3"/>
          </p:cNvCxnSpPr>
          <p:nvPr/>
        </p:nvCxnSpPr>
        <p:spPr>
          <a:xfrm rot="5400000" flipH="1" flipV="1">
            <a:off x="3885406" y="4191000"/>
            <a:ext cx="457994" cy="794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4038600" y="3810000"/>
            <a:ext cx="152400" cy="152400"/>
          </a:xfrm>
          <a:prstGeom prst="triangle">
            <a:avLst/>
          </a:prstGeom>
          <a:blipFill dpi="0" rotWithShape="1">
            <a:blip r:embed="rId2" cstate="print">
              <a:alphaModFix amt="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displayName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4267200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!= “”)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0"/>
            <a:ext cx="4419600" cy="426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oid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Employee::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string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tmpString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“Employee: “;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output: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	Drew C. </a:t>
            </a:r>
            <a:r>
              <a:rPr lang="en-US" dirty="0" err="1" smtClean="0"/>
              <a:t>Brees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9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output: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	Employee:  Drew C. </a:t>
            </a:r>
            <a:r>
              <a:rPr lang="en-US" dirty="0" err="1" smtClean="0"/>
              <a:t>Brees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21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(Person input)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input.displayName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 p1;		Employee e1;</a:t>
            </a:r>
          </a:p>
          <a:p>
            <a:r>
              <a:rPr lang="en-US" b="1" dirty="0" err="1" smtClean="0"/>
              <a:t>doTest</a:t>
            </a:r>
            <a:r>
              <a:rPr lang="en-US" b="1" dirty="0" smtClean="0"/>
              <a:t>(p1);</a:t>
            </a:r>
            <a:r>
              <a:rPr lang="en-US" dirty="0" smtClean="0"/>
              <a:t>		</a:t>
            </a:r>
            <a:r>
              <a:rPr lang="en-US" dirty="0" err="1" smtClean="0"/>
              <a:t>doTest</a:t>
            </a:r>
            <a:r>
              <a:rPr lang="en-US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838200" y="3429000"/>
            <a:ext cx="20574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8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(Employee input)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input.displayName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 p1;		Employee e1;</a:t>
            </a:r>
          </a:p>
          <a:p>
            <a:r>
              <a:rPr lang="en-US" dirty="0" err="1" smtClean="0"/>
              <a:t>doTest</a:t>
            </a:r>
            <a:r>
              <a:rPr lang="en-US" dirty="0" smtClean="0"/>
              <a:t>(p1);		</a:t>
            </a:r>
            <a:r>
              <a:rPr lang="en-US" b="1" dirty="0" err="1" smtClean="0"/>
              <a:t>doTest</a:t>
            </a:r>
            <a:r>
              <a:rPr lang="en-US" b="1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96000" y="28956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Pointers</a:t>
            </a:r>
          </a:p>
          <a:p>
            <a:r>
              <a:rPr lang="en-US" dirty="0" smtClean="0"/>
              <a:t>Dynamic Memory Allocation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/>
              <a:t>Virtual </a:t>
            </a:r>
            <a:r>
              <a:rPr lang="en-US" smtClean="0"/>
              <a:t>Methods</a:t>
            </a:r>
          </a:p>
          <a:p>
            <a:r>
              <a:rPr lang="en-US" dirty="0" smtClean="0"/>
              <a:t>Program Example</a:t>
            </a:r>
          </a:p>
          <a:p>
            <a:r>
              <a:rPr lang="en-US" dirty="0" smtClean="0"/>
              <a:t>Lab Assignment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Week’s Objectives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(Person* input)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input-&gt;</a:t>
            </a:r>
            <a:r>
              <a:rPr lang="en-US" dirty="0" err="1" smtClean="0"/>
              <a:t>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Person p1;		Employee e1;</a:t>
            </a:r>
          </a:p>
          <a:p>
            <a:r>
              <a:rPr lang="en-US" dirty="0" smtClean="0"/>
              <a:t>Person * </a:t>
            </a:r>
            <a:r>
              <a:rPr lang="en-US" dirty="0" err="1" smtClean="0"/>
              <a:t>ptr</a:t>
            </a:r>
            <a:r>
              <a:rPr lang="en-US" dirty="0" smtClean="0"/>
              <a:t> = &amp;p1; 	Person* </a:t>
            </a:r>
            <a:r>
              <a:rPr lang="en-US" dirty="0" err="1" smtClean="0"/>
              <a:t>ptr</a:t>
            </a:r>
            <a:r>
              <a:rPr lang="en-US" dirty="0" smtClean="0"/>
              <a:t> = &amp;e1;</a:t>
            </a:r>
          </a:p>
          <a:p>
            <a:r>
              <a:rPr lang="en-US" b="1" dirty="0" err="1" smtClean="0"/>
              <a:t>doTest</a:t>
            </a:r>
            <a:r>
              <a:rPr lang="en-US" b="1" dirty="0" smtClean="0"/>
              <a:t>(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  <a:r>
              <a:rPr lang="en-US" dirty="0" smtClean="0"/>
              <a:t>		</a:t>
            </a:r>
            <a:r>
              <a:rPr lang="en-US" dirty="0" err="1" smtClean="0"/>
              <a:t>doTest</a:t>
            </a:r>
            <a:r>
              <a:rPr lang="en-US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838200" y="3429000"/>
            <a:ext cx="20574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92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23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(Person* input)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input-&gt;</a:t>
            </a:r>
            <a:r>
              <a:rPr lang="en-US" dirty="0" err="1" smtClean="0"/>
              <a:t>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Person p1;		Employee e1;</a:t>
            </a:r>
          </a:p>
          <a:p>
            <a:r>
              <a:rPr lang="en-US" dirty="0" smtClean="0"/>
              <a:t>Person * </a:t>
            </a:r>
            <a:r>
              <a:rPr lang="en-US" dirty="0" err="1" smtClean="0"/>
              <a:t>ptr</a:t>
            </a:r>
            <a:r>
              <a:rPr lang="en-US" dirty="0" smtClean="0"/>
              <a:t> = &amp;p1; 	Person* </a:t>
            </a:r>
            <a:r>
              <a:rPr lang="en-US" dirty="0" err="1" smtClean="0"/>
              <a:t>ptr</a:t>
            </a:r>
            <a:r>
              <a:rPr lang="en-US" dirty="0" smtClean="0"/>
              <a:t> = &amp;e1;</a:t>
            </a:r>
          </a:p>
          <a:p>
            <a:r>
              <a:rPr lang="en-US" dirty="0" err="1" smtClean="0"/>
              <a:t>doTest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);		</a:t>
            </a:r>
            <a:r>
              <a:rPr lang="en-US" b="1" dirty="0" err="1" smtClean="0"/>
              <a:t>doTest</a:t>
            </a:r>
            <a:r>
              <a:rPr lang="en-US" b="1" dirty="0" smtClean="0"/>
              <a:t>(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48400" y="28194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8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functions invoke dynamic binding</a:t>
            </a:r>
          </a:p>
          <a:p>
            <a:r>
              <a:rPr lang="en-US" dirty="0" smtClean="0"/>
              <a:t>Abstract classes eliminate redundancy</a:t>
            </a:r>
          </a:p>
          <a:p>
            <a:r>
              <a:rPr lang="en-US" dirty="0" smtClean="0"/>
              <a:t>Abstract methods give structure to inheritance hierarchy</a:t>
            </a:r>
          </a:p>
          <a:p>
            <a:r>
              <a:rPr lang="en-US" dirty="0" smtClean="0"/>
              <a:t>Abstract methods are pure virtual and no object can be instantiated</a:t>
            </a:r>
          </a:p>
          <a:p>
            <a:r>
              <a:rPr lang="en-US" dirty="0" smtClean="0"/>
              <a:t>Abstract methods must be overridden in derived class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TCO 7:      	</a:t>
            </a:r>
            <a:r>
              <a:rPr lang="en-US" sz="2600" b="1" dirty="0" smtClean="0">
                <a:solidFill>
                  <a:schemeClr val="tx2"/>
                </a:solidFill>
              </a:rPr>
              <a:t>We looked at abstract classes</a:t>
            </a:r>
          </a:p>
          <a:p>
            <a:r>
              <a:rPr lang="en-US" dirty="0" smtClean="0"/>
              <a:t>Given a set of objects related through inheritance, design, code, and test a program that utilizes an abstract base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 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pointer?</a:t>
            </a:r>
          </a:p>
          <a:p>
            <a:pPr lvl="1"/>
            <a:r>
              <a:rPr lang="en-US" dirty="0" smtClean="0"/>
              <a:t>A pointer is a variable that contains a memory address for their value</a:t>
            </a:r>
          </a:p>
          <a:p>
            <a:pPr lvl="1"/>
            <a:r>
              <a:rPr lang="en-US" dirty="0" smtClean="0"/>
              <a:t>A variable directly references a value in memory</a:t>
            </a:r>
          </a:p>
          <a:p>
            <a:pPr lvl="1"/>
            <a:r>
              <a:rPr lang="en-US" dirty="0" smtClean="0"/>
              <a:t>A pointer indirectly references a value in memory</a:t>
            </a:r>
          </a:p>
          <a:p>
            <a:r>
              <a:rPr lang="en-US" dirty="0" smtClean="0"/>
              <a:t>Declaring a pointer</a:t>
            </a:r>
          </a:p>
          <a:p>
            <a:pPr lvl="1"/>
            <a:r>
              <a:rPr lang="en-US" dirty="0" smtClean="0"/>
              <a:t>You declare a pointer like other variables, but you include a * to denote that the variable is a pointer</a:t>
            </a:r>
          </a:p>
          <a:p>
            <a:pPr lvl="2"/>
            <a:r>
              <a:rPr lang="en-US" dirty="0" err="1" smtClean="0"/>
              <a:t>Data_type</a:t>
            </a:r>
            <a:r>
              <a:rPr lang="en-US" dirty="0" smtClean="0"/>
              <a:t>* </a:t>
            </a:r>
            <a:r>
              <a:rPr lang="en-US" dirty="0" err="1" smtClean="0"/>
              <a:t>variable_name</a:t>
            </a:r>
            <a:endParaRPr lang="en-US" dirty="0" smtClean="0"/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  </a:t>
            </a:r>
            <a:r>
              <a:rPr lang="en-US" dirty="0" err="1" smtClean="0"/>
              <a:t>num_ptr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Initializing a pointer</a:t>
            </a:r>
          </a:p>
          <a:p>
            <a:pPr lvl="1"/>
            <a:r>
              <a:rPr lang="en-US" dirty="0" smtClean="0"/>
              <a:t>Should initialize a pointer to 0 or to a memory location</a:t>
            </a:r>
          </a:p>
          <a:p>
            <a:pPr lvl="1"/>
            <a:r>
              <a:rPr lang="en-US" dirty="0" smtClean="0"/>
              <a:t>The &amp;, address operator is used to obtain the address of a variable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77;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&amp;x;    or  	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                        	</a:t>
            </a:r>
            <a:r>
              <a:rPr lang="en-US" dirty="0" err="1" smtClean="0"/>
              <a:t>ptr</a:t>
            </a:r>
            <a:r>
              <a:rPr lang="en-US" dirty="0" smtClean="0"/>
              <a:t> = &amp;x;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indirection operator *</a:t>
            </a:r>
          </a:p>
          <a:p>
            <a:pPr lvl="1"/>
            <a:r>
              <a:rPr lang="en-US" dirty="0" smtClean="0"/>
              <a:t>Dereference the pointer</a:t>
            </a:r>
          </a:p>
          <a:p>
            <a:pPr lvl="1"/>
            <a:r>
              <a:rPr lang="en-US" dirty="0" smtClean="0"/>
              <a:t>Returns a name to what the pointer is pointing</a:t>
            </a:r>
          </a:p>
          <a:p>
            <a:pPr lvl="1"/>
            <a:r>
              <a:rPr lang="en-US" dirty="0" smtClean="0"/>
              <a:t>“Contents of” operator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=80;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&amp;x;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&lt;&lt;*</a:t>
            </a:r>
            <a:r>
              <a:rPr lang="en-US" dirty="0" err="1" smtClean="0"/>
              <a:t>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  <a:p>
            <a:pPr lvl="2"/>
            <a:r>
              <a:rPr lang="en-US" dirty="0" smtClean="0"/>
              <a:t>This will print 80</a:t>
            </a:r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=70; </a:t>
            </a:r>
          </a:p>
          <a:p>
            <a:pPr lvl="2"/>
            <a:r>
              <a:rPr lang="en-US" dirty="0" smtClean="0"/>
              <a:t>This will assign 70 to x (what </a:t>
            </a:r>
            <a:r>
              <a:rPr lang="en-US" dirty="0" err="1" smtClean="0"/>
              <a:t>ptr</a:t>
            </a:r>
            <a:r>
              <a:rPr lang="en-US" dirty="0" smtClean="0"/>
              <a:t> is pointing to)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member operator -&gt;</a:t>
            </a:r>
          </a:p>
          <a:p>
            <a:pPr lvl="1"/>
            <a:r>
              <a:rPr lang="en-US" dirty="0" smtClean="0"/>
              <a:t>When using a pointer to access class members you need to use the -&gt; instead of the . (dot)</a:t>
            </a:r>
          </a:p>
          <a:p>
            <a:pPr lvl="1"/>
            <a:r>
              <a:rPr lang="en-US" dirty="0" smtClean="0"/>
              <a:t>Assume you have a class named Student</a:t>
            </a:r>
          </a:p>
          <a:p>
            <a:pPr lvl="2"/>
            <a:r>
              <a:rPr lang="en-US" dirty="0" smtClean="0"/>
              <a:t>Student stu1;</a:t>
            </a:r>
          </a:p>
          <a:p>
            <a:pPr lvl="1"/>
            <a:r>
              <a:rPr lang="en-US" dirty="0" smtClean="0"/>
              <a:t>Declare a pointer to a Student</a:t>
            </a:r>
          </a:p>
          <a:p>
            <a:pPr lvl="2"/>
            <a:r>
              <a:rPr lang="en-US" dirty="0" smtClean="0"/>
              <a:t>Student* </a:t>
            </a:r>
            <a:r>
              <a:rPr lang="en-US" dirty="0" err="1" smtClean="0"/>
              <a:t>stuPtr</a:t>
            </a:r>
            <a:r>
              <a:rPr lang="en-US" dirty="0" smtClean="0"/>
              <a:t> = &amp;stu1;</a:t>
            </a:r>
          </a:p>
          <a:p>
            <a:pPr lvl="1"/>
            <a:r>
              <a:rPr lang="en-US" dirty="0" smtClean="0"/>
              <a:t>Access the </a:t>
            </a:r>
            <a:r>
              <a:rPr lang="en-US" dirty="0" err="1" smtClean="0"/>
              <a:t>setName</a:t>
            </a:r>
            <a:r>
              <a:rPr lang="en-US" dirty="0" smtClean="0"/>
              <a:t>() member function</a:t>
            </a:r>
          </a:p>
          <a:p>
            <a:pPr lvl="2"/>
            <a:r>
              <a:rPr lang="en-US" dirty="0" err="1" smtClean="0"/>
              <a:t>stuPtr</a:t>
            </a:r>
            <a:r>
              <a:rPr lang="en-US" dirty="0" smtClean="0"/>
              <a:t>-&gt;</a:t>
            </a:r>
            <a:r>
              <a:rPr lang="en-US" dirty="0" err="1" smtClean="0"/>
              <a:t>setName</a:t>
            </a:r>
            <a:r>
              <a:rPr lang="en-US" dirty="0" smtClean="0"/>
              <a:t>(“Mary”);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a program to obtain more memory at runtime</a:t>
            </a:r>
          </a:p>
          <a:p>
            <a:r>
              <a:rPr lang="en-US" dirty="0" smtClean="0"/>
              <a:t>The memory is allocated from the heap (free store)</a:t>
            </a:r>
          </a:p>
          <a:p>
            <a:r>
              <a:rPr lang="en-US" dirty="0" smtClean="0"/>
              <a:t>Use the new operator</a:t>
            </a:r>
          </a:p>
          <a:p>
            <a:pPr lvl="1"/>
            <a:r>
              <a:rPr lang="en-US" dirty="0" smtClean="0"/>
              <a:t>The new operator takes an argument the type of the object being created and returns a pointer to that object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Student* </a:t>
            </a:r>
            <a:r>
              <a:rPr lang="en-US" dirty="0" err="1" smtClean="0"/>
              <a:t>stuPtr</a:t>
            </a:r>
            <a:r>
              <a:rPr lang="en-US" dirty="0" smtClean="0"/>
              <a:t> = new Student();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25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93&quot;&gt;&lt;property id=&quot;20148&quot; value=&quot;5&quot;/&gt;&lt;property id=&quot;20300&quot; value=&quot;Slide 1&quot;/&gt;&lt;property id=&quot;20307&quot; value=&quot;256&quot;/&gt;&lt;/object&gt;&lt;object type=&quot;3&quot; unique_id=&quot;10094&quot;&gt;&lt;property id=&quot;20148&quot; value=&quot;5&quot;/&gt;&lt;property id=&quot;20300&quot; value=&quot;Slide 2&quot;/&gt;&lt;property id=&quot;20307&quot; value=&quot;258&quot;/&gt;&lt;/object&gt;&lt;object type=&quot;3&quot; unique_id=&quot;10095&quot;&gt;&lt;property id=&quot;20148&quot; value=&quot;5&quot;/&gt;&lt;property id=&quot;20300&quot; value=&quot;Slide 3&quot;/&gt;&lt;property id=&quot;20307&quot; value=&quot;257&quot;/&gt;&lt;/object&gt;&lt;object type=&quot;3&quot; unique_id=&quot;10096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Connect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iConnect-template2</Template>
  <TotalTime>5947</TotalTime>
  <Words>756</Words>
  <Application>Microsoft Office PowerPoint</Application>
  <PresentationFormat>On-screen Show (4:3)</PresentationFormat>
  <Paragraphs>313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iConnect-template2</vt:lpstr>
      <vt:lpstr>Abstract Classes and Functions</vt:lpstr>
      <vt:lpstr>Overview</vt:lpstr>
      <vt:lpstr>Pointers</vt:lpstr>
      <vt:lpstr>Pointers</vt:lpstr>
      <vt:lpstr>Pointers</vt:lpstr>
      <vt:lpstr>Pointers</vt:lpstr>
      <vt:lpstr>Pointers</vt:lpstr>
      <vt:lpstr>Dynamic Memory allocation</vt:lpstr>
      <vt:lpstr>Dynamic Memory Allocation</vt:lpstr>
      <vt:lpstr>Dynamic Memory Allocation</vt:lpstr>
      <vt:lpstr>Abstract classes and members</vt:lpstr>
      <vt:lpstr>Abstract Classes</vt:lpstr>
      <vt:lpstr>Creating Abstract Classes </vt:lpstr>
      <vt:lpstr>Creating Abstract Classes</vt:lpstr>
      <vt:lpstr>Virtual methods</vt:lpstr>
      <vt:lpstr>Static/Dynamic Binding</vt:lpstr>
      <vt:lpstr>displayName() Method</vt:lpstr>
      <vt:lpstr>Static Binding</vt:lpstr>
      <vt:lpstr>Static Binding2</vt:lpstr>
      <vt:lpstr>Dynamic Binding</vt:lpstr>
      <vt:lpstr>Dynamic Binding</vt:lpstr>
      <vt:lpstr>Program example</vt:lpstr>
      <vt:lpstr>Lab Assignment</vt:lpstr>
      <vt:lpstr>Summary</vt:lpstr>
      <vt:lpstr>Week’s Objective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</dc:creator>
  <cp:lastModifiedBy>mike</cp:lastModifiedBy>
  <cp:revision>293</cp:revision>
  <dcterms:created xsi:type="dcterms:W3CDTF">2009-12-15T03:19:52Z</dcterms:created>
  <dcterms:modified xsi:type="dcterms:W3CDTF">2012-10-09T22:49:01Z</dcterms:modified>
</cp:coreProperties>
</file>