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6"/>
    <p:restoredTop sz="94595"/>
  </p:normalViewPr>
  <p:slideViewPr>
    <p:cSldViewPr snapToGrid="0" snapToObjects="1">
      <p:cViewPr varScale="1">
        <p:scale>
          <a:sx n="96" d="100"/>
          <a:sy n="96"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2526-8607-6B4B-ADCF-5C84CDE4B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FA93C-E949-B343-8026-7235642F8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A5702-56ED-FF47-92D1-E5601163D3C0}"/>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722F4D8F-BD9B-0245-8972-B6A5B48D5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F66A4-8117-3445-A18E-66AA8F57E1D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296484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BBE9-F749-FC44-A579-59E78FCDB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698C25-C078-0443-A8F5-EC1DA386B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0C8B8-7C77-4B4F-824B-7D3A4D784F39}"/>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331343FB-7B73-9A47-BA72-B901BC4F2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B4B5-AC92-2B48-83FE-3C0FBD6B31CB}"/>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96742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749B1F-69BF-AA4E-B7B3-6571D0BB6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1368A2-ACEB-7F4D-80EB-1AEA637B7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54D30-B481-6441-893F-52C84AA069B7}"/>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50441BC1-8DB2-5C43-AFAB-2905816D9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CFEE7-AF00-734F-B24E-99601DF4ECF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80965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3B5D-2007-5741-BF0B-5516D17E7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142A6-EEED-1C4A-BEF2-D1120EBD2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A3576-64A3-9E4D-AE6E-1F569C9D4088}"/>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7466922E-2377-024D-9ECA-1BFF68C5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10832-A5AF-E44B-98E4-C25A8347FDE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7150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3E58-3569-064A-ABE6-4E69A4ED5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87134-DF6E-4B4E-A9C2-47E07D98A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89992-3E09-7544-A713-966AEC58C751}"/>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5D1CE29A-E74A-B44D-9393-E49BE209A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2D72F-8D21-5340-BAE9-E94133F8090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6064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4DAD-B3C4-BC4F-8CD8-2ECABCA3E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343B9-9F46-FB45-8A0E-5CD5EFC230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465C9-100F-B54C-A1C3-9F08DAD38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3850A-A534-A647-80DC-4F2265AFA85E}"/>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6" name="Footer Placeholder 5">
            <a:extLst>
              <a:ext uri="{FF2B5EF4-FFF2-40B4-BE49-F238E27FC236}">
                <a16:creationId xmlns:a16="http://schemas.microsoft.com/office/drawing/2014/main" id="{6505C382-FF00-3A41-BFED-16E62BE0F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ACCA6-ABBF-1B4C-B341-5988C5256E2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00095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9892-FA6C-A248-963E-0525D600A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7F073-D0BA-444A-BC46-3F68713CB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A5926-6983-9A47-8B0F-E8C5B1F0C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1DE33-23C8-8342-B812-7A8ACFFAA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AC9DC-944F-2A4B-90F6-A9960889B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6FD02-AC39-EB45-B185-8153DDF54C0F}"/>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8" name="Footer Placeholder 7">
            <a:extLst>
              <a:ext uri="{FF2B5EF4-FFF2-40B4-BE49-F238E27FC236}">
                <a16:creationId xmlns:a16="http://schemas.microsoft.com/office/drawing/2014/main" id="{D3544A03-FDD4-7B43-95FB-E206BE33B8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B93ED8-D5C6-5446-8AA2-DCC71FDBB7E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02936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1FC0-F964-5B40-8BA6-CBE3304BA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4D9F7-4076-B64B-8D72-B4973B848ABD}"/>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4" name="Footer Placeholder 3">
            <a:extLst>
              <a:ext uri="{FF2B5EF4-FFF2-40B4-BE49-F238E27FC236}">
                <a16:creationId xmlns:a16="http://schemas.microsoft.com/office/drawing/2014/main" id="{4F91221E-69AD-B847-A2AB-2AA419DAA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2ECFA-4F94-1A46-8BBC-F7D2A699ACB3}"/>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23379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FD708-D477-F247-9DE7-2E77D1340CC8}"/>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3" name="Footer Placeholder 2">
            <a:extLst>
              <a:ext uri="{FF2B5EF4-FFF2-40B4-BE49-F238E27FC236}">
                <a16:creationId xmlns:a16="http://schemas.microsoft.com/office/drawing/2014/main" id="{2F48AC90-C9EE-0E4E-8C96-BCC5089BC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E5E68-D7DF-1B4B-B0BD-7D1B2FA7863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3566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0261-49A3-3440-82CA-B0D6AEA2E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AB25C-47B7-8942-AD64-6F3175AC0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6BC47-F361-064B-8995-A0452D28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A55A3-09AB-624D-BB3F-46BA3368EF21}"/>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6" name="Footer Placeholder 5">
            <a:extLst>
              <a:ext uri="{FF2B5EF4-FFF2-40B4-BE49-F238E27FC236}">
                <a16:creationId xmlns:a16="http://schemas.microsoft.com/office/drawing/2014/main" id="{908971DC-4F58-3248-AE8A-ADC6CDFB2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505AC-FF7E-AD4D-9FE4-29064E0D4F0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51260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5DFA-4501-9F41-926D-039B7AD95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1FDEAF-E738-CF48-84F4-6486B58D2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BE0E2-04BE-8D45-900D-57EDE9B9E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29B73-EE69-9548-8BD0-8D476B8A8C96}"/>
              </a:ext>
            </a:extLst>
          </p:cNvPr>
          <p:cNvSpPr>
            <a:spLocks noGrp="1"/>
          </p:cNvSpPr>
          <p:nvPr>
            <p:ph type="dt" sz="half" idx="10"/>
          </p:nvPr>
        </p:nvSpPr>
        <p:spPr/>
        <p:txBody>
          <a:bodyPr/>
          <a:lstStyle/>
          <a:p>
            <a:fld id="{BD9AF036-032F-CA4E-8993-7511098F285B}" type="datetimeFigureOut">
              <a:rPr lang="en-US" smtClean="0"/>
              <a:t>10/2/20</a:t>
            </a:fld>
            <a:endParaRPr lang="en-US"/>
          </a:p>
        </p:txBody>
      </p:sp>
      <p:sp>
        <p:nvSpPr>
          <p:cNvPr id="6" name="Footer Placeholder 5">
            <a:extLst>
              <a:ext uri="{FF2B5EF4-FFF2-40B4-BE49-F238E27FC236}">
                <a16:creationId xmlns:a16="http://schemas.microsoft.com/office/drawing/2014/main" id="{1D930E54-C9D5-7F4B-AC73-9405C8F3A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7CB6B-2B67-4A4A-88EE-877455A22BA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6334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0A118-88AB-4E4D-B37B-DB8164635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6D103-6513-134A-B7F4-0DF521623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5D9E6-267C-7548-94CE-D6AE60A9C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AF036-032F-CA4E-8993-7511098F285B}" type="datetimeFigureOut">
              <a:rPr lang="en-US" smtClean="0"/>
              <a:t>10/2/20</a:t>
            </a:fld>
            <a:endParaRPr lang="en-US"/>
          </a:p>
        </p:txBody>
      </p:sp>
      <p:sp>
        <p:nvSpPr>
          <p:cNvPr id="5" name="Footer Placeholder 4">
            <a:extLst>
              <a:ext uri="{FF2B5EF4-FFF2-40B4-BE49-F238E27FC236}">
                <a16:creationId xmlns:a16="http://schemas.microsoft.com/office/drawing/2014/main" id="{BCCD79FA-A956-764A-815F-291D90B4D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A6AC05-110A-9C47-B65B-00E7D1C88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37F6-AD7B-F847-9A68-E8E59732774D}" type="slidenum">
              <a:rPr lang="en-US" smtClean="0"/>
              <a:t>‹#›</a:t>
            </a:fld>
            <a:endParaRPr lang="en-US"/>
          </a:p>
        </p:txBody>
      </p:sp>
    </p:spTree>
    <p:extLst>
      <p:ext uri="{BB962C8B-B14F-4D97-AF65-F5344CB8AC3E}">
        <p14:creationId xmlns:p14="http://schemas.microsoft.com/office/powerpoint/2010/main" val="139181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1B7D-EB95-E24C-8D99-F1A16D912C27}"/>
              </a:ext>
            </a:extLst>
          </p:cNvPr>
          <p:cNvSpPr>
            <a:spLocks noGrp="1"/>
          </p:cNvSpPr>
          <p:nvPr>
            <p:ph type="ctrTitle"/>
          </p:nvPr>
        </p:nvSpPr>
        <p:spPr>
          <a:xfrm>
            <a:off x="1524000" y="639763"/>
            <a:ext cx="9144000" cy="960437"/>
          </a:xfrm>
        </p:spPr>
        <p:txBody>
          <a:bodyPr/>
          <a:lstStyle/>
          <a:p>
            <a:r>
              <a:rPr lang="en-US" b="1" dirty="0"/>
              <a:t>Problem Identification</a:t>
            </a:r>
          </a:p>
        </p:txBody>
      </p:sp>
      <p:sp>
        <p:nvSpPr>
          <p:cNvPr id="3" name="Subtitle 2">
            <a:extLst>
              <a:ext uri="{FF2B5EF4-FFF2-40B4-BE49-F238E27FC236}">
                <a16:creationId xmlns:a16="http://schemas.microsoft.com/office/drawing/2014/main" id="{F5C30AB9-C5D1-1D41-A851-E8CC7B97A538}"/>
              </a:ext>
            </a:extLst>
          </p:cNvPr>
          <p:cNvSpPr>
            <a:spLocks noGrp="1"/>
          </p:cNvSpPr>
          <p:nvPr>
            <p:ph type="subTitle" idx="1"/>
          </p:nvPr>
        </p:nvSpPr>
        <p:spPr>
          <a:xfrm>
            <a:off x="1524000" y="2404533"/>
            <a:ext cx="9144000" cy="2853267"/>
          </a:xfrm>
        </p:spPr>
        <p:txBody>
          <a:bodyPr/>
          <a:lstStyle/>
          <a:p>
            <a:pPr algn="l"/>
            <a:r>
              <a:rPr lang="en-US" dirty="0"/>
              <a:t>Big Mountain recently installed an additional chair lift to help increase the distribution of visitors, which increased operating costs this season. The business expects recommendations on recouping the increased operating costs in order to maintain profit margin of 9.2% and a projection of this year’s annual revenue based on the recommendations.</a:t>
            </a:r>
            <a:r>
              <a:rPr lang="en-US" dirty="0">
                <a:effectLst/>
              </a:rPr>
              <a:t> </a:t>
            </a:r>
            <a:endParaRPr lang="en-US" dirty="0"/>
          </a:p>
          <a:p>
            <a:pPr algn="l"/>
            <a:endParaRPr lang="en-US" dirty="0"/>
          </a:p>
        </p:txBody>
      </p:sp>
    </p:spTree>
    <p:extLst>
      <p:ext uri="{BB962C8B-B14F-4D97-AF65-F5344CB8AC3E}">
        <p14:creationId xmlns:p14="http://schemas.microsoft.com/office/powerpoint/2010/main" val="14282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583B-F3CB-884E-A518-BC49F33FBCA7}"/>
              </a:ext>
            </a:extLst>
          </p:cNvPr>
          <p:cNvSpPr>
            <a:spLocks noGrp="1"/>
          </p:cNvSpPr>
          <p:nvPr>
            <p:ph type="title"/>
          </p:nvPr>
        </p:nvSpPr>
        <p:spPr/>
        <p:txBody>
          <a:bodyPr/>
          <a:lstStyle/>
          <a:p>
            <a:pPr algn="ctr"/>
            <a:r>
              <a:rPr lang="en-US" b="1" dirty="0"/>
              <a:t>Recommendation and key findings</a:t>
            </a:r>
          </a:p>
        </p:txBody>
      </p:sp>
      <p:sp>
        <p:nvSpPr>
          <p:cNvPr id="3" name="Content Placeholder 2">
            <a:extLst>
              <a:ext uri="{FF2B5EF4-FFF2-40B4-BE49-F238E27FC236}">
                <a16:creationId xmlns:a16="http://schemas.microsoft.com/office/drawing/2014/main" id="{E1D54471-9C0A-4040-916F-882D0429EB4F}"/>
              </a:ext>
            </a:extLst>
          </p:cNvPr>
          <p:cNvSpPr>
            <a:spLocks noGrp="1"/>
          </p:cNvSpPr>
          <p:nvPr>
            <p:ph idx="1"/>
          </p:nvPr>
        </p:nvSpPr>
        <p:spPr/>
        <p:txBody>
          <a:bodyPr/>
          <a:lstStyle/>
          <a:p>
            <a:r>
              <a:rPr lang="en-US" dirty="0"/>
              <a:t>We recommend they build a similar model to predict Adult Weekend Ticket Prices and test scenario 1, where we increased the vertical drop and installed the additional chair lift, without additional snow making coverage. The increased ticket price is only $1.99, which can be easily accepted by the visitors.</a:t>
            </a:r>
          </a:p>
          <a:p>
            <a:endParaRPr lang="en-US" dirty="0"/>
          </a:p>
          <a:p>
            <a:endParaRPr lang="en-US" dirty="0"/>
          </a:p>
        </p:txBody>
      </p:sp>
    </p:spTree>
    <p:extLst>
      <p:ext uri="{BB962C8B-B14F-4D97-AF65-F5344CB8AC3E}">
        <p14:creationId xmlns:p14="http://schemas.microsoft.com/office/powerpoint/2010/main" val="59727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CFA1-88C7-2A4A-AF96-A1F5D901BD1D}"/>
              </a:ext>
            </a:extLst>
          </p:cNvPr>
          <p:cNvSpPr>
            <a:spLocks noGrp="1"/>
          </p:cNvSpPr>
          <p:nvPr>
            <p:ph type="title"/>
          </p:nvPr>
        </p:nvSpPr>
        <p:spPr/>
        <p:txBody>
          <a:bodyPr/>
          <a:lstStyle/>
          <a:p>
            <a:pPr algn="ctr"/>
            <a:r>
              <a:rPr lang="en-US" b="1" dirty="0"/>
              <a:t>Modeling</a:t>
            </a:r>
            <a:r>
              <a:rPr lang="en-US" b="1" dirty="0">
                <a:effectLst/>
              </a:rPr>
              <a:t> results and analysis</a:t>
            </a:r>
            <a:endParaRPr lang="en-US" b="1" dirty="0"/>
          </a:p>
        </p:txBody>
      </p:sp>
      <p:sp>
        <p:nvSpPr>
          <p:cNvPr id="3" name="Content Placeholder 2">
            <a:extLst>
              <a:ext uri="{FF2B5EF4-FFF2-40B4-BE49-F238E27FC236}">
                <a16:creationId xmlns:a16="http://schemas.microsoft.com/office/drawing/2014/main" id="{88F56054-06B3-2340-ABEE-69179F779C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281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2B00-DCE9-E04D-A152-9B404B31CE02}"/>
              </a:ext>
            </a:extLst>
          </p:cNvPr>
          <p:cNvSpPr>
            <a:spLocks noGrp="1"/>
          </p:cNvSpPr>
          <p:nvPr>
            <p:ph type="title"/>
          </p:nvPr>
        </p:nvSpPr>
        <p:spPr/>
        <p:txBody>
          <a:bodyPr/>
          <a:lstStyle/>
          <a:p>
            <a:pPr algn="ctr"/>
            <a:r>
              <a:rPr lang="en-US" b="1" dirty="0"/>
              <a:t>Modeling</a:t>
            </a:r>
            <a:r>
              <a:rPr lang="en-US" b="1" dirty="0">
                <a:effectLst/>
              </a:rPr>
              <a:t> results and analysis</a:t>
            </a:r>
            <a:endParaRPr lang="en-US" dirty="0"/>
          </a:p>
        </p:txBody>
      </p:sp>
      <p:sp>
        <p:nvSpPr>
          <p:cNvPr id="3" name="Content Placeholder 2">
            <a:extLst>
              <a:ext uri="{FF2B5EF4-FFF2-40B4-BE49-F238E27FC236}">
                <a16:creationId xmlns:a16="http://schemas.microsoft.com/office/drawing/2014/main" id="{40C92DD6-FE23-8B48-83DC-67388DEF72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71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B3F-8F3F-A544-B555-BF41FF16531F}"/>
              </a:ext>
            </a:extLst>
          </p:cNvPr>
          <p:cNvSpPr>
            <a:spLocks noGrp="1"/>
          </p:cNvSpPr>
          <p:nvPr>
            <p:ph type="title"/>
          </p:nvPr>
        </p:nvSpPr>
        <p:spPr/>
        <p:txBody>
          <a:bodyPr/>
          <a:lstStyle/>
          <a:p>
            <a:pPr algn="ctr"/>
            <a:r>
              <a:rPr lang="en-US" b="1" dirty="0"/>
              <a:t>Modeling</a:t>
            </a:r>
            <a:r>
              <a:rPr lang="en-US" b="1" dirty="0">
                <a:effectLst/>
              </a:rPr>
              <a:t> results and analysis</a:t>
            </a:r>
            <a:endParaRPr lang="en-US" dirty="0"/>
          </a:p>
        </p:txBody>
      </p:sp>
      <p:sp>
        <p:nvSpPr>
          <p:cNvPr id="3" name="Content Placeholder 2">
            <a:extLst>
              <a:ext uri="{FF2B5EF4-FFF2-40B4-BE49-F238E27FC236}">
                <a16:creationId xmlns:a16="http://schemas.microsoft.com/office/drawing/2014/main" id="{E1D41298-8A1C-124B-8EDC-46E8DC70AA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584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0D72-286F-6146-A76A-9E46512C4A4D}"/>
              </a:ext>
            </a:extLst>
          </p:cNvPr>
          <p:cNvSpPr>
            <a:spLocks noGrp="1"/>
          </p:cNvSpPr>
          <p:nvPr>
            <p:ph type="title"/>
          </p:nvPr>
        </p:nvSpPr>
        <p:spPr/>
        <p:txBody>
          <a:bodyPr/>
          <a:lstStyle/>
          <a:p>
            <a:pPr algn="ctr"/>
            <a:r>
              <a:rPr lang="en-US" b="1" dirty="0"/>
              <a:t>Summary and conclusion</a:t>
            </a:r>
          </a:p>
        </p:txBody>
      </p:sp>
      <p:sp>
        <p:nvSpPr>
          <p:cNvPr id="3" name="Content Placeholder 2">
            <a:extLst>
              <a:ext uri="{FF2B5EF4-FFF2-40B4-BE49-F238E27FC236}">
                <a16:creationId xmlns:a16="http://schemas.microsoft.com/office/drawing/2014/main" id="{4EA4D934-F151-1C42-AD34-D67A924AE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450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9DDE-7A02-D149-855C-2563DB669491}"/>
              </a:ext>
            </a:extLst>
          </p:cNvPr>
          <p:cNvSpPr>
            <a:spLocks noGrp="1"/>
          </p:cNvSpPr>
          <p:nvPr>
            <p:ph type="title"/>
          </p:nvPr>
        </p:nvSpPr>
        <p:spPr/>
        <p:txBody>
          <a:bodyPr/>
          <a:lstStyle/>
          <a:p>
            <a:pPr algn="ctr"/>
            <a:r>
              <a:rPr lang="en-US" b="1" dirty="0"/>
              <a:t>Summary and conclusion</a:t>
            </a:r>
            <a:endParaRPr lang="en-US" dirty="0"/>
          </a:p>
        </p:txBody>
      </p:sp>
      <p:sp>
        <p:nvSpPr>
          <p:cNvPr id="3" name="Content Placeholder 2">
            <a:extLst>
              <a:ext uri="{FF2B5EF4-FFF2-40B4-BE49-F238E27FC236}">
                <a16:creationId xmlns:a16="http://schemas.microsoft.com/office/drawing/2014/main" id="{E446EC71-B591-A842-8CBD-8C05D77D55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56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134</Words>
  <Application>Microsoft Macintosh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Problem Identification</vt:lpstr>
      <vt:lpstr>Recommendation and key findings</vt:lpstr>
      <vt:lpstr>Modeling results and analysis</vt:lpstr>
      <vt:lpstr>Modeling results and analysis</vt:lpstr>
      <vt:lpstr>Modeling results and analysis</vt:lpstr>
      <vt:lpstr>Summary and conclusion</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Renee Lewis</dc:creator>
  <cp:lastModifiedBy>Renee Lewis</cp:lastModifiedBy>
  <cp:revision>4</cp:revision>
  <dcterms:created xsi:type="dcterms:W3CDTF">2020-10-02T20:13:26Z</dcterms:created>
  <dcterms:modified xsi:type="dcterms:W3CDTF">2020-10-02T20:44:23Z</dcterms:modified>
</cp:coreProperties>
</file>