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60" r:id="rId4"/>
    <p:sldId id="265" r:id="rId5"/>
    <p:sldId id="267" r:id="rId6"/>
    <p:sldId id="261" r:id="rId7"/>
    <p:sldId id="266"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44"/>
    <p:restoredTop sz="94599"/>
  </p:normalViewPr>
  <p:slideViewPr>
    <p:cSldViewPr snapToGrid="0" snapToObjects="1">
      <p:cViewPr varScale="1">
        <p:scale>
          <a:sx n="99" d="100"/>
          <a:sy n="99" d="100"/>
        </p:scale>
        <p:origin x="31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92526-8607-6B4B-ADCF-5C84CDE4B6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B5FA93C-E949-B343-8026-7235642F8D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FA5702-56ED-FF47-92D1-E5601163D3C0}"/>
              </a:ext>
            </a:extLst>
          </p:cNvPr>
          <p:cNvSpPr>
            <a:spLocks noGrp="1"/>
          </p:cNvSpPr>
          <p:nvPr>
            <p:ph type="dt" sz="half" idx="10"/>
          </p:nvPr>
        </p:nvSpPr>
        <p:spPr/>
        <p:txBody>
          <a:bodyPr/>
          <a:lstStyle/>
          <a:p>
            <a:fld id="{BD9AF036-032F-CA4E-8993-7511098F285B}" type="datetimeFigureOut">
              <a:rPr lang="en-US" smtClean="0"/>
              <a:t>10/24/20</a:t>
            </a:fld>
            <a:endParaRPr lang="en-US"/>
          </a:p>
        </p:txBody>
      </p:sp>
      <p:sp>
        <p:nvSpPr>
          <p:cNvPr id="5" name="Footer Placeholder 4">
            <a:extLst>
              <a:ext uri="{FF2B5EF4-FFF2-40B4-BE49-F238E27FC236}">
                <a16:creationId xmlns:a16="http://schemas.microsoft.com/office/drawing/2014/main" id="{722F4D8F-BD9B-0245-8972-B6A5B48D5F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BF66A4-8117-3445-A18E-66AA8F57E1DC}"/>
              </a:ext>
            </a:extLst>
          </p:cNvPr>
          <p:cNvSpPr>
            <a:spLocks noGrp="1"/>
          </p:cNvSpPr>
          <p:nvPr>
            <p:ph type="sldNum" sz="quarter" idx="12"/>
          </p:nvPr>
        </p:nvSpPr>
        <p:spPr/>
        <p:txBody>
          <a:bodyPr/>
          <a:lstStyle/>
          <a:p>
            <a:fld id="{114D37F6-AD7B-F847-9A68-E8E59732774D}" type="slidenum">
              <a:rPr lang="en-US" smtClean="0"/>
              <a:t>‹#›</a:t>
            </a:fld>
            <a:endParaRPr lang="en-US"/>
          </a:p>
        </p:txBody>
      </p:sp>
    </p:spTree>
    <p:extLst>
      <p:ext uri="{BB962C8B-B14F-4D97-AF65-F5344CB8AC3E}">
        <p14:creationId xmlns:p14="http://schemas.microsoft.com/office/powerpoint/2010/main" val="2964846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CBBE9-F749-FC44-A579-59E78FCDB2D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4698C25-C078-0443-A8F5-EC1DA386BE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40C8B8-7C77-4B4F-824B-7D3A4D784F39}"/>
              </a:ext>
            </a:extLst>
          </p:cNvPr>
          <p:cNvSpPr>
            <a:spLocks noGrp="1"/>
          </p:cNvSpPr>
          <p:nvPr>
            <p:ph type="dt" sz="half" idx="10"/>
          </p:nvPr>
        </p:nvSpPr>
        <p:spPr/>
        <p:txBody>
          <a:bodyPr/>
          <a:lstStyle/>
          <a:p>
            <a:fld id="{BD9AF036-032F-CA4E-8993-7511098F285B}" type="datetimeFigureOut">
              <a:rPr lang="en-US" smtClean="0"/>
              <a:t>10/24/20</a:t>
            </a:fld>
            <a:endParaRPr lang="en-US"/>
          </a:p>
        </p:txBody>
      </p:sp>
      <p:sp>
        <p:nvSpPr>
          <p:cNvPr id="5" name="Footer Placeholder 4">
            <a:extLst>
              <a:ext uri="{FF2B5EF4-FFF2-40B4-BE49-F238E27FC236}">
                <a16:creationId xmlns:a16="http://schemas.microsoft.com/office/drawing/2014/main" id="{331343FB-7B73-9A47-BA72-B901BC4F2A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E0B4B5-AC92-2B48-83FE-3C0FBD6B31CB}"/>
              </a:ext>
            </a:extLst>
          </p:cNvPr>
          <p:cNvSpPr>
            <a:spLocks noGrp="1"/>
          </p:cNvSpPr>
          <p:nvPr>
            <p:ph type="sldNum" sz="quarter" idx="12"/>
          </p:nvPr>
        </p:nvSpPr>
        <p:spPr/>
        <p:txBody>
          <a:bodyPr/>
          <a:lstStyle/>
          <a:p>
            <a:fld id="{114D37F6-AD7B-F847-9A68-E8E59732774D}" type="slidenum">
              <a:rPr lang="en-US" smtClean="0"/>
              <a:t>‹#›</a:t>
            </a:fld>
            <a:endParaRPr lang="en-US"/>
          </a:p>
        </p:txBody>
      </p:sp>
    </p:spTree>
    <p:extLst>
      <p:ext uri="{BB962C8B-B14F-4D97-AF65-F5344CB8AC3E}">
        <p14:creationId xmlns:p14="http://schemas.microsoft.com/office/powerpoint/2010/main" val="1967423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749B1F-69BF-AA4E-B7B3-6571D0BB60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1368A2-ACEB-7F4D-80EB-1AEA637B7E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954D30-B481-6441-893F-52C84AA069B7}"/>
              </a:ext>
            </a:extLst>
          </p:cNvPr>
          <p:cNvSpPr>
            <a:spLocks noGrp="1"/>
          </p:cNvSpPr>
          <p:nvPr>
            <p:ph type="dt" sz="half" idx="10"/>
          </p:nvPr>
        </p:nvSpPr>
        <p:spPr/>
        <p:txBody>
          <a:bodyPr/>
          <a:lstStyle/>
          <a:p>
            <a:fld id="{BD9AF036-032F-CA4E-8993-7511098F285B}" type="datetimeFigureOut">
              <a:rPr lang="en-US" smtClean="0"/>
              <a:t>10/24/20</a:t>
            </a:fld>
            <a:endParaRPr lang="en-US"/>
          </a:p>
        </p:txBody>
      </p:sp>
      <p:sp>
        <p:nvSpPr>
          <p:cNvPr id="5" name="Footer Placeholder 4">
            <a:extLst>
              <a:ext uri="{FF2B5EF4-FFF2-40B4-BE49-F238E27FC236}">
                <a16:creationId xmlns:a16="http://schemas.microsoft.com/office/drawing/2014/main" id="{50441BC1-8DB2-5C43-AFAB-2905816D95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CFEE7-AF00-734F-B24E-99601DF4ECF9}"/>
              </a:ext>
            </a:extLst>
          </p:cNvPr>
          <p:cNvSpPr>
            <a:spLocks noGrp="1"/>
          </p:cNvSpPr>
          <p:nvPr>
            <p:ph type="sldNum" sz="quarter" idx="12"/>
          </p:nvPr>
        </p:nvSpPr>
        <p:spPr/>
        <p:txBody>
          <a:bodyPr/>
          <a:lstStyle/>
          <a:p>
            <a:fld id="{114D37F6-AD7B-F847-9A68-E8E59732774D}" type="slidenum">
              <a:rPr lang="en-US" smtClean="0"/>
              <a:t>‹#›</a:t>
            </a:fld>
            <a:endParaRPr lang="en-US"/>
          </a:p>
        </p:txBody>
      </p:sp>
    </p:spTree>
    <p:extLst>
      <p:ext uri="{BB962C8B-B14F-4D97-AF65-F5344CB8AC3E}">
        <p14:creationId xmlns:p14="http://schemas.microsoft.com/office/powerpoint/2010/main" val="1809659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F3B5D-2007-5741-BF0B-5516D17E70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0142A6-EEED-1C4A-BEF2-D1120EBD2F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8A3576-64A3-9E4D-AE6E-1F569C9D4088}"/>
              </a:ext>
            </a:extLst>
          </p:cNvPr>
          <p:cNvSpPr>
            <a:spLocks noGrp="1"/>
          </p:cNvSpPr>
          <p:nvPr>
            <p:ph type="dt" sz="half" idx="10"/>
          </p:nvPr>
        </p:nvSpPr>
        <p:spPr/>
        <p:txBody>
          <a:bodyPr/>
          <a:lstStyle/>
          <a:p>
            <a:fld id="{BD9AF036-032F-CA4E-8993-7511098F285B}" type="datetimeFigureOut">
              <a:rPr lang="en-US" smtClean="0"/>
              <a:t>10/24/20</a:t>
            </a:fld>
            <a:endParaRPr lang="en-US"/>
          </a:p>
        </p:txBody>
      </p:sp>
      <p:sp>
        <p:nvSpPr>
          <p:cNvPr id="5" name="Footer Placeholder 4">
            <a:extLst>
              <a:ext uri="{FF2B5EF4-FFF2-40B4-BE49-F238E27FC236}">
                <a16:creationId xmlns:a16="http://schemas.microsoft.com/office/drawing/2014/main" id="{7466922E-2377-024D-9ECA-1BFF68C5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510832-A5AF-E44B-98E4-C25A8347FDEC}"/>
              </a:ext>
            </a:extLst>
          </p:cNvPr>
          <p:cNvSpPr>
            <a:spLocks noGrp="1"/>
          </p:cNvSpPr>
          <p:nvPr>
            <p:ph type="sldNum" sz="quarter" idx="12"/>
          </p:nvPr>
        </p:nvSpPr>
        <p:spPr/>
        <p:txBody>
          <a:bodyPr/>
          <a:lstStyle/>
          <a:p>
            <a:fld id="{114D37F6-AD7B-F847-9A68-E8E59732774D}" type="slidenum">
              <a:rPr lang="en-US" smtClean="0"/>
              <a:t>‹#›</a:t>
            </a:fld>
            <a:endParaRPr lang="en-US"/>
          </a:p>
        </p:txBody>
      </p:sp>
    </p:spTree>
    <p:extLst>
      <p:ext uri="{BB962C8B-B14F-4D97-AF65-F5344CB8AC3E}">
        <p14:creationId xmlns:p14="http://schemas.microsoft.com/office/powerpoint/2010/main" val="371503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F3E58-3569-064A-ABE6-4E69A4ED57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8787134-DF6E-4B4E-A9C2-47E07D98A3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489992-3E09-7544-A713-966AEC58C751}"/>
              </a:ext>
            </a:extLst>
          </p:cNvPr>
          <p:cNvSpPr>
            <a:spLocks noGrp="1"/>
          </p:cNvSpPr>
          <p:nvPr>
            <p:ph type="dt" sz="half" idx="10"/>
          </p:nvPr>
        </p:nvSpPr>
        <p:spPr/>
        <p:txBody>
          <a:bodyPr/>
          <a:lstStyle/>
          <a:p>
            <a:fld id="{BD9AF036-032F-CA4E-8993-7511098F285B}" type="datetimeFigureOut">
              <a:rPr lang="en-US" smtClean="0"/>
              <a:t>10/24/20</a:t>
            </a:fld>
            <a:endParaRPr lang="en-US"/>
          </a:p>
        </p:txBody>
      </p:sp>
      <p:sp>
        <p:nvSpPr>
          <p:cNvPr id="5" name="Footer Placeholder 4">
            <a:extLst>
              <a:ext uri="{FF2B5EF4-FFF2-40B4-BE49-F238E27FC236}">
                <a16:creationId xmlns:a16="http://schemas.microsoft.com/office/drawing/2014/main" id="{5D1CE29A-E74A-B44D-9393-E49BE209A3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42D72F-8D21-5340-BAE9-E94133F80905}"/>
              </a:ext>
            </a:extLst>
          </p:cNvPr>
          <p:cNvSpPr>
            <a:spLocks noGrp="1"/>
          </p:cNvSpPr>
          <p:nvPr>
            <p:ph type="sldNum" sz="quarter" idx="12"/>
          </p:nvPr>
        </p:nvSpPr>
        <p:spPr/>
        <p:txBody>
          <a:bodyPr/>
          <a:lstStyle/>
          <a:p>
            <a:fld id="{114D37F6-AD7B-F847-9A68-E8E59732774D}" type="slidenum">
              <a:rPr lang="en-US" smtClean="0"/>
              <a:t>‹#›</a:t>
            </a:fld>
            <a:endParaRPr lang="en-US"/>
          </a:p>
        </p:txBody>
      </p:sp>
    </p:spTree>
    <p:extLst>
      <p:ext uri="{BB962C8B-B14F-4D97-AF65-F5344CB8AC3E}">
        <p14:creationId xmlns:p14="http://schemas.microsoft.com/office/powerpoint/2010/main" val="60642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04DAD-B3C4-BC4F-8CD8-2ECABCA3EC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A343B9-9F46-FB45-8A0E-5CD5EFC230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3465C9-100F-B54C-A1C3-9F08DAD382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83850A-A534-A647-80DC-4F2265AFA85E}"/>
              </a:ext>
            </a:extLst>
          </p:cNvPr>
          <p:cNvSpPr>
            <a:spLocks noGrp="1"/>
          </p:cNvSpPr>
          <p:nvPr>
            <p:ph type="dt" sz="half" idx="10"/>
          </p:nvPr>
        </p:nvSpPr>
        <p:spPr/>
        <p:txBody>
          <a:bodyPr/>
          <a:lstStyle/>
          <a:p>
            <a:fld id="{BD9AF036-032F-CA4E-8993-7511098F285B}" type="datetimeFigureOut">
              <a:rPr lang="en-US" smtClean="0"/>
              <a:t>10/24/20</a:t>
            </a:fld>
            <a:endParaRPr lang="en-US"/>
          </a:p>
        </p:txBody>
      </p:sp>
      <p:sp>
        <p:nvSpPr>
          <p:cNvPr id="6" name="Footer Placeholder 5">
            <a:extLst>
              <a:ext uri="{FF2B5EF4-FFF2-40B4-BE49-F238E27FC236}">
                <a16:creationId xmlns:a16="http://schemas.microsoft.com/office/drawing/2014/main" id="{6505C382-FF00-3A41-BFED-16E62BE0F5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EACCA6-ABBF-1B4C-B341-5988C5256E29}"/>
              </a:ext>
            </a:extLst>
          </p:cNvPr>
          <p:cNvSpPr>
            <a:spLocks noGrp="1"/>
          </p:cNvSpPr>
          <p:nvPr>
            <p:ph type="sldNum" sz="quarter" idx="12"/>
          </p:nvPr>
        </p:nvSpPr>
        <p:spPr/>
        <p:txBody>
          <a:bodyPr/>
          <a:lstStyle/>
          <a:p>
            <a:fld id="{114D37F6-AD7B-F847-9A68-E8E59732774D}" type="slidenum">
              <a:rPr lang="en-US" smtClean="0"/>
              <a:t>‹#›</a:t>
            </a:fld>
            <a:endParaRPr lang="en-US"/>
          </a:p>
        </p:txBody>
      </p:sp>
    </p:spTree>
    <p:extLst>
      <p:ext uri="{BB962C8B-B14F-4D97-AF65-F5344CB8AC3E}">
        <p14:creationId xmlns:p14="http://schemas.microsoft.com/office/powerpoint/2010/main" val="3000958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E9892-FA6C-A248-963E-0525D600ABA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E27F073-D0BA-444A-BC46-3F68713CBA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2A5926-6983-9A47-8B0F-E8C5B1F0C7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51DE33-23C8-8342-B812-7A8ACFFAAA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2AC9DC-944F-2A4B-90F6-A9960889BB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06FD02-AC39-EB45-B185-8153DDF54C0F}"/>
              </a:ext>
            </a:extLst>
          </p:cNvPr>
          <p:cNvSpPr>
            <a:spLocks noGrp="1"/>
          </p:cNvSpPr>
          <p:nvPr>
            <p:ph type="dt" sz="half" idx="10"/>
          </p:nvPr>
        </p:nvSpPr>
        <p:spPr/>
        <p:txBody>
          <a:bodyPr/>
          <a:lstStyle/>
          <a:p>
            <a:fld id="{BD9AF036-032F-CA4E-8993-7511098F285B}" type="datetimeFigureOut">
              <a:rPr lang="en-US" smtClean="0"/>
              <a:t>10/24/20</a:t>
            </a:fld>
            <a:endParaRPr lang="en-US"/>
          </a:p>
        </p:txBody>
      </p:sp>
      <p:sp>
        <p:nvSpPr>
          <p:cNvPr id="8" name="Footer Placeholder 7">
            <a:extLst>
              <a:ext uri="{FF2B5EF4-FFF2-40B4-BE49-F238E27FC236}">
                <a16:creationId xmlns:a16="http://schemas.microsoft.com/office/drawing/2014/main" id="{D3544A03-FDD4-7B43-95FB-E206BE33B8B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5B93ED8-D5C6-5446-8AA2-DCC71FDBB7E5}"/>
              </a:ext>
            </a:extLst>
          </p:cNvPr>
          <p:cNvSpPr>
            <a:spLocks noGrp="1"/>
          </p:cNvSpPr>
          <p:nvPr>
            <p:ph type="sldNum" sz="quarter" idx="12"/>
          </p:nvPr>
        </p:nvSpPr>
        <p:spPr/>
        <p:txBody>
          <a:bodyPr/>
          <a:lstStyle/>
          <a:p>
            <a:fld id="{114D37F6-AD7B-F847-9A68-E8E59732774D}" type="slidenum">
              <a:rPr lang="en-US" smtClean="0"/>
              <a:t>‹#›</a:t>
            </a:fld>
            <a:endParaRPr lang="en-US"/>
          </a:p>
        </p:txBody>
      </p:sp>
    </p:spTree>
    <p:extLst>
      <p:ext uri="{BB962C8B-B14F-4D97-AF65-F5344CB8AC3E}">
        <p14:creationId xmlns:p14="http://schemas.microsoft.com/office/powerpoint/2010/main" val="3029363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C1FC0-F964-5B40-8BA6-CBE3304BAB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B4D9F7-4076-B64B-8D72-B4973B848ABD}"/>
              </a:ext>
            </a:extLst>
          </p:cNvPr>
          <p:cNvSpPr>
            <a:spLocks noGrp="1"/>
          </p:cNvSpPr>
          <p:nvPr>
            <p:ph type="dt" sz="half" idx="10"/>
          </p:nvPr>
        </p:nvSpPr>
        <p:spPr/>
        <p:txBody>
          <a:bodyPr/>
          <a:lstStyle/>
          <a:p>
            <a:fld id="{BD9AF036-032F-CA4E-8993-7511098F285B}" type="datetimeFigureOut">
              <a:rPr lang="en-US" smtClean="0"/>
              <a:t>10/24/20</a:t>
            </a:fld>
            <a:endParaRPr lang="en-US"/>
          </a:p>
        </p:txBody>
      </p:sp>
      <p:sp>
        <p:nvSpPr>
          <p:cNvPr id="4" name="Footer Placeholder 3">
            <a:extLst>
              <a:ext uri="{FF2B5EF4-FFF2-40B4-BE49-F238E27FC236}">
                <a16:creationId xmlns:a16="http://schemas.microsoft.com/office/drawing/2014/main" id="{4F91221E-69AD-B847-A2AB-2AA419DAA6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82ECFA-4F94-1A46-8BBC-F7D2A699ACB3}"/>
              </a:ext>
            </a:extLst>
          </p:cNvPr>
          <p:cNvSpPr>
            <a:spLocks noGrp="1"/>
          </p:cNvSpPr>
          <p:nvPr>
            <p:ph type="sldNum" sz="quarter" idx="12"/>
          </p:nvPr>
        </p:nvSpPr>
        <p:spPr/>
        <p:txBody>
          <a:bodyPr/>
          <a:lstStyle/>
          <a:p>
            <a:fld id="{114D37F6-AD7B-F847-9A68-E8E59732774D}" type="slidenum">
              <a:rPr lang="en-US" smtClean="0"/>
              <a:t>‹#›</a:t>
            </a:fld>
            <a:endParaRPr lang="en-US"/>
          </a:p>
        </p:txBody>
      </p:sp>
    </p:spTree>
    <p:extLst>
      <p:ext uri="{BB962C8B-B14F-4D97-AF65-F5344CB8AC3E}">
        <p14:creationId xmlns:p14="http://schemas.microsoft.com/office/powerpoint/2010/main" val="1233798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CFD708-D477-F247-9DE7-2E77D1340CC8}"/>
              </a:ext>
            </a:extLst>
          </p:cNvPr>
          <p:cNvSpPr>
            <a:spLocks noGrp="1"/>
          </p:cNvSpPr>
          <p:nvPr>
            <p:ph type="dt" sz="half" idx="10"/>
          </p:nvPr>
        </p:nvSpPr>
        <p:spPr/>
        <p:txBody>
          <a:bodyPr/>
          <a:lstStyle/>
          <a:p>
            <a:fld id="{BD9AF036-032F-CA4E-8993-7511098F285B}" type="datetimeFigureOut">
              <a:rPr lang="en-US" smtClean="0"/>
              <a:t>10/24/20</a:t>
            </a:fld>
            <a:endParaRPr lang="en-US"/>
          </a:p>
        </p:txBody>
      </p:sp>
      <p:sp>
        <p:nvSpPr>
          <p:cNvPr id="3" name="Footer Placeholder 2">
            <a:extLst>
              <a:ext uri="{FF2B5EF4-FFF2-40B4-BE49-F238E27FC236}">
                <a16:creationId xmlns:a16="http://schemas.microsoft.com/office/drawing/2014/main" id="{2F48AC90-C9EE-0E4E-8C96-BCC5089BCB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6E5E68-D7DF-1B4B-B0BD-7D1B2FA7863C}"/>
              </a:ext>
            </a:extLst>
          </p:cNvPr>
          <p:cNvSpPr>
            <a:spLocks noGrp="1"/>
          </p:cNvSpPr>
          <p:nvPr>
            <p:ph type="sldNum" sz="quarter" idx="12"/>
          </p:nvPr>
        </p:nvSpPr>
        <p:spPr/>
        <p:txBody>
          <a:bodyPr/>
          <a:lstStyle/>
          <a:p>
            <a:fld id="{114D37F6-AD7B-F847-9A68-E8E59732774D}" type="slidenum">
              <a:rPr lang="en-US" smtClean="0"/>
              <a:t>‹#›</a:t>
            </a:fld>
            <a:endParaRPr lang="en-US"/>
          </a:p>
        </p:txBody>
      </p:sp>
    </p:spTree>
    <p:extLst>
      <p:ext uri="{BB962C8B-B14F-4D97-AF65-F5344CB8AC3E}">
        <p14:creationId xmlns:p14="http://schemas.microsoft.com/office/powerpoint/2010/main" val="335660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40261-49A3-3440-82CA-B0D6AEA2E7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7AB25C-47B7-8942-AD64-6F3175AC0B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26BC47-F361-064B-8995-A0452D28BD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5A55A3-09AB-624D-BB3F-46BA3368EF21}"/>
              </a:ext>
            </a:extLst>
          </p:cNvPr>
          <p:cNvSpPr>
            <a:spLocks noGrp="1"/>
          </p:cNvSpPr>
          <p:nvPr>
            <p:ph type="dt" sz="half" idx="10"/>
          </p:nvPr>
        </p:nvSpPr>
        <p:spPr/>
        <p:txBody>
          <a:bodyPr/>
          <a:lstStyle/>
          <a:p>
            <a:fld id="{BD9AF036-032F-CA4E-8993-7511098F285B}" type="datetimeFigureOut">
              <a:rPr lang="en-US" smtClean="0"/>
              <a:t>10/24/20</a:t>
            </a:fld>
            <a:endParaRPr lang="en-US"/>
          </a:p>
        </p:txBody>
      </p:sp>
      <p:sp>
        <p:nvSpPr>
          <p:cNvPr id="6" name="Footer Placeholder 5">
            <a:extLst>
              <a:ext uri="{FF2B5EF4-FFF2-40B4-BE49-F238E27FC236}">
                <a16:creationId xmlns:a16="http://schemas.microsoft.com/office/drawing/2014/main" id="{908971DC-4F58-3248-AE8A-ADC6CDFB26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9505AC-FF7E-AD4D-9FE4-29064E0D4F05}"/>
              </a:ext>
            </a:extLst>
          </p:cNvPr>
          <p:cNvSpPr>
            <a:spLocks noGrp="1"/>
          </p:cNvSpPr>
          <p:nvPr>
            <p:ph type="sldNum" sz="quarter" idx="12"/>
          </p:nvPr>
        </p:nvSpPr>
        <p:spPr/>
        <p:txBody>
          <a:bodyPr/>
          <a:lstStyle/>
          <a:p>
            <a:fld id="{114D37F6-AD7B-F847-9A68-E8E59732774D}" type="slidenum">
              <a:rPr lang="en-US" smtClean="0"/>
              <a:t>‹#›</a:t>
            </a:fld>
            <a:endParaRPr lang="en-US"/>
          </a:p>
        </p:txBody>
      </p:sp>
    </p:spTree>
    <p:extLst>
      <p:ext uri="{BB962C8B-B14F-4D97-AF65-F5344CB8AC3E}">
        <p14:creationId xmlns:p14="http://schemas.microsoft.com/office/powerpoint/2010/main" val="1512603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C5DFA-4501-9F41-926D-039B7AD95D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1FDEAF-E738-CF48-84F4-6486B58D25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7BE0E2-04BE-8D45-900D-57EDE9B9E8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C29B73-EE69-9548-8BD0-8D476B8A8C96}"/>
              </a:ext>
            </a:extLst>
          </p:cNvPr>
          <p:cNvSpPr>
            <a:spLocks noGrp="1"/>
          </p:cNvSpPr>
          <p:nvPr>
            <p:ph type="dt" sz="half" idx="10"/>
          </p:nvPr>
        </p:nvSpPr>
        <p:spPr/>
        <p:txBody>
          <a:bodyPr/>
          <a:lstStyle/>
          <a:p>
            <a:fld id="{BD9AF036-032F-CA4E-8993-7511098F285B}" type="datetimeFigureOut">
              <a:rPr lang="en-US" smtClean="0"/>
              <a:t>10/24/20</a:t>
            </a:fld>
            <a:endParaRPr lang="en-US"/>
          </a:p>
        </p:txBody>
      </p:sp>
      <p:sp>
        <p:nvSpPr>
          <p:cNvPr id="6" name="Footer Placeholder 5">
            <a:extLst>
              <a:ext uri="{FF2B5EF4-FFF2-40B4-BE49-F238E27FC236}">
                <a16:creationId xmlns:a16="http://schemas.microsoft.com/office/drawing/2014/main" id="{1D930E54-C9D5-7F4B-AC73-9405C8F3A7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87CB6B-2B67-4A4A-88EE-877455A22BA9}"/>
              </a:ext>
            </a:extLst>
          </p:cNvPr>
          <p:cNvSpPr>
            <a:spLocks noGrp="1"/>
          </p:cNvSpPr>
          <p:nvPr>
            <p:ph type="sldNum" sz="quarter" idx="12"/>
          </p:nvPr>
        </p:nvSpPr>
        <p:spPr/>
        <p:txBody>
          <a:bodyPr/>
          <a:lstStyle/>
          <a:p>
            <a:fld id="{114D37F6-AD7B-F847-9A68-E8E59732774D}" type="slidenum">
              <a:rPr lang="en-US" smtClean="0"/>
              <a:t>‹#›</a:t>
            </a:fld>
            <a:endParaRPr lang="en-US"/>
          </a:p>
        </p:txBody>
      </p:sp>
    </p:spTree>
    <p:extLst>
      <p:ext uri="{BB962C8B-B14F-4D97-AF65-F5344CB8AC3E}">
        <p14:creationId xmlns:p14="http://schemas.microsoft.com/office/powerpoint/2010/main" val="633475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00A118-88AB-4E4D-B37B-DB81646356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D6D103-6513-134A-B7F4-0DF521623E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55D9E6-267C-7548-94CE-D6AE60A9C7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9AF036-032F-CA4E-8993-7511098F285B}" type="datetimeFigureOut">
              <a:rPr lang="en-US" smtClean="0"/>
              <a:t>10/24/20</a:t>
            </a:fld>
            <a:endParaRPr lang="en-US"/>
          </a:p>
        </p:txBody>
      </p:sp>
      <p:sp>
        <p:nvSpPr>
          <p:cNvPr id="5" name="Footer Placeholder 4">
            <a:extLst>
              <a:ext uri="{FF2B5EF4-FFF2-40B4-BE49-F238E27FC236}">
                <a16:creationId xmlns:a16="http://schemas.microsoft.com/office/drawing/2014/main" id="{BCCD79FA-A956-764A-815F-291D90B4D5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AA6AC05-110A-9C47-B65B-00E7D1C88C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4D37F6-AD7B-F847-9A68-E8E59732774D}" type="slidenum">
              <a:rPr lang="en-US" smtClean="0"/>
              <a:t>‹#›</a:t>
            </a:fld>
            <a:endParaRPr lang="en-US"/>
          </a:p>
        </p:txBody>
      </p:sp>
    </p:spTree>
    <p:extLst>
      <p:ext uri="{BB962C8B-B14F-4D97-AF65-F5344CB8AC3E}">
        <p14:creationId xmlns:p14="http://schemas.microsoft.com/office/powerpoint/2010/main" val="1391810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D1B7D-EB95-E24C-8D99-F1A16D912C27}"/>
              </a:ext>
            </a:extLst>
          </p:cNvPr>
          <p:cNvSpPr>
            <a:spLocks noGrp="1"/>
          </p:cNvSpPr>
          <p:nvPr>
            <p:ph type="ctrTitle"/>
          </p:nvPr>
        </p:nvSpPr>
        <p:spPr>
          <a:xfrm>
            <a:off x="1524000" y="639763"/>
            <a:ext cx="9144000" cy="960437"/>
          </a:xfrm>
        </p:spPr>
        <p:txBody>
          <a:bodyPr/>
          <a:lstStyle/>
          <a:p>
            <a:r>
              <a:rPr lang="en-US" b="1" dirty="0"/>
              <a:t>Problem Identification</a:t>
            </a:r>
          </a:p>
        </p:txBody>
      </p:sp>
      <p:sp>
        <p:nvSpPr>
          <p:cNvPr id="3" name="Subtitle 2">
            <a:extLst>
              <a:ext uri="{FF2B5EF4-FFF2-40B4-BE49-F238E27FC236}">
                <a16:creationId xmlns:a16="http://schemas.microsoft.com/office/drawing/2014/main" id="{F5C30AB9-C5D1-1D41-A851-E8CC7B97A538}"/>
              </a:ext>
            </a:extLst>
          </p:cNvPr>
          <p:cNvSpPr>
            <a:spLocks noGrp="1"/>
          </p:cNvSpPr>
          <p:nvPr>
            <p:ph type="subTitle" idx="1"/>
          </p:nvPr>
        </p:nvSpPr>
        <p:spPr>
          <a:xfrm>
            <a:off x="1524000" y="1987826"/>
            <a:ext cx="9144000" cy="4230411"/>
          </a:xfrm>
        </p:spPr>
        <p:txBody>
          <a:bodyPr>
            <a:normAutofit/>
          </a:bodyPr>
          <a:lstStyle/>
          <a:p>
            <a:pPr algn="l"/>
            <a:r>
              <a:rPr lang="en-US" dirty="0"/>
              <a:t>Big Mountain recently installed an additional chair lift to help increase the distribution of visitors, which increased operating costs this season. The business expects recommendations on recouping the increased operating costs in order to maintain profit margin of 9.2% and a projection of this year’s annual revenue based on the recommendations.</a:t>
            </a:r>
            <a:r>
              <a:rPr lang="en-US" dirty="0">
                <a:effectLst/>
              </a:rPr>
              <a:t> </a:t>
            </a:r>
          </a:p>
          <a:p>
            <a:pPr algn="l"/>
            <a:r>
              <a:rPr lang="en-US" dirty="0"/>
              <a:t>This project aims to build a predictive model for ticket price based on a number of facilities, or properties, boasted by resorts (at the resorts). This model will be used to provide guidance for Big Mountain's pricing and future facility investment plans.</a:t>
            </a:r>
            <a:r>
              <a:rPr lang="en-US" dirty="0">
                <a:effectLst/>
              </a:rPr>
              <a:t> </a:t>
            </a:r>
            <a:endParaRPr lang="en-US" dirty="0"/>
          </a:p>
          <a:p>
            <a:pPr algn="l"/>
            <a:endParaRPr lang="en-US" dirty="0"/>
          </a:p>
        </p:txBody>
      </p:sp>
    </p:spTree>
    <p:extLst>
      <p:ext uri="{BB962C8B-B14F-4D97-AF65-F5344CB8AC3E}">
        <p14:creationId xmlns:p14="http://schemas.microsoft.com/office/powerpoint/2010/main" val="1428204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79DDE-7A02-D149-855C-2563DB669491}"/>
              </a:ext>
            </a:extLst>
          </p:cNvPr>
          <p:cNvSpPr>
            <a:spLocks noGrp="1"/>
          </p:cNvSpPr>
          <p:nvPr>
            <p:ph type="title"/>
          </p:nvPr>
        </p:nvSpPr>
        <p:spPr/>
        <p:txBody>
          <a:bodyPr/>
          <a:lstStyle/>
          <a:p>
            <a:pPr algn="ctr"/>
            <a:r>
              <a:rPr lang="en-US" b="1" dirty="0"/>
              <a:t>Summary and conclusion</a:t>
            </a:r>
            <a:endParaRPr lang="en-US" dirty="0"/>
          </a:p>
        </p:txBody>
      </p:sp>
      <p:sp>
        <p:nvSpPr>
          <p:cNvPr id="3" name="Content Placeholder 2">
            <a:extLst>
              <a:ext uri="{FF2B5EF4-FFF2-40B4-BE49-F238E27FC236}">
                <a16:creationId xmlns:a16="http://schemas.microsoft.com/office/drawing/2014/main" id="{E446EC71-B591-A842-8CBD-8C05D77D55A2}"/>
              </a:ext>
            </a:extLst>
          </p:cNvPr>
          <p:cNvSpPr>
            <a:spLocks noGrp="1"/>
          </p:cNvSpPr>
          <p:nvPr>
            <p:ph idx="1"/>
          </p:nvPr>
        </p:nvSpPr>
        <p:spPr>
          <a:xfrm>
            <a:off x="838200" y="1935385"/>
            <a:ext cx="10515600" cy="4802187"/>
          </a:xfrm>
        </p:spPr>
        <p:txBody>
          <a:bodyPr>
            <a:normAutofit/>
          </a:bodyPr>
          <a:lstStyle/>
          <a:p>
            <a:r>
              <a:rPr lang="en-US" dirty="0"/>
              <a:t>Our model could be lacking some key data, which could attest the higher modeled price or Big Mountain could just be undercharging.</a:t>
            </a:r>
          </a:p>
          <a:p>
            <a:r>
              <a:rPr lang="en-US" dirty="0"/>
              <a:t>If Big Mountain is undercharging, we suggest you increase the ticket price which is supported in the marketplace.</a:t>
            </a:r>
          </a:p>
          <a:p>
            <a:r>
              <a:rPr lang="en-US" dirty="0"/>
              <a:t>You should test scenarios 1 and 2:</a:t>
            </a:r>
          </a:p>
          <a:p>
            <a:pPr lvl="1"/>
            <a:r>
              <a:rPr lang="en-US" dirty="0"/>
              <a:t>Permanently close up to 10 of the least used runs</a:t>
            </a:r>
          </a:p>
          <a:p>
            <a:pPr lvl="1"/>
            <a:r>
              <a:rPr lang="en-US" dirty="0"/>
              <a:t>Increase the vertical drop and install an additional chair lift</a:t>
            </a:r>
          </a:p>
          <a:p>
            <a:r>
              <a:rPr lang="en-US" dirty="0"/>
              <a:t>Maintenance costs might be a useful parameter to also investigate.</a:t>
            </a:r>
          </a:p>
        </p:txBody>
      </p:sp>
    </p:spTree>
    <p:extLst>
      <p:ext uri="{BB962C8B-B14F-4D97-AF65-F5344CB8AC3E}">
        <p14:creationId xmlns:p14="http://schemas.microsoft.com/office/powerpoint/2010/main" val="228566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4583B-F3CB-884E-A518-BC49F33FBCA7}"/>
              </a:ext>
            </a:extLst>
          </p:cNvPr>
          <p:cNvSpPr>
            <a:spLocks noGrp="1"/>
          </p:cNvSpPr>
          <p:nvPr>
            <p:ph type="title"/>
          </p:nvPr>
        </p:nvSpPr>
        <p:spPr/>
        <p:txBody>
          <a:bodyPr/>
          <a:lstStyle/>
          <a:p>
            <a:pPr algn="ctr"/>
            <a:r>
              <a:rPr lang="en-US" b="1" dirty="0"/>
              <a:t>Recommendation and key findings</a:t>
            </a:r>
          </a:p>
        </p:txBody>
      </p:sp>
      <p:sp>
        <p:nvSpPr>
          <p:cNvPr id="3" name="Content Placeholder 2">
            <a:extLst>
              <a:ext uri="{FF2B5EF4-FFF2-40B4-BE49-F238E27FC236}">
                <a16:creationId xmlns:a16="http://schemas.microsoft.com/office/drawing/2014/main" id="{E1D54471-9C0A-4040-916F-882D0429EB4F}"/>
              </a:ext>
            </a:extLst>
          </p:cNvPr>
          <p:cNvSpPr>
            <a:spLocks noGrp="1"/>
          </p:cNvSpPr>
          <p:nvPr>
            <p:ph idx="1"/>
          </p:nvPr>
        </p:nvSpPr>
        <p:spPr>
          <a:xfrm>
            <a:off x="838200" y="2160431"/>
            <a:ext cx="10515600" cy="3403243"/>
          </a:xfrm>
        </p:spPr>
        <p:txBody>
          <a:bodyPr>
            <a:normAutofit/>
          </a:bodyPr>
          <a:lstStyle/>
          <a:p>
            <a:r>
              <a:rPr lang="en-US" dirty="0"/>
              <a:t>The predicted Adult Weekend ticket price for Big Mountain is $94.22, which is a suggested increase from the current cost of $81. </a:t>
            </a:r>
          </a:p>
          <a:p>
            <a:r>
              <a:rPr lang="en-US" dirty="0"/>
              <a:t>Our recommendation for either cutting costs or increasing revenue (from ticket prices) is to</a:t>
            </a:r>
          </a:p>
          <a:p>
            <a:pPr lvl="1"/>
            <a:r>
              <a:rPr lang="en-US" dirty="0"/>
              <a:t>Permanently close up to 10 of the least used runs</a:t>
            </a:r>
          </a:p>
          <a:p>
            <a:pPr lvl="1"/>
            <a:r>
              <a:rPr lang="en-US" dirty="0"/>
              <a:t>Increase the vertical drop and install an additional chair lift, without additional snow making coverage.</a:t>
            </a:r>
          </a:p>
        </p:txBody>
      </p:sp>
    </p:spTree>
    <p:extLst>
      <p:ext uri="{BB962C8B-B14F-4D97-AF65-F5344CB8AC3E}">
        <p14:creationId xmlns:p14="http://schemas.microsoft.com/office/powerpoint/2010/main" val="597270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CFA1-88C7-2A4A-AF96-A1F5D901BD1D}"/>
              </a:ext>
            </a:extLst>
          </p:cNvPr>
          <p:cNvSpPr>
            <a:spLocks noGrp="1"/>
          </p:cNvSpPr>
          <p:nvPr>
            <p:ph type="title"/>
          </p:nvPr>
        </p:nvSpPr>
        <p:spPr/>
        <p:txBody>
          <a:bodyPr>
            <a:normAutofit/>
          </a:bodyPr>
          <a:lstStyle/>
          <a:p>
            <a:pPr algn="ctr"/>
            <a:r>
              <a:rPr lang="en-US" b="1" dirty="0">
                <a:effectLst/>
              </a:rPr>
              <a:t>Data Wrangling &amp; Cleaning</a:t>
            </a:r>
            <a:endParaRPr lang="en-US" b="1" dirty="0"/>
          </a:p>
        </p:txBody>
      </p:sp>
      <p:sp>
        <p:nvSpPr>
          <p:cNvPr id="3" name="Content Placeholder 2">
            <a:extLst>
              <a:ext uri="{FF2B5EF4-FFF2-40B4-BE49-F238E27FC236}">
                <a16:creationId xmlns:a16="http://schemas.microsoft.com/office/drawing/2014/main" id="{88F56054-06B3-2340-ABEE-69179F779CFB}"/>
              </a:ext>
            </a:extLst>
          </p:cNvPr>
          <p:cNvSpPr>
            <a:spLocks noGrp="1"/>
          </p:cNvSpPr>
          <p:nvPr>
            <p:ph idx="1"/>
          </p:nvPr>
        </p:nvSpPr>
        <p:spPr>
          <a:xfrm>
            <a:off x="838200" y="1983347"/>
            <a:ext cx="10515600" cy="3232598"/>
          </a:xfrm>
        </p:spPr>
        <p:txBody>
          <a:bodyPr>
            <a:normAutofit/>
          </a:bodyPr>
          <a:lstStyle/>
          <a:p>
            <a:r>
              <a:rPr lang="en-US" dirty="0"/>
              <a:t>A data error was corrected, and some other rows dropped.</a:t>
            </a:r>
          </a:p>
          <a:p>
            <a:r>
              <a:rPr lang="en-US" dirty="0"/>
              <a:t>We also obtained some additional US state population and size data with which to augment the dataset, which also required some cleaning.</a:t>
            </a:r>
          </a:p>
          <a:p>
            <a:r>
              <a:rPr lang="en-US" dirty="0"/>
              <a:t>The data we started with contained some ticket price values, but with a number of missing values that led to several rows being dropped completely.</a:t>
            </a:r>
          </a:p>
          <a:p>
            <a:pPr marL="0" indent="0">
              <a:buNone/>
            </a:pPr>
            <a:endParaRPr lang="en-US" dirty="0"/>
          </a:p>
        </p:txBody>
      </p:sp>
    </p:spTree>
    <p:extLst>
      <p:ext uri="{BB962C8B-B14F-4D97-AF65-F5344CB8AC3E}">
        <p14:creationId xmlns:p14="http://schemas.microsoft.com/office/powerpoint/2010/main" val="712814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C6BEC6B-5C77-412D-B45A-5B0F46FED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1535B5-E14F-5548-9CCB-243A6F9EFA10}"/>
              </a:ext>
            </a:extLst>
          </p:cNvPr>
          <p:cNvSpPr>
            <a:spLocks noGrp="1"/>
          </p:cNvSpPr>
          <p:nvPr>
            <p:ph type="title"/>
          </p:nvPr>
        </p:nvSpPr>
        <p:spPr>
          <a:xfrm>
            <a:off x="838200" y="176214"/>
            <a:ext cx="10515600" cy="1481188"/>
          </a:xfrm>
        </p:spPr>
        <p:txBody>
          <a:bodyPr>
            <a:normAutofit/>
          </a:bodyPr>
          <a:lstStyle/>
          <a:p>
            <a:pPr algn="ctr"/>
            <a:r>
              <a:rPr lang="en-US" sz="4000" b="1"/>
              <a:t>Data Wrangling &amp; Cleaning</a:t>
            </a:r>
            <a:endParaRPr lang="en-US" sz="4000"/>
          </a:p>
        </p:txBody>
      </p:sp>
      <p:sp>
        <p:nvSpPr>
          <p:cNvPr id="3" name="Content Placeholder 2">
            <a:extLst>
              <a:ext uri="{FF2B5EF4-FFF2-40B4-BE49-F238E27FC236}">
                <a16:creationId xmlns:a16="http://schemas.microsoft.com/office/drawing/2014/main" id="{385B34E9-2C29-7448-880A-10C11C675E21}"/>
              </a:ext>
            </a:extLst>
          </p:cNvPr>
          <p:cNvSpPr>
            <a:spLocks noGrp="1"/>
          </p:cNvSpPr>
          <p:nvPr>
            <p:ph idx="1"/>
          </p:nvPr>
        </p:nvSpPr>
        <p:spPr>
          <a:xfrm>
            <a:off x="356315" y="1336813"/>
            <a:ext cx="3910349" cy="4703379"/>
          </a:xfrm>
        </p:spPr>
        <p:txBody>
          <a:bodyPr>
            <a:normAutofit/>
          </a:bodyPr>
          <a:lstStyle/>
          <a:p>
            <a:pPr marL="0" indent="0">
              <a:buNone/>
            </a:pPr>
            <a:endParaRPr lang="en-US" sz="2400" dirty="0"/>
          </a:p>
          <a:p>
            <a:r>
              <a:rPr lang="en-US" sz="2400" dirty="0"/>
              <a:t>There were two kinds of ticket price, weekend and weekday</a:t>
            </a:r>
          </a:p>
          <a:p>
            <a:r>
              <a:rPr lang="en-US" sz="2400" dirty="0"/>
              <a:t>Most prices are around $25 to over $100 dollars </a:t>
            </a:r>
          </a:p>
          <a:p>
            <a:r>
              <a:rPr lang="en-US" sz="2400" dirty="0"/>
              <a:t>We decided to drop the ’</a:t>
            </a:r>
            <a:r>
              <a:rPr lang="en-US" sz="2400" dirty="0" err="1"/>
              <a:t>AdultWeekday</a:t>
            </a:r>
            <a:r>
              <a:rPr lang="en-US" sz="2400" dirty="0"/>
              <a:t>’ column</a:t>
            </a:r>
          </a:p>
          <a:p>
            <a:r>
              <a:rPr lang="en-US" sz="2400" dirty="0"/>
              <a:t>The target feature for our predictive model is the ‘</a:t>
            </a:r>
            <a:r>
              <a:rPr lang="en-US" sz="2400" dirty="0" err="1"/>
              <a:t>AdultWeekend</a:t>
            </a:r>
            <a:r>
              <a:rPr lang="en-US" sz="2400" dirty="0"/>
              <a:t>’ variable</a:t>
            </a:r>
          </a:p>
          <a:p>
            <a:endParaRPr lang="en-US" sz="2400" dirty="0"/>
          </a:p>
        </p:txBody>
      </p:sp>
      <p:pic>
        <p:nvPicPr>
          <p:cNvPr id="5" name="Picture 4" descr="Chart, bar chart&#10;&#10;Description automatically generated">
            <a:extLst>
              <a:ext uri="{FF2B5EF4-FFF2-40B4-BE49-F238E27FC236}">
                <a16:creationId xmlns:a16="http://schemas.microsoft.com/office/drawing/2014/main" id="{C5088C5F-AB80-9C44-86B0-9D202F52495A}"/>
              </a:ext>
            </a:extLst>
          </p:cNvPr>
          <p:cNvPicPr>
            <a:picLocks noChangeAspect="1"/>
          </p:cNvPicPr>
          <p:nvPr/>
        </p:nvPicPr>
        <p:blipFill rotWithShape="1">
          <a:blip r:embed="rId2"/>
          <a:srcRect t="4039" r="2" b="2"/>
          <a:stretch/>
        </p:blipFill>
        <p:spPr>
          <a:xfrm>
            <a:off x="4266664" y="1513029"/>
            <a:ext cx="7723567" cy="5168757"/>
          </a:xfrm>
          <a:prstGeom prst="rect">
            <a:avLst/>
          </a:prstGeom>
        </p:spPr>
      </p:pic>
    </p:spTree>
    <p:extLst>
      <p:ext uri="{BB962C8B-B14F-4D97-AF65-F5344CB8AC3E}">
        <p14:creationId xmlns:p14="http://schemas.microsoft.com/office/powerpoint/2010/main" val="2041394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45E89-2A2F-D445-AC09-F95CDF0B4AA6}"/>
              </a:ext>
            </a:extLst>
          </p:cNvPr>
          <p:cNvSpPr>
            <a:spLocks noGrp="1"/>
          </p:cNvSpPr>
          <p:nvPr>
            <p:ph type="title"/>
          </p:nvPr>
        </p:nvSpPr>
        <p:spPr/>
        <p:txBody>
          <a:bodyPr/>
          <a:lstStyle/>
          <a:p>
            <a:pPr algn="ctr"/>
            <a:r>
              <a:rPr lang="en-US" b="1"/>
              <a:t>Exploratory Data Analysis</a:t>
            </a:r>
            <a:endParaRPr lang="en-US" dirty="0"/>
          </a:p>
        </p:txBody>
      </p:sp>
      <p:sp>
        <p:nvSpPr>
          <p:cNvPr id="3" name="Content Placeholder 2">
            <a:extLst>
              <a:ext uri="{FF2B5EF4-FFF2-40B4-BE49-F238E27FC236}">
                <a16:creationId xmlns:a16="http://schemas.microsoft.com/office/drawing/2014/main" id="{E8CE0F86-871F-E74D-9065-7B587768170A}"/>
              </a:ext>
            </a:extLst>
          </p:cNvPr>
          <p:cNvSpPr>
            <a:spLocks noGrp="1"/>
          </p:cNvSpPr>
          <p:nvPr>
            <p:ph idx="1"/>
          </p:nvPr>
        </p:nvSpPr>
        <p:spPr>
          <a:xfrm>
            <a:off x="676836" y="1690688"/>
            <a:ext cx="10515600" cy="4486275"/>
          </a:xfrm>
        </p:spPr>
        <p:txBody>
          <a:bodyPr/>
          <a:lstStyle/>
          <a:p>
            <a:r>
              <a:rPr lang="en-US" dirty="0"/>
              <a:t>The Average Adult Weekend ticket prices for resorts in each state.</a:t>
            </a:r>
          </a:p>
        </p:txBody>
      </p:sp>
      <p:pic>
        <p:nvPicPr>
          <p:cNvPr id="4" name="Picture 3" descr="Chart, histogram&#10;&#10;Description automatically generated">
            <a:extLst>
              <a:ext uri="{FF2B5EF4-FFF2-40B4-BE49-F238E27FC236}">
                <a16:creationId xmlns:a16="http://schemas.microsoft.com/office/drawing/2014/main" id="{57731DCD-549A-104E-A017-5D1B2280479D}"/>
              </a:ext>
            </a:extLst>
          </p:cNvPr>
          <p:cNvPicPr/>
          <p:nvPr/>
        </p:nvPicPr>
        <p:blipFill>
          <a:blip r:embed="rId2">
            <a:extLst>
              <a:ext uri="{28A0092B-C50C-407E-A947-70E740481C1C}">
                <a14:useLocalDpi xmlns:a14="http://schemas.microsoft.com/office/drawing/2010/main" val="0"/>
              </a:ext>
            </a:extLst>
          </a:blip>
          <a:stretch>
            <a:fillRect/>
          </a:stretch>
        </p:blipFill>
        <p:spPr>
          <a:xfrm>
            <a:off x="2366683" y="2215167"/>
            <a:ext cx="7135906" cy="4642834"/>
          </a:xfrm>
          <a:prstGeom prst="rect">
            <a:avLst/>
          </a:prstGeom>
        </p:spPr>
      </p:pic>
    </p:spTree>
    <p:extLst>
      <p:ext uri="{BB962C8B-B14F-4D97-AF65-F5344CB8AC3E}">
        <p14:creationId xmlns:p14="http://schemas.microsoft.com/office/powerpoint/2010/main" val="468706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82B00-DCE9-E04D-A152-9B404B31CE02}"/>
              </a:ext>
            </a:extLst>
          </p:cNvPr>
          <p:cNvSpPr>
            <a:spLocks noGrp="1"/>
          </p:cNvSpPr>
          <p:nvPr>
            <p:ph type="title"/>
          </p:nvPr>
        </p:nvSpPr>
        <p:spPr/>
        <p:txBody>
          <a:bodyPr>
            <a:normAutofit/>
          </a:bodyPr>
          <a:lstStyle/>
          <a:p>
            <a:pPr algn="ctr"/>
            <a:r>
              <a:rPr lang="en-US" b="1" dirty="0">
                <a:effectLst/>
              </a:rPr>
              <a:t>Exploratory Data Analysis</a:t>
            </a:r>
            <a:endParaRPr lang="en-US" dirty="0"/>
          </a:p>
        </p:txBody>
      </p:sp>
      <p:sp>
        <p:nvSpPr>
          <p:cNvPr id="3" name="Content Placeholder 2">
            <a:extLst>
              <a:ext uri="{FF2B5EF4-FFF2-40B4-BE49-F238E27FC236}">
                <a16:creationId xmlns:a16="http://schemas.microsoft.com/office/drawing/2014/main" id="{40C92DD6-FE23-8B48-83DC-67388DEF728A}"/>
              </a:ext>
            </a:extLst>
          </p:cNvPr>
          <p:cNvSpPr>
            <a:spLocks noGrp="1"/>
          </p:cNvSpPr>
          <p:nvPr>
            <p:ph idx="1"/>
          </p:nvPr>
        </p:nvSpPr>
        <p:spPr/>
        <p:txBody>
          <a:bodyPr>
            <a:normAutofit/>
          </a:bodyPr>
          <a:lstStyle/>
          <a:p>
            <a:r>
              <a:rPr lang="en-US" dirty="0"/>
              <a:t>We explored the state summary data and created several new features from the state data.</a:t>
            </a:r>
          </a:p>
          <a:p>
            <a:r>
              <a:rPr lang="en-US" dirty="0"/>
              <a:t>We merged our state summary features into the ski resort data and added "state resort competition” features.</a:t>
            </a:r>
          </a:p>
          <a:p>
            <a:r>
              <a:rPr lang="en-US" dirty="0"/>
              <a:t>We created a correlation heatmap hoping to identify patterns amongst the features.</a:t>
            </a:r>
          </a:p>
          <a:p>
            <a:r>
              <a:rPr lang="en-US" dirty="0"/>
              <a:t>Scatterplots revealed a strong positive correlation with: ’</a:t>
            </a:r>
            <a:r>
              <a:rPr lang="en-US" dirty="0" err="1"/>
              <a:t>vertical_drop</a:t>
            </a:r>
            <a:r>
              <a:rPr lang="en-US" dirty="0"/>
              <a:t>’, ’</a:t>
            </a:r>
            <a:r>
              <a:rPr lang="en-US" dirty="0" err="1"/>
              <a:t>fastQuads</a:t>
            </a:r>
            <a:r>
              <a:rPr lang="en-US" dirty="0"/>
              <a:t>’, ’Runs’, ’</a:t>
            </a:r>
            <a:r>
              <a:rPr lang="en-US" dirty="0" err="1"/>
              <a:t>total_chairs</a:t>
            </a:r>
            <a:r>
              <a:rPr lang="en-US" dirty="0"/>
              <a:t>’ and ’resorts_per_100kcapita’.</a:t>
            </a:r>
          </a:p>
          <a:p>
            <a:endParaRPr lang="en-US" dirty="0"/>
          </a:p>
        </p:txBody>
      </p:sp>
    </p:spTree>
    <p:extLst>
      <p:ext uri="{BB962C8B-B14F-4D97-AF65-F5344CB8AC3E}">
        <p14:creationId xmlns:p14="http://schemas.microsoft.com/office/powerpoint/2010/main" val="787167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F780B-FFFC-A64B-BC17-9D1FFFA280BE}"/>
              </a:ext>
            </a:extLst>
          </p:cNvPr>
          <p:cNvSpPr>
            <a:spLocks noGrp="1"/>
          </p:cNvSpPr>
          <p:nvPr>
            <p:ph type="title"/>
          </p:nvPr>
        </p:nvSpPr>
        <p:spPr/>
        <p:txBody>
          <a:bodyPr/>
          <a:lstStyle/>
          <a:p>
            <a:pPr algn="ctr"/>
            <a:r>
              <a:rPr lang="en-US" b="1" dirty="0"/>
              <a:t>Exploratory Data Analysis</a:t>
            </a:r>
            <a:endParaRPr lang="en-US" dirty="0"/>
          </a:p>
        </p:txBody>
      </p:sp>
      <p:sp>
        <p:nvSpPr>
          <p:cNvPr id="3" name="Content Placeholder 2">
            <a:extLst>
              <a:ext uri="{FF2B5EF4-FFF2-40B4-BE49-F238E27FC236}">
                <a16:creationId xmlns:a16="http://schemas.microsoft.com/office/drawing/2014/main" id="{ADA594CD-D0A8-B346-B935-7816E6E85702}"/>
              </a:ext>
            </a:extLst>
          </p:cNvPr>
          <p:cNvSpPr>
            <a:spLocks noGrp="1"/>
          </p:cNvSpPr>
          <p:nvPr>
            <p:ph idx="1"/>
          </p:nvPr>
        </p:nvSpPr>
        <p:spPr>
          <a:xfrm>
            <a:off x="838200" y="1429555"/>
            <a:ext cx="10515600" cy="5063320"/>
          </a:xfrm>
        </p:spPr>
        <p:txBody>
          <a:bodyPr/>
          <a:lstStyle/>
          <a:p>
            <a:r>
              <a:rPr lang="en-US" dirty="0"/>
              <a:t>Below are further features that may be useful in that they relate to how easily a resort can transport people around.</a:t>
            </a:r>
          </a:p>
        </p:txBody>
      </p:sp>
      <p:pic>
        <p:nvPicPr>
          <p:cNvPr id="4" name="Picture 3" descr="Chart, scatter chart&#10;&#10;Description automatically generated">
            <a:extLst>
              <a:ext uri="{FF2B5EF4-FFF2-40B4-BE49-F238E27FC236}">
                <a16:creationId xmlns:a16="http://schemas.microsoft.com/office/drawing/2014/main" id="{66F67626-DC84-4A4A-9E30-74BE67B874DA}"/>
              </a:ext>
            </a:extLst>
          </p:cNvPr>
          <p:cNvPicPr/>
          <p:nvPr/>
        </p:nvPicPr>
        <p:blipFill>
          <a:blip r:embed="rId2">
            <a:extLst>
              <a:ext uri="{28A0092B-C50C-407E-A947-70E740481C1C}">
                <a14:useLocalDpi xmlns:a14="http://schemas.microsoft.com/office/drawing/2010/main" val="0"/>
              </a:ext>
            </a:extLst>
          </a:blip>
          <a:stretch>
            <a:fillRect/>
          </a:stretch>
        </p:blipFill>
        <p:spPr>
          <a:xfrm>
            <a:off x="1648496" y="2305318"/>
            <a:ext cx="8860665" cy="4406498"/>
          </a:xfrm>
          <a:prstGeom prst="rect">
            <a:avLst/>
          </a:prstGeom>
        </p:spPr>
      </p:pic>
    </p:spTree>
    <p:extLst>
      <p:ext uri="{BB962C8B-B14F-4D97-AF65-F5344CB8AC3E}">
        <p14:creationId xmlns:p14="http://schemas.microsoft.com/office/powerpoint/2010/main" val="1963993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E4B3F-8F3F-A544-B555-BF41FF16531F}"/>
              </a:ext>
            </a:extLst>
          </p:cNvPr>
          <p:cNvSpPr>
            <a:spLocks noGrp="1"/>
          </p:cNvSpPr>
          <p:nvPr>
            <p:ph type="title"/>
          </p:nvPr>
        </p:nvSpPr>
        <p:spPr>
          <a:xfrm>
            <a:off x="838200" y="365125"/>
            <a:ext cx="10515600" cy="1158875"/>
          </a:xfrm>
        </p:spPr>
        <p:txBody>
          <a:bodyPr>
            <a:normAutofit/>
          </a:bodyPr>
          <a:lstStyle/>
          <a:p>
            <a:pPr algn="ctr"/>
            <a:r>
              <a:rPr lang="en-US" b="1" dirty="0">
                <a:effectLst/>
              </a:rPr>
              <a:t>Pre-Processing and Training Data</a:t>
            </a:r>
            <a:endParaRPr lang="en-US" dirty="0"/>
          </a:p>
        </p:txBody>
      </p:sp>
      <p:sp>
        <p:nvSpPr>
          <p:cNvPr id="3" name="Content Placeholder 2">
            <a:extLst>
              <a:ext uri="{FF2B5EF4-FFF2-40B4-BE49-F238E27FC236}">
                <a16:creationId xmlns:a16="http://schemas.microsoft.com/office/drawing/2014/main" id="{E1D41298-8A1C-124B-8EDC-46E8DC70AA24}"/>
              </a:ext>
            </a:extLst>
          </p:cNvPr>
          <p:cNvSpPr>
            <a:spLocks noGrp="1"/>
          </p:cNvSpPr>
          <p:nvPr>
            <p:ph idx="1"/>
          </p:nvPr>
        </p:nvSpPr>
        <p:spPr/>
        <p:txBody>
          <a:bodyPr>
            <a:normAutofit/>
          </a:bodyPr>
          <a:lstStyle/>
          <a:p>
            <a:r>
              <a:rPr lang="en-US" dirty="0"/>
              <a:t>We checked to see how good the mean is as a predictor and as expected, using the average value as our prediction gives us and R2 of zero on our training set.</a:t>
            </a:r>
          </a:p>
          <a:p>
            <a:r>
              <a:rPr lang="en-US" dirty="0"/>
              <a:t>The linear regression model explains over 80% of the variance on the train set and over 70% on the test set.</a:t>
            </a:r>
          </a:p>
          <a:p>
            <a:r>
              <a:rPr lang="en-US" dirty="0"/>
              <a:t>The dominant top four features for the linear and the random forest models are: ’</a:t>
            </a:r>
            <a:r>
              <a:rPr lang="en-US" dirty="0" err="1"/>
              <a:t>fastQuads</a:t>
            </a:r>
            <a:r>
              <a:rPr lang="en-US" dirty="0"/>
              <a:t>’, ’Runs’, ’Snow </a:t>
            </a:r>
            <a:r>
              <a:rPr lang="en-US" dirty="0" err="1"/>
              <a:t>Making_ac</a:t>
            </a:r>
            <a:r>
              <a:rPr lang="en-US" dirty="0"/>
              <a:t>’ and ’</a:t>
            </a:r>
            <a:r>
              <a:rPr lang="en-US" dirty="0" err="1"/>
              <a:t>vertical_drop</a:t>
            </a:r>
            <a:r>
              <a:rPr lang="en-US" dirty="0"/>
              <a:t>’.</a:t>
            </a:r>
          </a:p>
          <a:p>
            <a:r>
              <a:rPr lang="en-US" dirty="0"/>
              <a:t>The random forest model has a lower cross-validation mean absolute error by almost $1, it the model to use going forward.</a:t>
            </a:r>
          </a:p>
        </p:txBody>
      </p:sp>
    </p:spTree>
    <p:extLst>
      <p:ext uri="{BB962C8B-B14F-4D97-AF65-F5344CB8AC3E}">
        <p14:creationId xmlns:p14="http://schemas.microsoft.com/office/powerpoint/2010/main" val="3105843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8">
            <a:extLst>
              <a:ext uri="{FF2B5EF4-FFF2-40B4-BE49-F238E27FC236}">
                <a16:creationId xmlns:a16="http://schemas.microsoft.com/office/drawing/2014/main" id="{DC6BEC6B-5C77-412D-B45A-5B0F46FED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160D72-286F-6146-A76A-9E46512C4A4D}"/>
              </a:ext>
            </a:extLst>
          </p:cNvPr>
          <p:cNvSpPr>
            <a:spLocks noGrp="1"/>
          </p:cNvSpPr>
          <p:nvPr>
            <p:ph type="title"/>
          </p:nvPr>
        </p:nvSpPr>
        <p:spPr>
          <a:xfrm>
            <a:off x="838200" y="176214"/>
            <a:ext cx="10515600" cy="1481188"/>
          </a:xfrm>
        </p:spPr>
        <p:txBody>
          <a:bodyPr>
            <a:normAutofit/>
          </a:bodyPr>
          <a:lstStyle/>
          <a:p>
            <a:pPr algn="ctr"/>
            <a:r>
              <a:rPr lang="en-US" sz="4000" b="1"/>
              <a:t>Modeling</a:t>
            </a:r>
            <a:r>
              <a:rPr lang="en-US" sz="4000" b="1">
                <a:effectLst/>
              </a:rPr>
              <a:t> results and analysis:</a:t>
            </a:r>
            <a:endParaRPr lang="en-US" sz="4000" b="1"/>
          </a:p>
        </p:txBody>
      </p:sp>
      <p:sp>
        <p:nvSpPr>
          <p:cNvPr id="3" name="Content Placeholder 2">
            <a:extLst>
              <a:ext uri="{FF2B5EF4-FFF2-40B4-BE49-F238E27FC236}">
                <a16:creationId xmlns:a16="http://schemas.microsoft.com/office/drawing/2014/main" id="{4EA4D934-F151-1C42-AD34-D67A924AE9A9}"/>
              </a:ext>
            </a:extLst>
          </p:cNvPr>
          <p:cNvSpPr>
            <a:spLocks noGrp="1"/>
          </p:cNvSpPr>
          <p:nvPr>
            <p:ph idx="1"/>
          </p:nvPr>
        </p:nvSpPr>
        <p:spPr>
          <a:xfrm>
            <a:off x="214648" y="1300766"/>
            <a:ext cx="4021175" cy="5241702"/>
          </a:xfrm>
        </p:spPr>
        <p:txBody>
          <a:bodyPr>
            <a:noAutofit/>
          </a:bodyPr>
          <a:lstStyle/>
          <a:p>
            <a:r>
              <a:rPr lang="en-US" sz="1800" dirty="0"/>
              <a:t>Big Mountain currently charges $81.00 for the Adult Weekend ticket price, but the Resort's modelled price is $94.22, which is higher than the actual price.</a:t>
            </a:r>
          </a:p>
          <a:p>
            <a:r>
              <a:rPr lang="en-US" sz="1800" dirty="0"/>
              <a:t>We reviewed several potential scenarios for either cutting costs or increasing revenue (from ticket prices):</a:t>
            </a:r>
          </a:p>
          <a:p>
            <a:pPr marL="514350" indent="-514350">
              <a:buFont typeface="+mj-lt"/>
              <a:buAutoNum type="arabicPeriod"/>
            </a:pPr>
            <a:r>
              <a:rPr lang="en-US" sz="1800" dirty="0"/>
              <a:t>Permanently closing up to 10 of the least used runs.</a:t>
            </a:r>
          </a:p>
          <a:p>
            <a:pPr marL="514350" indent="-514350">
              <a:buFont typeface="+mj-lt"/>
              <a:buAutoNum type="arabicPeriod"/>
            </a:pPr>
            <a:r>
              <a:rPr lang="en-US" sz="1800" dirty="0"/>
              <a:t>Increase the vertical drop, which requires the installation of an additional chair lift, without additional snow making coverage.</a:t>
            </a:r>
          </a:p>
          <a:p>
            <a:pPr marL="514350" indent="-514350">
              <a:buFont typeface="+mj-lt"/>
              <a:buAutoNum type="arabicPeriod"/>
            </a:pPr>
            <a:r>
              <a:rPr lang="en-US" sz="1800" dirty="0"/>
              <a:t>Same as #2 but adding two acres of snow making cover.</a:t>
            </a:r>
          </a:p>
          <a:p>
            <a:pPr marL="514350" indent="-514350">
              <a:buFont typeface="+mj-lt"/>
              <a:buAutoNum type="arabicPeriod"/>
            </a:pPr>
            <a:r>
              <a:rPr lang="en-US" sz="1800" dirty="0"/>
              <a:t>Increase the longest run.</a:t>
            </a:r>
          </a:p>
        </p:txBody>
      </p:sp>
      <p:pic>
        <p:nvPicPr>
          <p:cNvPr id="7" name="Picture 6" descr="Chart, line chart&#10;&#10;Description automatically generated">
            <a:extLst>
              <a:ext uri="{FF2B5EF4-FFF2-40B4-BE49-F238E27FC236}">
                <a16:creationId xmlns:a16="http://schemas.microsoft.com/office/drawing/2014/main" id="{10C1D336-C2C1-604B-A650-EC1C83B4AFDA}"/>
              </a:ext>
            </a:extLst>
          </p:cNvPr>
          <p:cNvPicPr/>
          <p:nvPr/>
        </p:nvPicPr>
        <p:blipFill>
          <a:blip r:embed="rId2">
            <a:extLst>
              <a:ext uri="{28A0092B-C50C-407E-A947-70E740481C1C}">
                <a14:useLocalDpi xmlns:a14="http://schemas.microsoft.com/office/drawing/2010/main" val="0"/>
              </a:ext>
            </a:extLst>
          </a:blip>
          <a:stretch>
            <a:fillRect/>
          </a:stretch>
        </p:blipFill>
        <p:spPr>
          <a:xfrm>
            <a:off x="4450472" y="1416424"/>
            <a:ext cx="7632679" cy="4829830"/>
          </a:xfrm>
          <a:prstGeom prst="rect">
            <a:avLst/>
          </a:prstGeom>
        </p:spPr>
      </p:pic>
    </p:spTree>
    <p:extLst>
      <p:ext uri="{BB962C8B-B14F-4D97-AF65-F5344CB8AC3E}">
        <p14:creationId xmlns:p14="http://schemas.microsoft.com/office/powerpoint/2010/main" val="36445027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713</Words>
  <Application>Microsoft Macintosh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Problem Identification</vt:lpstr>
      <vt:lpstr>Recommendation and key findings</vt:lpstr>
      <vt:lpstr>Data Wrangling &amp; Cleaning</vt:lpstr>
      <vt:lpstr>Data Wrangling &amp; Cleaning</vt:lpstr>
      <vt:lpstr>Exploratory Data Analysis</vt:lpstr>
      <vt:lpstr>Exploratory Data Analysis</vt:lpstr>
      <vt:lpstr>Exploratory Data Analysis</vt:lpstr>
      <vt:lpstr>Pre-Processing and Training Data</vt:lpstr>
      <vt:lpstr>Modeling results and analysis:</vt:lpstr>
      <vt:lpstr>Summary and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Identification</dc:title>
  <dc:creator>Renee Lewis</dc:creator>
  <cp:lastModifiedBy>Renee Lewis</cp:lastModifiedBy>
  <cp:revision>16</cp:revision>
  <dcterms:created xsi:type="dcterms:W3CDTF">2020-10-26T19:42:00Z</dcterms:created>
  <dcterms:modified xsi:type="dcterms:W3CDTF">2020-10-26T21:08:12Z</dcterms:modified>
</cp:coreProperties>
</file>