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60" r:id="rId6"/>
    <p:sldId id="261" r:id="rId7"/>
    <p:sldId id="270" r:id="rId8"/>
    <p:sldId id="262" r:id="rId9"/>
    <p:sldId id="263" r:id="rId10"/>
    <p:sldId id="271" r:id="rId11"/>
    <p:sldId id="264" r:id="rId12"/>
    <p:sldId id="265" r:id="rId13"/>
    <p:sldId id="268" r:id="rId14"/>
    <p:sldId id="267" r:id="rId15"/>
    <p:sldId id="269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bloggers.com/how-to-learn-r-2/" TargetMode="External"/><Relationship Id="rId3" Type="http://schemas.openxmlformats.org/officeDocument/2006/relationships/hyperlink" Target="https://www.rstudio.com/products/rstudio/download2/" TargetMode="External"/><Relationship Id="rId7" Type="http://schemas.openxmlformats.org/officeDocument/2006/relationships/hyperlink" Target="http://www.statmethods.net/" TargetMode="External"/><Relationship Id="rId2" Type="http://schemas.openxmlformats.org/officeDocument/2006/relationships/hyperlink" Target="https://cloud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ts.ucla.edu/stat/r/sk/" TargetMode="Externa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www.r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r-introduction/basic-data-types" TargetMode="External"/><Relationship Id="rId7" Type="http://schemas.openxmlformats.org/officeDocument/2006/relationships/hyperlink" Target="http://www.r-tutor.com/r-introduction/data-frame" TargetMode="External"/><Relationship Id="rId2" Type="http://schemas.openxmlformats.org/officeDocument/2006/relationships/hyperlink" Target="http://www.r-tutor.com/r-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tutor.com/r-introduction/list" TargetMode="External"/><Relationship Id="rId5" Type="http://schemas.openxmlformats.org/officeDocument/2006/relationships/hyperlink" Target="http://www.r-tutor.com/r-introduction/matrix" TargetMode="External"/><Relationship Id="rId4" Type="http://schemas.openxmlformats.org/officeDocument/2006/relationships/hyperlink" Target="http://www.r-tutor.com/r-introduction/vecto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risdal" TargetMode="External"/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Zero to Hero – Learning R by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Survival by class/gender</a:t>
            </a:r>
          </a:p>
          <a:p>
            <a:r>
              <a:rPr lang="en-US" dirty="0" smtClean="0"/>
              <a:t>Do family sink together?</a:t>
            </a:r>
          </a:p>
        </p:txBody>
      </p:sp>
    </p:spTree>
    <p:extLst>
      <p:ext uri="{BB962C8B-B14F-4D97-AF65-F5344CB8AC3E}">
        <p14:creationId xmlns:p14="http://schemas.microsoft.com/office/powerpoint/2010/main" val="78328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37" y="447188"/>
            <a:ext cx="10571998" cy="970450"/>
          </a:xfrm>
        </p:spPr>
        <p:txBody>
          <a:bodyPr/>
          <a:lstStyle/>
          <a:p>
            <a:r>
              <a:rPr lang="en-US" dirty="0" smtClean="0"/>
              <a:t>Survival by Class/Gender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722583"/>
            <a:ext cx="10554574" cy="51354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exploratory analysis</a:t>
            </a:r>
          </a:p>
          <a:p>
            <a:pPr marL="0" indent="0">
              <a:buNone/>
            </a:pPr>
            <a:r>
              <a:rPr lang="en-US" dirty="0"/>
              <a:t># transfer from integer to factor</a:t>
            </a:r>
          </a:p>
          <a:p>
            <a:pPr marL="0" indent="0">
              <a:buNone/>
            </a:pPr>
            <a:r>
              <a:rPr lang="en-US" dirty="0" err="1"/>
              <a:t>full$Survived</a:t>
            </a:r>
            <a:r>
              <a:rPr lang="en-US" dirty="0"/>
              <a:t> &lt;- factor(</a:t>
            </a:r>
            <a:r>
              <a:rPr lang="en-US" dirty="0" err="1"/>
              <a:t>full$Survived</a:t>
            </a:r>
            <a:r>
              <a:rPr lang="en-US" dirty="0"/>
              <a:t>, levels=c(1,0))</a:t>
            </a:r>
          </a:p>
          <a:p>
            <a:pPr marL="0" indent="0">
              <a:buNone/>
            </a:pPr>
            <a:r>
              <a:rPr lang="en-US" dirty="0"/>
              <a:t>levels(</a:t>
            </a:r>
            <a:r>
              <a:rPr lang="en-US" dirty="0" err="1"/>
              <a:t>full$Survived</a:t>
            </a:r>
            <a:r>
              <a:rPr lang="en-US" dirty="0"/>
              <a:t>) &lt;- c("Survived", "Died")</a:t>
            </a:r>
          </a:p>
          <a:p>
            <a:pPr marL="0" indent="0">
              <a:buNone/>
            </a:pPr>
            <a:r>
              <a:rPr lang="en-US" dirty="0" err="1"/>
              <a:t>full$Pclass</a:t>
            </a:r>
            <a:r>
              <a:rPr lang="en-US" dirty="0"/>
              <a:t> &lt;-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full$Pclass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levels(</a:t>
            </a:r>
            <a:r>
              <a:rPr lang="en-US" dirty="0" err="1"/>
              <a:t>full$Pclass</a:t>
            </a:r>
            <a:r>
              <a:rPr lang="en-US" dirty="0"/>
              <a:t>) &lt;- c("1st Class", "2nd Class", "3rd Class")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mosaicplot</a:t>
            </a:r>
            <a:r>
              <a:rPr lang="en-US" dirty="0"/>
              <a:t>(full[1:891,]$</a:t>
            </a:r>
            <a:r>
              <a:rPr lang="en-US" dirty="0" err="1"/>
              <a:t>Pclass</a:t>
            </a:r>
            <a:r>
              <a:rPr lang="en-US" dirty="0"/>
              <a:t> ~ full[1:891,]$Survived, # specify the x-axis and y-axis</a:t>
            </a:r>
          </a:p>
          <a:p>
            <a:pPr marL="0" indent="0">
              <a:buNone/>
            </a:pPr>
            <a:r>
              <a:rPr lang="en-US" dirty="0"/>
              <a:t>           main="Passenger Survival by Class", # give your </a:t>
            </a:r>
            <a:r>
              <a:rPr lang="en-US" dirty="0" err="1"/>
              <a:t>ploat</a:t>
            </a:r>
            <a:r>
              <a:rPr lang="en-US" dirty="0"/>
              <a:t> a title</a:t>
            </a:r>
          </a:p>
          <a:p>
            <a:pPr marL="0" indent="0">
              <a:buNone/>
            </a:pPr>
            <a:r>
              <a:rPr lang="en-US" dirty="0"/>
              <a:t>           color=c("#8dd3c7", "#fb8072"), # specify color</a:t>
            </a:r>
          </a:p>
          <a:p>
            <a:pPr marL="0" indent="0">
              <a:buNone/>
            </a:pPr>
            <a:r>
              <a:rPr lang="en-US" dirty="0"/>
              <a:t>           shade=FALSE,  </a:t>
            </a:r>
            <a:r>
              <a:rPr lang="en-US" dirty="0" err="1"/>
              <a:t>xlab</a:t>
            </a:r>
            <a:r>
              <a:rPr lang="en-US" dirty="0"/>
              <a:t>="", </a:t>
            </a:r>
            <a:r>
              <a:rPr lang="en-US" dirty="0" err="1"/>
              <a:t>ylab</a:t>
            </a:r>
            <a:r>
              <a:rPr lang="en-US" dirty="0"/>
              <a:t>="", # specify x/y axis labels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cex.axis</a:t>
            </a:r>
            <a:r>
              <a:rPr lang="en-US" dirty="0"/>
              <a:t>=1.4) # specify font size</a:t>
            </a:r>
          </a:p>
          <a:p>
            <a:pPr marL="0" indent="0">
              <a:buNone/>
            </a:pPr>
            <a:r>
              <a:rPr lang="en-US" dirty="0" err="1"/>
              <a:t>dev.off</a:t>
            </a:r>
            <a:r>
              <a:rPr lang="en-US" dirty="0"/>
              <a:t>() # close the plot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mosaicplot</a:t>
            </a:r>
            <a:r>
              <a:rPr lang="en-US" dirty="0"/>
              <a:t>(full[1:891,]$Sex ~ full[1:891,]$Survived, </a:t>
            </a:r>
          </a:p>
          <a:p>
            <a:pPr marL="0" indent="0">
              <a:buNone/>
            </a:pPr>
            <a:r>
              <a:rPr lang="en-US" dirty="0"/>
              <a:t>           main="Passenger Survival by Gender",</a:t>
            </a:r>
          </a:p>
          <a:p>
            <a:pPr marL="0" indent="0">
              <a:buNone/>
            </a:pPr>
            <a:r>
              <a:rPr lang="en-US" dirty="0"/>
              <a:t>           color=c("#8dd3c7", "#fb8072"), </a:t>
            </a:r>
          </a:p>
          <a:p>
            <a:pPr marL="0" indent="0">
              <a:buNone/>
            </a:pPr>
            <a:r>
              <a:rPr lang="en-US" dirty="0"/>
              <a:t>           shade=FALSE,  </a:t>
            </a:r>
            <a:r>
              <a:rPr lang="en-US" dirty="0" err="1"/>
              <a:t>xlab</a:t>
            </a:r>
            <a:r>
              <a:rPr lang="en-US" dirty="0"/>
              <a:t>="", </a:t>
            </a:r>
            <a:r>
              <a:rPr lang="en-US" dirty="0" err="1"/>
              <a:t>ylab</a:t>
            </a:r>
            <a:r>
              <a:rPr lang="en-US" dirty="0"/>
              <a:t>="",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cex.axis</a:t>
            </a:r>
            <a:r>
              <a:rPr lang="en-US" dirty="0"/>
              <a:t>=1.4)</a:t>
            </a:r>
          </a:p>
          <a:p>
            <a:pPr marL="0" indent="0">
              <a:buNone/>
            </a:pPr>
            <a:r>
              <a:rPr lang="en-US" dirty="0" err="1"/>
              <a:t>dev.off</a:t>
            </a:r>
            <a:r>
              <a:rPr lang="en-US" dirty="0"/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84" y="778066"/>
            <a:ext cx="4470278" cy="2746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84" y="3829519"/>
            <a:ext cx="4470278" cy="27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families sink together?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327" y="2096655"/>
            <a:ext cx="83709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Does family sink together?</a:t>
            </a:r>
          </a:p>
          <a:p>
            <a:r>
              <a:rPr lang="en-US" sz="1400" dirty="0"/>
              <a:t># 1. get surname: 875 unique surname out of 1309 people</a:t>
            </a:r>
          </a:p>
          <a:p>
            <a:r>
              <a:rPr lang="en-US" sz="1400" dirty="0" err="1"/>
              <a:t>full$Surname</a:t>
            </a:r>
            <a:r>
              <a:rPr lang="en-US" sz="1400" dirty="0"/>
              <a:t> &lt;- </a:t>
            </a:r>
            <a:r>
              <a:rPr lang="en-US" sz="1400" dirty="0" err="1"/>
              <a:t>sapply</a:t>
            </a:r>
            <a:r>
              <a:rPr lang="en-US" sz="1400" dirty="0"/>
              <a:t>(</a:t>
            </a:r>
            <a:r>
              <a:rPr lang="en-US" sz="1400" dirty="0" err="1"/>
              <a:t>as.character</a:t>
            </a:r>
            <a:r>
              <a:rPr lang="en-US" sz="1400" dirty="0"/>
              <a:t>(</a:t>
            </a:r>
            <a:r>
              <a:rPr lang="en-US" sz="1400" dirty="0" err="1"/>
              <a:t>full$Name</a:t>
            </a:r>
            <a:r>
              <a:rPr lang="en-US" sz="1400" dirty="0"/>
              <a:t>),  </a:t>
            </a:r>
          </a:p>
          <a:p>
            <a:r>
              <a:rPr lang="en-US" sz="1400" dirty="0"/>
              <a:t>                       function(x) </a:t>
            </a:r>
            <a:r>
              <a:rPr lang="en-US" sz="1400" dirty="0" err="1"/>
              <a:t>strsplit</a:t>
            </a:r>
            <a:r>
              <a:rPr lang="en-US" sz="1400" dirty="0"/>
              <a:t>(x, split = '[,.]')[[1]][1])</a:t>
            </a:r>
          </a:p>
          <a:p>
            <a:r>
              <a:rPr lang="en-US" sz="1400" dirty="0" err="1"/>
              <a:t>nlevels</a:t>
            </a:r>
            <a:r>
              <a:rPr lang="en-US" sz="1400" dirty="0"/>
              <a:t>(factor(</a:t>
            </a:r>
            <a:r>
              <a:rPr lang="en-US" sz="1400" dirty="0" err="1"/>
              <a:t>full$Surname</a:t>
            </a:r>
            <a:r>
              <a:rPr lang="en-US" sz="1400" dirty="0"/>
              <a:t>))</a:t>
            </a:r>
          </a:p>
          <a:p>
            <a:r>
              <a:rPr lang="en-US" sz="1400" dirty="0"/>
              <a:t># 2. create a variable of family size:</a:t>
            </a:r>
          </a:p>
          <a:p>
            <a:r>
              <a:rPr lang="en-US" sz="1400" dirty="0"/>
              <a:t># Create a family size variable including the passenger themselves</a:t>
            </a:r>
          </a:p>
          <a:p>
            <a:r>
              <a:rPr lang="en-US" sz="1400" dirty="0" err="1"/>
              <a:t>full$Fsize</a:t>
            </a:r>
            <a:r>
              <a:rPr lang="en-US" sz="1400" dirty="0"/>
              <a:t> &lt;- </a:t>
            </a:r>
            <a:r>
              <a:rPr lang="en-US" sz="1400" dirty="0" err="1"/>
              <a:t>full$SibSp</a:t>
            </a:r>
            <a:r>
              <a:rPr lang="en-US" sz="1400" dirty="0"/>
              <a:t> + </a:t>
            </a:r>
            <a:r>
              <a:rPr lang="en-US" sz="1400" dirty="0" err="1"/>
              <a:t>full$Parch</a:t>
            </a:r>
            <a:r>
              <a:rPr lang="en-US" sz="1400" dirty="0"/>
              <a:t> + 1</a:t>
            </a:r>
          </a:p>
          <a:p>
            <a:r>
              <a:rPr lang="en-US" sz="1400" dirty="0"/>
              <a:t># Create a family variable </a:t>
            </a:r>
          </a:p>
          <a:p>
            <a:r>
              <a:rPr lang="en-US" sz="1400" dirty="0" err="1"/>
              <a:t>full$Family</a:t>
            </a:r>
            <a:r>
              <a:rPr lang="en-US" sz="1400" dirty="0"/>
              <a:t> &lt;- paste(</a:t>
            </a:r>
            <a:r>
              <a:rPr lang="en-US" sz="1400" dirty="0" err="1"/>
              <a:t>full$Surname</a:t>
            </a:r>
            <a:r>
              <a:rPr lang="en-US" sz="1400" dirty="0"/>
              <a:t>, </a:t>
            </a:r>
            <a:r>
              <a:rPr lang="en-US" sz="1400" dirty="0" err="1"/>
              <a:t>full$Fsize</a:t>
            </a:r>
            <a:r>
              <a:rPr lang="en-US" sz="1400" dirty="0"/>
              <a:t>, </a:t>
            </a:r>
            <a:r>
              <a:rPr lang="en-US" sz="1400" dirty="0" err="1"/>
              <a:t>sep</a:t>
            </a:r>
            <a:r>
              <a:rPr lang="en-US" sz="1400" dirty="0"/>
              <a:t>='_')</a:t>
            </a:r>
          </a:p>
          <a:p>
            <a:r>
              <a:rPr lang="en-US" sz="1400" dirty="0"/>
              <a:t># 3. plot histogram based on family size</a:t>
            </a:r>
          </a:p>
          <a:p>
            <a:r>
              <a:rPr lang="en-US" sz="1400" dirty="0" err="1"/>
              <a:t>ggplot</a:t>
            </a:r>
            <a:r>
              <a:rPr lang="en-US" sz="1400" dirty="0"/>
              <a:t>(full[1:891,], </a:t>
            </a:r>
            <a:r>
              <a:rPr lang="en-US" sz="1400" dirty="0" err="1"/>
              <a:t>aes</a:t>
            </a:r>
            <a:r>
              <a:rPr lang="en-US" sz="1400" dirty="0"/>
              <a:t>(x = </a:t>
            </a:r>
            <a:r>
              <a:rPr lang="en-US" sz="1400" dirty="0" err="1"/>
              <a:t>Fsize</a:t>
            </a:r>
            <a:r>
              <a:rPr lang="en-US" sz="1400" dirty="0"/>
              <a:t>, fill = Survived))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geom_bar</a:t>
            </a:r>
            <a:r>
              <a:rPr lang="en-US" sz="1400" dirty="0"/>
              <a:t>(stat='count', position='dodge')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scale_x_continuous</a:t>
            </a:r>
            <a:r>
              <a:rPr lang="en-US" sz="1400" dirty="0"/>
              <a:t>(breaks=c(1:11)) +</a:t>
            </a:r>
          </a:p>
          <a:p>
            <a:r>
              <a:rPr lang="en-US" sz="1400" dirty="0"/>
              <a:t>  labs(x = 'Family Size')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ggtitle</a:t>
            </a:r>
            <a:r>
              <a:rPr lang="en-US" sz="1400" dirty="0"/>
              <a:t>("Family size and survival")</a:t>
            </a:r>
          </a:p>
          <a:p>
            <a:r>
              <a:rPr lang="en-US" sz="1400" dirty="0"/>
              <a:t># for singleton and family size &gt; 4, they have a survival penalty</a:t>
            </a:r>
          </a:p>
          <a:p>
            <a:r>
              <a:rPr lang="en-US" sz="1400" dirty="0"/>
              <a:t># Discretize family size</a:t>
            </a:r>
          </a:p>
          <a:p>
            <a:r>
              <a:rPr lang="en-US" sz="1400" dirty="0" err="1"/>
              <a:t>full$FsizeD</a:t>
            </a:r>
            <a:r>
              <a:rPr lang="en-US" sz="1400" dirty="0"/>
              <a:t>[</a:t>
            </a:r>
            <a:r>
              <a:rPr lang="en-US" sz="1400" dirty="0" err="1"/>
              <a:t>full$Fsize</a:t>
            </a:r>
            <a:r>
              <a:rPr lang="en-US" sz="1400" dirty="0"/>
              <a:t> == 1] &lt;- 'singleton'</a:t>
            </a:r>
          </a:p>
          <a:p>
            <a:r>
              <a:rPr lang="en-US" sz="1400" dirty="0" err="1"/>
              <a:t>full$FsizeD</a:t>
            </a:r>
            <a:r>
              <a:rPr lang="en-US" sz="1400" dirty="0"/>
              <a:t>[</a:t>
            </a:r>
            <a:r>
              <a:rPr lang="en-US" sz="1400" dirty="0" err="1"/>
              <a:t>full$Fsize</a:t>
            </a:r>
            <a:r>
              <a:rPr lang="en-US" sz="1400" dirty="0"/>
              <a:t> &lt; 5 &amp; </a:t>
            </a:r>
            <a:r>
              <a:rPr lang="en-US" sz="1400" dirty="0" err="1"/>
              <a:t>full$Fsize</a:t>
            </a:r>
            <a:r>
              <a:rPr lang="en-US" sz="1400" dirty="0"/>
              <a:t> &gt; 1] &lt;- 'small'</a:t>
            </a:r>
          </a:p>
          <a:p>
            <a:r>
              <a:rPr lang="en-US" sz="1400" dirty="0" err="1"/>
              <a:t>full$FsizeD</a:t>
            </a:r>
            <a:r>
              <a:rPr lang="en-US" sz="1400" dirty="0"/>
              <a:t>[</a:t>
            </a:r>
            <a:r>
              <a:rPr lang="en-US" sz="1400" dirty="0" err="1"/>
              <a:t>full$Fsize</a:t>
            </a:r>
            <a:r>
              <a:rPr lang="en-US" sz="1400" dirty="0"/>
              <a:t> &gt; 4] &lt;- 'large'</a:t>
            </a:r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248" y="2450863"/>
            <a:ext cx="5079879" cy="31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2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 missing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Predictive imputation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9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54182" y="480292"/>
            <a:ext cx="11058725" cy="65624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 smtClean="0"/>
              <a:t># missing values</a:t>
            </a:r>
          </a:p>
          <a:p>
            <a:pPr marL="0" indent="0">
              <a:buFont typeface="Wingdings 2" charset="2"/>
              <a:buNone/>
            </a:pPr>
            <a:r>
              <a:rPr lang="en-US" dirty="0" smtClean="0"/>
              <a:t># age is missing</a:t>
            </a:r>
          </a:p>
          <a:p>
            <a:pPr marL="0" indent="0">
              <a:buFont typeface="Wingdings 2" charset="2"/>
              <a:buNone/>
            </a:pPr>
            <a:r>
              <a:rPr lang="en-US" dirty="0" smtClean="0"/>
              <a:t>sum(is.na(</a:t>
            </a:r>
            <a:r>
              <a:rPr lang="en-US" dirty="0" err="1" smtClean="0"/>
              <a:t>full$Age</a:t>
            </a:r>
            <a:r>
              <a:rPr lang="en-US" dirty="0" smtClean="0"/>
              <a:t>))</a:t>
            </a:r>
          </a:p>
          <a:p>
            <a:pPr marL="0" indent="0">
              <a:buFont typeface="Wingdings 2" charset="2"/>
              <a:buNone/>
            </a:pPr>
            <a:r>
              <a:rPr lang="en-US" dirty="0" smtClean="0"/>
              <a:t># Make variables factors into factors</a:t>
            </a:r>
          </a:p>
          <a:p>
            <a:pPr marL="0" indent="0">
              <a:buFont typeface="Wingdings 2" charset="2"/>
              <a:buNone/>
            </a:pPr>
            <a:r>
              <a:rPr lang="en-US" dirty="0" err="1" smtClean="0"/>
              <a:t>factor_vars</a:t>
            </a:r>
            <a:r>
              <a:rPr lang="en-US" dirty="0" smtClean="0"/>
              <a:t> &lt;- c('</a:t>
            </a:r>
            <a:r>
              <a:rPr lang="en-US" dirty="0" err="1" smtClean="0"/>
              <a:t>PassengerId</a:t>
            </a:r>
            <a:r>
              <a:rPr lang="en-US" dirty="0" smtClean="0"/>
              <a:t>','</a:t>
            </a:r>
            <a:r>
              <a:rPr lang="en-US" dirty="0" err="1" smtClean="0"/>
              <a:t>Pclass</a:t>
            </a:r>
            <a:r>
              <a:rPr lang="en-US" dirty="0" smtClean="0"/>
              <a:t>','Sex',</a:t>
            </a:r>
          </a:p>
          <a:p>
            <a:pPr marL="0" indent="0">
              <a:buFont typeface="Wingdings 2" charset="2"/>
              <a:buNone/>
            </a:pPr>
            <a:r>
              <a:rPr lang="en-US" dirty="0" smtClean="0"/>
              <a:t>                 'Surname','Family','</a:t>
            </a:r>
            <a:r>
              <a:rPr lang="en-US" dirty="0" err="1" smtClean="0"/>
              <a:t>FsizeD</a:t>
            </a:r>
            <a:r>
              <a:rPr lang="en-US" dirty="0" smtClean="0"/>
              <a:t>')</a:t>
            </a:r>
          </a:p>
          <a:p>
            <a:pPr marL="0" indent="0">
              <a:buFont typeface="Wingdings 2" charset="2"/>
              <a:buNone/>
            </a:pPr>
            <a:r>
              <a:rPr lang="en-US" dirty="0" smtClean="0"/>
              <a:t>full[</a:t>
            </a:r>
            <a:r>
              <a:rPr lang="en-US" dirty="0" err="1" smtClean="0"/>
              <a:t>factor_vars</a:t>
            </a:r>
            <a:r>
              <a:rPr lang="en-US" dirty="0" smtClean="0"/>
              <a:t>] &lt;- </a:t>
            </a:r>
            <a:r>
              <a:rPr lang="en-US" dirty="0" err="1" smtClean="0"/>
              <a:t>lapply</a:t>
            </a:r>
            <a:r>
              <a:rPr lang="en-US" dirty="0" smtClean="0"/>
              <a:t>(full[</a:t>
            </a:r>
            <a:r>
              <a:rPr lang="en-US" dirty="0" err="1" smtClean="0"/>
              <a:t>factor_vars</a:t>
            </a:r>
            <a:r>
              <a:rPr lang="en-US" dirty="0" smtClean="0"/>
              <a:t>], function(x) </a:t>
            </a:r>
            <a:r>
              <a:rPr lang="en-US" dirty="0" err="1" smtClean="0"/>
              <a:t>as.factor</a:t>
            </a:r>
            <a:r>
              <a:rPr lang="en-US" dirty="0" smtClean="0"/>
              <a:t>(x))</a:t>
            </a:r>
          </a:p>
          <a:p>
            <a:pPr marL="0" indent="0">
              <a:buFont typeface="Wingdings 2" charset="2"/>
              <a:buNone/>
            </a:pPr>
            <a:r>
              <a:rPr lang="en-US" dirty="0" smtClean="0"/>
              <a:t># Set a random seed</a:t>
            </a:r>
          </a:p>
          <a:p>
            <a:pPr marL="0" indent="0">
              <a:buFont typeface="Wingdings 2" charset="2"/>
              <a:buNone/>
            </a:pPr>
            <a:r>
              <a:rPr lang="en-US" dirty="0" err="1" smtClean="0"/>
              <a:t>set.seed</a:t>
            </a:r>
            <a:r>
              <a:rPr lang="en-US" dirty="0" smtClean="0"/>
              <a:t>(129)</a:t>
            </a:r>
          </a:p>
          <a:p>
            <a:pPr marL="0" indent="0">
              <a:buFont typeface="Wingdings 2" charset="2"/>
              <a:buNone/>
            </a:pPr>
            <a:r>
              <a:rPr lang="en-US" dirty="0" smtClean="0"/>
              <a:t># Perform mice imputation, excluding certain less-than-useful variables:</a:t>
            </a:r>
          </a:p>
          <a:p>
            <a:pPr marL="0" indent="0">
              <a:buFont typeface="Wingdings 2" charset="2"/>
              <a:buNone/>
            </a:pPr>
            <a:r>
              <a:rPr lang="en-US" dirty="0" err="1" smtClean="0"/>
              <a:t>mice_mod</a:t>
            </a:r>
            <a:r>
              <a:rPr lang="en-US" dirty="0" smtClean="0"/>
              <a:t> &lt;- mice(full[, !names(full) %in% c('PassengerId','Name','Ticket','Cabin','Family','Surname','Survived')], method='</a:t>
            </a:r>
            <a:r>
              <a:rPr lang="en-US" dirty="0" err="1" smtClean="0"/>
              <a:t>rf</a:t>
            </a:r>
            <a:r>
              <a:rPr lang="en-US" dirty="0" smtClean="0"/>
              <a:t>') </a:t>
            </a:r>
          </a:p>
          <a:p>
            <a:pPr marL="0" indent="0">
              <a:buFont typeface="Wingdings 2" charset="2"/>
              <a:buNone/>
            </a:pPr>
            <a:r>
              <a:rPr lang="en-US" dirty="0" err="1" smtClean="0"/>
              <a:t>mice_output</a:t>
            </a:r>
            <a:r>
              <a:rPr lang="en-US" dirty="0" smtClean="0"/>
              <a:t> &lt;- complete(</a:t>
            </a:r>
            <a:r>
              <a:rPr lang="en-US" dirty="0" err="1" smtClean="0"/>
              <a:t>mice_mod</a:t>
            </a:r>
            <a:r>
              <a:rPr lang="en-US" dirty="0" smtClean="0"/>
              <a:t>)</a:t>
            </a:r>
          </a:p>
          <a:p>
            <a:pPr marL="0" indent="0">
              <a:buFont typeface="Wingdings 2" charset="2"/>
              <a:buNone/>
            </a:pPr>
            <a:r>
              <a:rPr lang="en-US" dirty="0" smtClean="0"/>
              <a:t># Replace Age variable from the mice model.</a:t>
            </a:r>
          </a:p>
          <a:p>
            <a:pPr marL="0" indent="0">
              <a:buFont typeface="Wingdings 2" charset="2"/>
              <a:buNone/>
            </a:pPr>
            <a:r>
              <a:rPr lang="en-US" dirty="0" err="1" smtClean="0"/>
              <a:t>full$Age</a:t>
            </a:r>
            <a:r>
              <a:rPr lang="en-US" dirty="0" smtClean="0"/>
              <a:t> &lt;- </a:t>
            </a:r>
            <a:r>
              <a:rPr lang="en-US" dirty="0" err="1" smtClean="0"/>
              <a:t>mice_output$Age</a:t>
            </a:r>
            <a:endParaRPr lang="en-US" dirty="0" smtClean="0"/>
          </a:p>
          <a:p>
            <a:pPr marL="0" indent="0">
              <a:buFont typeface="Wingdings 2" charset="2"/>
              <a:buNone/>
            </a:pPr>
            <a:r>
              <a:rPr lang="en-US" dirty="0" smtClean="0"/>
              <a:t># Show new number of missing Age values</a:t>
            </a:r>
          </a:p>
          <a:p>
            <a:pPr marL="0" indent="0">
              <a:buFont typeface="Wingdings 2" charset="2"/>
              <a:buNone/>
            </a:pPr>
            <a:r>
              <a:rPr lang="en-US" dirty="0" smtClean="0"/>
              <a:t>sum(is.na(</a:t>
            </a:r>
            <a:r>
              <a:rPr lang="en-US" dirty="0" err="1" smtClean="0"/>
              <a:t>full$Age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1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Comparing age histogram-before and after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6"/>
            <a:ext cx="10994597" cy="21372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Plot age distributions, now let's compare before and after</a:t>
            </a:r>
          </a:p>
          <a:p>
            <a:pPr marL="0" indent="0">
              <a:buNone/>
            </a:pPr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=c(1,2))</a:t>
            </a:r>
          </a:p>
          <a:p>
            <a:pPr marL="0" indent="0">
              <a:buNone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full$Age</a:t>
            </a:r>
            <a:r>
              <a:rPr lang="en-US" dirty="0"/>
              <a:t>, </a:t>
            </a:r>
            <a:r>
              <a:rPr lang="en-US" dirty="0" err="1"/>
              <a:t>freq</a:t>
            </a:r>
            <a:r>
              <a:rPr lang="en-US" dirty="0"/>
              <a:t>=F, main='Age: Original Data', </a:t>
            </a:r>
          </a:p>
          <a:p>
            <a:pPr marL="0" indent="0">
              <a:buNone/>
            </a:pPr>
            <a:r>
              <a:rPr lang="en-US" dirty="0"/>
              <a:t>     col='</a:t>
            </a:r>
            <a:r>
              <a:rPr lang="en-US" dirty="0" err="1"/>
              <a:t>darkgreen</a:t>
            </a:r>
            <a:r>
              <a:rPr lang="en-US" dirty="0"/>
              <a:t>', </a:t>
            </a:r>
            <a:r>
              <a:rPr lang="en-US" dirty="0" err="1"/>
              <a:t>ylim</a:t>
            </a:r>
            <a:r>
              <a:rPr lang="en-US" dirty="0"/>
              <a:t>=c(0,0.04))</a:t>
            </a:r>
          </a:p>
          <a:p>
            <a:pPr marL="0" indent="0">
              <a:buNone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mice_output$Age</a:t>
            </a:r>
            <a:r>
              <a:rPr lang="en-US" dirty="0"/>
              <a:t>, </a:t>
            </a:r>
            <a:r>
              <a:rPr lang="en-US" dirty="0" err="1"/>
              <a:t>freq</a:t>
            </a:r>
            <a:r>
              <a:rPr lang="en-US" dirty="0"/>
              <a:t>=F, main='Age: MICE Output', </a:t>
            </a:r>
          </a:p>
          <a:p>
            <a:pPr marL="0" indent="0">
              <a:buNone/>
            </a:pPr>
            <a:r>
              <a:rPr lang="en-US" dirty="0"/>
              <a:t>     col='</a:t>
            </a:r>
            <a:r>
              <a:rPr lang="en-US" dirty="0" err="1"/>
              <a:t>lightgreen</a:t>
            </a:r>
            <a:r>
              <a:rPr lang="en-US" dirty="0"/>
              <a:t>', </a:t>
            </a:r>
            <a:r>
              <a:rPr lang="en-US" dirty="0" err="1"/>
              <a:t>ylim</a:t>
            </a:r>
            <a:r>
              <a:rPr lang="en-US" dirty="0"/>
              <a:t>=c(0,0.04))</a:t>
            </a:r>
          </a:p>
          <a:p>
            <a:pPr marL="0" indent="0">
              <a:buNone/>
            </a:pPr>
            <a:r>
              <a:rPr lang="en-US" dirty="0" err="1"/>
              <a:t>dev.off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66" y="2476958"/>
            <a:ext cx="6128340" cy="376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Random forest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5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65" y="191815"/>
            <a:ext cx="4852988" cy="1617163"/>
          </a:xfrm>
        </p:spPr>
        <p:txBody>
          <a:bodyPr/>
          <a:lstStyle/>
          <a:p>
            <a:r>
              <a:rPr lang="en-US" dirty="0" smtClean="0"/>
              <a:t>Random forest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65" y="1808977"/>
            <a:ext cx="4852988" cy="35163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 prediction</a:t>
            </a:r>
          </a:p>
          <a:p>
            <a:r>
              <a:rPr lang="en-US" dirty="0"/>
              <a:t># Split the data back into a train set and a test set</a:t>
            </a:r>
          </a:p>
          <a:p>
            <a:r>
              <a:rPr lang="en-US" dirty="0"/>
              <a:t>train &lt;- full[1:891,]</a:t>
            </a:r>
          </a:p>
          <a:p>
            <a:r>
              <a:rPr lang="en-US" dirty="0"/>
              <a:t>test &lt;- full[892:1309,]</a:t>
            </a:r>
          </a:p>
          <a:p>
            <a:r>
              <a:rPr lang="en-US" dirty="0"/>
              <a:t># Set a random seed</a:t>
            </a:r>
          </a:p>
          <a:p>
            <a:r>
              <a:rPr lang="en-US" dirty="0" err="1"/>
              <a:t>set.seed</a:t>
            </a:r>
            <a:r>
              <a:rPr lang="en-US" dirty="0"/>
              <a:t>(754)</a:t>
            </a:r>
          </a:p>
          <a:p>
            <a:r>
              <a:rPr lang="en-US" dirty="0"/>
              <a:t># Build the model (note: not all possible variables are used)</a:t>
            </a:r>
          </a:p>
          <a:p>
            <a:r>
              <a:rPr lang="en-US" dirty="0" err="1"/>
              <a:t>rf_model</a:t>
            </a:r>
            <a:r>
              <a:rPr lang="en-US" dirty="0"/>
              <a:t> &lt;- </a:t>
            </a:r>
            <a:r>
              <a:rPr lang="en-US" dirty="0" err="1"/>
              <a:t>randomForest</a:t>
            </a:r>
            <a:r>
              <a:rPr lang="en-US" dirty="0"/>
              <a:t>(factor(Survived) ~ </a:t>
            </a:r>
            <a:r>
              <a:rPr lang="en-US" dirty="0" err="1"/>
              <a:t>Pclass</a:t>
            </a:r>
            <a:r>
              <a:rPr lang="en-US" dirty="0"/>
              <a:t> + Sex + Age + </a:t>
            </a:r>
            <a:r>
              <a:rPr lang="en-US" dirty="0" err="1"/>
              <a:t>SibSp</a:t>
            </a:r>
            <a:r>
              <a:rPr lang="en-US" dirty="0"/>
              <a:t> + Parch + Fare  + </a:t>
            </a:r>
            <a:r>
              <a:rPr lang="en-US" dirty="0" err="1"/>
              <a:t>FsizeD</a:t>
            </a:r>
            <a:r>
              <a:rPr lang="en-US" dirty="0"/>
              <a:t> ,</a:t>
            </a:r>
          </a:p>
          <a:p>
            <a:r>
              <a:rPr lang="en-US" dirty="0"/>
              <a:t>                         data = train)</a:t>
            </a:r>
          </a:p>
          <a:p>
            <a:r>
              <a:rPr lang="en-US" dirty="0"/>
              <a:t># Show model error</a:t>
            </a:r>
          </a:p>
          <a:p>
            <a:r>
              <a:rPr lang="en-US" dirty="0"/>
              <a:t>plot(</a:t>
            </a:r>
            <a:r>
              <a:rPr lang="en-US" dirty="0" err="1"/>
              <a:t>rf_model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=c(0,0.36))</a:t>
            </a:r>
          </a:p>
          <a:p>
            <a:r>
              <a:rPr lang="en-US" dirty="0"/>
              <a:t>legend('</a:t>
            </a:r>
            <a:r>
              <a:rPr lang="en-US" dirty="0" err="1"/>
              <a:t>topright</a:t>
            </a:r>
            <a:r>
              <a:rPr lang="en-US" dirty="0"/>
              <a:t>', 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rf_model$err.rate</a:t>
            </a:r>
            <a:r>
              <a:rPr lang="en-US" dirty="0"/>
              <a:t>), col=1:3, fill=1:3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647" y="1536282"/>
            <a:ext cx="6167159" cy="37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 in random forest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889631"/>
            <a:ext cx="4852988" cy="2587534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rankImportance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reorder(Variables, Importance), </a:t>
            </a:r>
          </a:p>
          <a:p>
            <a:r>
              <a:rPr lang="en-US" dirty="0"/>
              <a:t>                           y = Importance, fill = Importance)) +</a:t>
            </a:r>
          </a:p>
          <a:p>
            <a:r>
              <a:rPr lang="en-US" dirty="0"/>
              <a:t>  </a:t>
            </a:r>
            <a:r>
              <a:rPr lang="en-US" dirty="0" err="1"/>
              <a:t>geom_bar</a:t>
            </a:r>
            <a:r>
              <a:rPr lang="en-US" dirty="0"/>
              <a:t>(stat='identity') + </a:t>
            </a:r>
          </a:p>
          <a:p>
            <a:r>
              <a:rPr lang="en-US" dirty="0"/>
              <a:t>  </a:t>
            </a:r>
            <a:r>
              <a:rPr lang="en-US" dirty="0" err="1"/>
              <a:t>geom_text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(x = Variables, y = 0.5, label = Rank),</a:t>
            </a:r>
          </a:p>
          <a:p>
            <a:r>
              <a:rPr lang="en-US" dirty="0"/>
              <a:t>            </a:t>
            </a:r>
            <a:r>
              <a:rPr lang="en-US" dirty="0" err="1"/>
              <a:t>hjust</a:t>
            </a:r>
            <a:r>
              <a:rPr lang="en-US" dirty="0"/>
              <a:t>=0, </a:t>
            </a:r>
            <a:r>
              <a:rPr lang="en-US" dirty="0" err="1"/>
              <a:t>vjust</a:t>
            </a:r>
            <a:r>
              <a:rPr lang="en-US" dirty="0"/>
              <a:t>=0.55, size = 4, </a:t>
            </a:r>
            <a:r>
              <a:rPr lang="en-US" dirty="0" err="1"/>
              <a:t>colour</a:t>
            </a:r>
            <a:r>
              <a:rPr lang="en-US" dirty="0"/>
              <a:t> = 'red') +</a:t>
            </a:r>
          </a:p>
          <a:p>
            <a:r>
              <a:rPr lang="en-US" dirty="0"/>
              <a:t>  labs(x = 'Variables') +</a:t>
            </a:r>
          </a:p>
          <a:p>
            <a:r>
              <a:rPr lang="en-US" dirty="0"/>
              <a:t>  </a:t>
            </a:r>
            <a:r>
              <a:rPr lang="en-US" dirty="0" err="1"/>
              <a:t>coord_flip</a:t>
            </a:r>
            <a:r>
              <a:rPr lang="en-US" dirty="0"/>
              <a:t>()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47" y="1832026"/>
            <a:ext cx="5767540" cy="35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036" y="2586181"/>
            <a:ext cx="90146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Q &amp; 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6311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Being prepare to start your R journey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 and 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73" y="2220459"/>
            <a:ext cx="9629192" cy="45160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is a statistics programming language, R Studio is an IDE for R that helps you code faster and neater.</a:t>
            </a:r>
          </a:p>
          <a:p>
            <a:r>
              <a:rPr lang="en-US" dirty="0" smtClean="0"/>
              <a:t>Before installing </a:t>
            </a:r>
            <a:r>
              <a:rPr lang="en-US" dirty="0" err="1" smtClean="0"/>
              <a:t>Rstudio</a:t>
            </a:r>
            <a:r>
              <a:rPr lang="en-US" dirty="0" smtClean="0"/>
              <a:t>, make sure to have R installed first.</a:t>
            </a:r>
          </a:p>
          <a:p>
            <a:r>
              <a:rPr lang="en-US" dirty="0"/>
              <a:t>D</a:t>
            </a:r>
            <a:r>
              <a:rPr lang="en-US" dirty="0" smtClean="0"/>
              <a:t>ownloading </a:t>
            </a:r>
            <a:r>
              <a:rPr lang="en-US" dirty="0"/>
              <a:t>R </a:t>
            </a:r>
            <a:r>
              <a:rPr lang="en-US" dirty="0" smtClean="0"/>
              <a:t>from one of the mirror and follow the instructions,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>
                <a:hlinkClick r:id="rId2"/>
              </a:rPr>
              <a:t>https://cloud.r-project.org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and install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https://www.rstudio.com/products/rstudio/download2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/>
              <a:t>Official site of R: </a:t>
            </a:r>
            <a:r>
              <a:rPr lang="en-US" dirty="0">
                <a:hlinkClick r:id="rId4"/>
              </a:rPr>
              <a:t>https://www.r-project.org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Official site of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https://www.rstudio.com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UCLA </a:t>
            </a:r>
            <a:r>
              <a:rPr lang="en-US" dirty="0"/>
              <a:t>starter kit: </a:t>
            </a:r>
            <a:r>
              <a:rPr lang="en-US" dirty="0">
                <a:hlinkClick r:id="rId6"/>
              </a:rPr>
              <a:t>http://www.ats.ucla.edu/stat/r/sk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Quick R: </a:t>
            </a:r>
            <a:r>
              <a:rPr lang="en-US" dirty="0">
                <a:hlinkClick r:id="rId7"/>
              </a:rPr>
              <a:t>http://www.statmethods.net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R blogger: </a:t>
            </a:r>
            <a:r>
              <a:rPr lang="en-US" dirty="0">
                <a:hlinkClick r:id="rId8"/>
              </a:rPr>
              <a:t>https://www.r-bloggers.com/how-to-learn-r-2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076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you are on the right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149267"/>
            <a:ext cx="5185873" cy="3638763"/>
          </a:xfrm>
        </p:spPr>
        <p:txBody>
          <a:bodyPr/>
          <a:lstStyle/>
          <a:p>
            <a:r>
              <a:rPr lang="en-US" dirty="0" smtClean="0"/>
              <a:t>After installing R before installing R Studio, you should see this interface after clicking the R icon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71" y="999977"/>
            <a:ext cx="5194583" cy="3638764"/>
          </a:xfrm>
        </p:spPr>
        <p:txBody>
          <a:bodyPr/>
          <a:lstStyle/>
          <a:p>
            <a:r>
              <a:rPr lang="en-US" dirty="0" smtClean="0"/>
              <a:t>After installing R Studio, you should see this interface:</a:t>
            </a:r>
          </a:p>
          <a:p>
            <a:endParaRPr lang="en-US" dirty="0"/>
          </a:p>
        </p:txBody>
      </p:sp>
      <p:pic>
        <p:nvPicPr>
          <p:cNvPr id="5" name="Picture 2" descr="http://freestatisticalsoftware.com/wp-content/uploads/2012/06/R-Inter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00" y="3862420"/>
            <a:ext cx="4298657" cy="24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grafen.com.tr/photos/k_13440812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6" y="3263305"/>
            <a:ext cx="778364" cy="77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rstudio.com/wp-content/uploads/2014/06/RStudio-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403" y="3239532"/>
            <a:ext cx="651822" cy="65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r.chrisrooney.co.uk/presentation/assets/img/rstu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838" y="3528609"/>
            <a:ext cx="3734576" cy="27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71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through intro: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www.r-tutor.com/r-introduction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Basic data types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www.r-tutor.com/r-introduction/basic-data-types</a:t>
            </a:r>
            <a:r>
              <a:rPr lang="en-US" dirty="0" smtClean="0"/>
              <a:t> </a:t>
            </a:r>
          </a:p>
          <a:p>
            <a:r>
              <a:rPr lang="en-US" dirty="0"/>
              <a:t>Vectors: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www.r-tutor.com/r-introduction/vector</a:t>
            </a:r>
            <a:r>
              <a:rPr lang="en-US" dirty="0" smtClean="0"/>
              <a:t> </a:t>
            </a:r>
          </a:p>
          <a:p>
            <a:r>
              <a:rPr lang="en-US" dirty="0"/>
              <a:t>Matrix: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www.r-tutor.com/r-introduction/matrix</a:t>
            </a:r>
            <a:r>
              <a:rPr lang="en-US" dirty="0" smtClean="0"/>
              <a:t> </a:t>
            </a:r>
          </a:p>
          <a:p>
            <a:r>
              <a:rPr lang="en-US" dirty="0"/>
              <a:t>List: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www.r-tutor.com/r-introduction/list</a:t>
            </a:r>
            <a:r>
              <a:rPr lang="en-US" dirty="0" smtClean="0"/>
              <a:t> </a:t>
            </a:r>
          </a:p>
          <a:p>
            <a:r>
              <a:rPr lang="en-US" dirty="0"/>
              <a:t>Data Frame: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www.r-tutor.com/r-introduction/data-frame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0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Titanic: Machine Learning from Disaster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www.kaggle.com/c/titanic</a:t>
            </a:r>
            <a:r>
              <a:rPr lang="en-US" dirty="0" smtClean="0"/>
              <a:t> , by </a:t>
            </a:r>
            <a:r>
              <a:rPr lang="en-US" dirty="0" err="1" smtClean="0"/>
              <a:t>kaggle</a:t>
            </a:r>
            <a:r>
              <a:rPr lang="en-US" dirty="0" smtClean="0"/>
              <a:t> user: 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Megan </a:t>
            </a:r>
            <a:r>
              <a:rPr lang="en-US" dirty="0" err="1" smtClean="0">
                <a:hlinkClick r:id="rId3"/>
              </a:rPr>
              <a:t>Risdal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9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Load packages</a:t>
            </a:r>
          </a:p>
          <a:p>
            <a:r>
              <a:rPr lang="en-US" dirty="0" smtClean="0"/>
              <a:t>Read 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1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packages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0254" y="2540000"/>
            <a:ext cx="5421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install packages</a:t>
            </a:r>
          </a:p>
          <a:p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dplyr</a:t>
            </a:r>
            <a:r>
              <a:rPr lang="en-US" dirty="0"/>
              <a:t>")</a:t>
            </a:r>
          </a:p>
          <a:p>
            <a:r>
              <a:rPr lang="en-US" dirty="0" err="1"/>
              <a:t>install.packages</a:t>
            </a:r>
            <a:r>
              <a:rPr lang="en-US" dirty="0"/>
              <a:t>("mice")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randomForest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# Load packages</a:t>
            </a:r>
          </a:p>
          <a:p>
            <a:r>
              <a:rPr lang="en-US" dirty="0"/>
              <a:t>library('ggplot2') # visualization</a:t>
            </a:r>
          </a:p>
          <a:p>
            <a:r>
              <a:rPr lang="en-US" dirty="0"/>
              <a:t>library('</a:t>
            </a:r>
            <a:r>
              <a:rPr lang="en-US" dirty="0" err="1"/>
              <a:t>dplyr</a:t>
            </a:r>
            <a:r>
              <a:rPr lang="en-US" dirty="0"/>
              <a:t>') # data manipulation</a:t>
            </a:r>
          </a:p>
          <a:p>
            <a:r>
              <a:rPr lang="en-US" dirty="0"/>
              <a:t>library("mice") # imputation</a:t>
            </a:r>
          </a:p>
          <a:p>
            <a:r>
              <a:rPr lang="en-US" dirty="0"/>
              <a:t>library('</a:t>
            </a:r>
            <a:r>
              <a:rPr lang="en-US" dirty="0" err="1"/>
              <a:t>randomForest</a:t>
            </a:r>
            <a:r>
              <a:rPr lang="en-US" dirty="0"/>
              <a:t>') # classification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6471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set working directory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("~/PPTs/data analytics")</a:t>
            </a:r>
          </a:p>
          <a:p>
            <a:pPr marL="0" indent="0">
              <a:buNone/>
            </a:pPr>
            <a:r>
              <a:rPr lang="en-US" dirty="0"/>
              <a:t>train &lt;- read.csv('train.csv')</a:t>
            </a:r>
          </a:p>
          <a:p>
            <a:pPr marL="0" indent="0">
              <a:buNone/>
            </a:pPr>
            <a:r>
              <a:rPr lang="en-US" dirty="0"/>
              <a:t>test  &lt;- read.csv('test.csv')</a:t>
            </a:r>
          </a:p>
          <a:p>
            <a:pPr marL="0" indent="0">
              <a:buNone/>
            </a:pPr>
            <a:r>
              <a:rPr lang="en-US" dirty="0"/>
              <a:t>full  &lt;- </a:t>
            </a:r>
            <a:r>
              <a:rPr lang="en-US" dirty="0" err="1"/>
              <a:t>bind_rows</a:t>
            </a:r>
            <a:r>
              <a:rPr lang="en-US" dirty="0"/>
              <a:t>(train, test)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04326"/>
              </p:ext>
            </p:extLst>
          </p:nvPr>
        </p:nvGraphicFramePr>
        <p:xfrm>
          <a:off x="6548581" y="1228437"/>
          <a:ext cx="5320146" cy="478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46"/>
                <a:gridCol w="3556000"/>
              </a:tblGrid>
              <a:tr h="234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Variable Name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b"/>
                </a:tc>
              </a:tr>
              <a:tr h="3853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Survived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Survived (1) or died (0)</a:t>
                      </a:r>
                    </a:p>
                  </a:txBody>
                  <a:tcPr marL="47625" marR="47625" marT="47625" marB="47625"/>
                </a:tc>
              </a:tr>
              <a:tr h="35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Pclass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Passenger’s class</a:t>
                      </a:r>
                    </a:p>
                  </a:txBody>
                  <a:tcPr marL="47625" marR="47625" marT="47625" marB="47625"/>
                </a:tc>
              </a:tr>
              <a:tr h="3853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Name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Passenger’s name</a:t>
                      </a:r>
                    </a:p>
                  </a:txBody>
                  <a:tcPr marL="47625" marR="47625" marT="47625" marB="47625"/>
                </a:tc>
              </a:tr>
              <a:tr h="35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Passenger’s sex</a:t>
                      </a:r>
                    </a:p>
                  </a:txBody>
                  <a:tcPr marL="47625" marR="47625" marT="47625" marB="47625"/>
                </a:tc>
              </a:tr>
              <a:tr h="35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Passenger’s age</a:t>
                      </a:r>
                    </a:p>
                  </a:txBody>
                  <a:tcPr marL="47625" marR="47625" marT="47625" marB="47625"/>
                </a:tc>
              </a:tr>
              <a:tr h="598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SibSp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Number of siblings/spouses aboard</a:t>
                      </a:r>
                    </a:p>
                  </a:txBody>
                  <a:tcPr marL="47625" marR="47625" marT="47625" marB="47625"/>
                </a:tc>
              </a:tr>
              <a:tr h="598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Parch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Number of parents/children aboard</a:t>
                      </a:r>
                    </a:p>
                  </a:txBody>
                  <a:tcPr marL="47625" marR="47625" marT="47625" marB="47625"/>
                </a:tc>
              </a:tr>
              <a:tr h="35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Ticket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Ticket number</a:t>
                      </a:r>
                    </a:p>
                  </a:txBody>
                  <a:tcPr marL="47625" marR="47625" marT="47625" marB="47625"/>
                </a:tc>
              </a:tr>
              <a:tr h="35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Fare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Fare</a:t>
                      </a:r>
                    </a:p>
                  </a:txBody>
                  <a:tcPr marL="47625" marR="47625" marT="47625" marB="47625"/>
                </a:tc>
              </a:tr>
              <a:tr h="353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Cabin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Cabin</a:t>
                      </a:r>
                    </a:p>
                  </a:txBody>
                  <a:tcPr marL="47625" marR="47625" marT="47625" marB="47625"/>
                </a:tc>
              </a:tr>
              <a:tr h="3853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Embarked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Port of embarkation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241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198</TotalTime>
  <Words>1018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From Zero to Hero – Learning R by Examples</vt:lpstr>
      <vt:lpstr>Prerequisites</vt:lpstr>
      <vt:lpstr>Installing R and R Studio</vt:lpstr>
      <vt:lpstr>Make sure you are on the right page</vt:lpstr>
      <vt:lpstr>Basic Arithmetic and Data types</vt:lpstr>
      <vt:lpstr>Titanic: Machine Learning from Disaster</vt:lpstr>
      <vt:lpstr>Preparations</vt:lpstr>
      <vt:lpstr>Load packages</vt:lpstr>
      <vt:lpstr>Read in data</vt:lpstr>
      <vt:lpstr>Exploratory analysis</vt:lpstr>
      <vt:lpstr>Survival by Class/Gender</vt:lpstr>
      <vt:lpstr>Do families sink together?</vt:lpstr>
      <vt:lpstr>Treating missing values</vt:lpstr>
      <vt:lpstr>PowerPoint Presentation</vt:lpstr>
      <vt:lpstr>Comparing age histogram-before and after</vt:lpstr>
      <vt:lpstr>Prediction</vt:lpstr>
      <vt:lpstr>Random forest model</vt:lpstr>
      <vt:lpstr>Variable importance in random forest model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– Learning R by Examples</dc:title>
  <dc:creator>Li, Yilei</dc:creator>
  <cp:lastModifiedBy>Li, Yilei</cp:lastModifiedBy>
  <cp:revision>12</cp:revision>
  <dcterms:created xsi:type="dcterms:W3CDTF">2016-08-03T16:28:00Z</dcterms:created>
  <dcterms:modified xsi:type="dcterms:W3CDTF">2016-08-03T19:46:51Z</dcterms:modified>
</cp:coreProperties>
</file>