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9" r:id="rId3"/>
    <p:sldId id="260" r:id="rId4"/>
    <p:sldId id="262" r:id="rId5"/>
    <p:sldId id="261" r:id="rId6"/>
    <p:sldId id="263" r:id="rId7"/>
    <p:sldId id="264" r:id="rId8"/>
    <p:sldId id="265" r:id="rId9"/>
    <p:sldId id="266" r:id="rId10"/>
    <p:sldId id="267" r:id="rId11"/>
    <p:sldId id="268" r:id="rId12"/>
    <p:sldId id="269" r:id="rId13"/>
    <p:sldId id="276" r:id="rId14"/>
    <p:sldId id="270" r:id="rId15"/>
    <p:sldId id="271" r:id="rId16"/>
    <p:sldId id="272" r:id="rId17"/>
    <p:sldId id="273" r:id="rId1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55" autoAdjust="0"/>
    <p:restoredTop sz="94660"/>
  </p:normalViewPr>
  <p:slideViewPr>
    <p:cSldViewPr>
      <p:cViewPr varScale="1">
        <p:scale>
          <a:sx n="85" d="100"/>
          <a:sy n="85" d="100"/>
        </p:scale>
        <p:origin x="-114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3828DEF-6375-4878-9935-4711CB652062}" type="datetimeFigureOut">
              <a:rPr lang="de-DE" smtClean="0"/>
              <a:pPr/>
              <a:t>05.03.2014</a:t>
            </a:fld>
            <a:endParaRPr lang="de-DE"/>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E743999-055A-42BA-8450-9EDC5D04AD20}" type="slidenum">
              <a:rPr lang="de-DE" smtClean="0"/>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0962CBA-D918-4ACD-A2DB-FA5BFA4B76AB}" type="datetimeFigureOut">
              <a:rPr lang="de-DE" smtClean="0"/>
              <a:pPr/>
              <a:t>05.03.2014</a:t>
            </a:fld>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6FEEE06-43E3-4583-9B08-9B9F319BC039}"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F03CE07-F3BB-4161-A798-92930D42267B}" type="datetime1">
              <a:rPr lang="de-DE" smtClean="0"/>
              <a:pPr/>
              <a:t>05.03.2014</a:t>
            </a:fld>
            <a:endParaRPr lang="de-DE"/>
          </a:p>
        </p:txBody>
      </p:sp>
      <p:sp>
        <p:nvSpPr>
          <p:cNvPr id="5" name="Fußzeilenplatzhalter 4"/>
          <p:cNvSpPr>
            <a:spLocks noGrp="1"/>
          </p:cNvSpPr>
          <p:nvPr>
            <p:ph type="ftr" sz="quarter" idx="11"/>
          </p:nvPr>
        </p:nvSpPr>
        <p:spPr/>
        <p:txBody>
          <a:bodyPr/>
          <a:lstStyle/>
          <a:p>
            <a:r>
              <a:rPr lang="de-DE" smtClean="0"/>
              <a:t>SW10, Inc., Wolfgang Slany</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CB4E3EB-82C3-4A3B-823C-A93447C8D251}" type="datetime1">
              <a:rPr lang="de-DE" smtClean="0"/>
              <a:pPr/>
              <a:t>05.03.2014</a:t>
            </a:fld>
            <a:endParaRPr lang="de-DE"/>
          </a:p>
        </p:txBody>
      </p:sp>
      <p:sp>
        <p:nvSpPr>
          <p:cNvPr id="5" name="Fußzeilenplatzhalter 4"/>
          <p:cNvSpPr>
            <a:spLocks noGrp="1"/>
          </p:cNvSpPr>
          <p:nvPr>
            <p:ph type="ftr" sz="quarter" idx="11"/>
          </p:nvPr>
        </p:nvSpPr>
        <p:spPr/>
        <p:txBody>
          <a:bodyPr/>
          <a:lstStyle/>
          <a:p>
            <a:r>
              <a:rPr lang="de-DE" smtClean="0"/>
              <a:t>SW10, Inc., Wolfgang Slany</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F52DD5-9006-43C0-A2CC-D635E86D5FD2}" type="datetime1">
              <a:rPr lang="de-DE" smtClean="0"/>
              <a:pPr/>
              <a:t>05.03.2014</a:t>
            </a:fld>
            <a:endParaRPr lang="de-DE"/>
          </a:p>
        </p:txBody>
      </p:sp>
      <p:sp>
        <p:nvSpPr>
          <p:cNvPr id="5" name="Fußzeilenplatzhalter 4"/>
          <p:cNvSpPr>
            <a:spLocks noGrp="1"/>
          </p:cNvSpPr>
          <p:nvPr>
            <p:ph type="ftr" sz="quarter" idx="11"/>
          </p:nvPr>
        </p:nvSpPr>
        <p:spPr/>
        <p:txBody>
          <a:bodyPr/>
          <a:lstStyle/>
          <a:p>
            <a:r>
              <a:rPr lang="de-DE" smtClean="0"/>
              <a:t>SW10, Inc., Wolfgang Slany</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2F96848-C3AF-4D9F-B7E4-8347BB81A3C2}" type="datetime1">
              <a:rPr lang="de-DE" smtClean="0"/>
              <a:pPr/>
              <a:t>05.03.2014</a:t>
            </a:fld>
            <a:endParaRPr lang="de-DE"/>
          </a:p>
        </p:txBody>
      </p:sp>
      <p:sp>
        <p:nvSpPr>
          <p:cNvPr id="5" name="Fußzeilenplatzhalter 4"/>
          <p:cNvSpPr>
            <a:spLocks noGrp="1"/>
          </p:cNvSpPr>
          <p:nvPr>
            <p:ph type="ftr" sz="quarter" idx="11"/>
          </p:nvPr>
        </p:nvSpPr>
        <p:spPr/>
        <p:txBody>
          <a:bodyPr/>
          <a:lstStyle/>
          <a:p>
            <a:r>
              <a:rPr lang="de-DE" smtClean="0"/>
              <a:t>SW10, Inc., Wolfgang Slany</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B2A3DBA0-1408-4843-8721-87535D6EA192}" type="datetime1">
              <a:rPr lang="de-DE" smtClean="0"/>
              <a:pPr/>
              <a:t>05.03.2014</a:t>
            </a:fld>
            <a:endParaRPr lang="de-DE"/>
          </a:p>
        </p:txBody>
      </p:sp>
      <p:sp>
        <p:nvSpPr>
          <p:cNvPr id="5" name="Fußzeilenplatzhalter 4"/>
          <p:cNvSpPr>
            <a:spLocks noGrp="1"/>
          </p:cNvSpPr>
          <p:nvPr>
            <p:ph type="ftr" sz="quarter" idx="11"/>
          </p:nvPr>
        </p:nvSpPr>
        <p:spPr/>
        <p:txBody>
          <a:bodyPr/>
          <a:lstStyle/>
          <a:p>
            <a:r>
              <a:rPr lang="de-DE" smtClean="0"/>
              <a:t>SW10, Inc., Wolfgang Slany</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EA73D29-352E-41A3-AC67-6DD22A04FF3C}" type="datetime1">
              <a:rPr lang="de-DE" smtClean="0"/>
              <a:pPr/>
              <a:t>05.03.2014</a:t>
            </a:fld>
            <a:endParaRPr lang="de-DE"/>
          </a:p>
        </p:txBody>
      </p:sp>
      <p:sp>
        <p:nvSpPr>
          <p:cNvPr id="6" name="Fußzeilenplatzhalter 5"/>
          <p:cNvSpPr>
            <a:spLocks noGrp="1"/>
          </p:cNvSpPr>
          <p:nvPr>
            <p:ph type="ftr" sz="quarter" idx="11"/>
          </p:nvPr>
        </p:nvSpPr>
        <p:spPr/>
        <p:txBody>
          <a:bodyPr/>
          <a:lstStyle/>
          <a:p>
            <a:r>
              <a:rPr lang="de-DE" smtClean="0"/>
              <a:t>SW10, Inc., Wolfgang Slany</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A65FDFB5-4E87-4963-8B7B-1EA4E0296C0F}" type="datetime1">
              <a:rPr lang="de-DE" smtClean="0"/>
              <a:pPr/>
              <a:t>05.03.2014</a:t>
            </a:fld>
            <a:endParaRPr lang="de-DE"/>
          </a:p>
        </p:txBody>
      </p:sp>
      <p:sp>
        <p:nvSpPr>
          <p:cNvPr id="8" name="Fußzeilenplatzhalter 7"/>
          <p:cNvSpPr>
            <a:spLocks noGrp="1"/>
          </p:cNvSpPr>
          <p:nvPr>
            <p:ph type="ftr" sz="quarter" idx="11"/>
          </p:nvPr>
        </p:nvSpPr>
        <p:spPr/>
        <p:txBody>
          <a:bodyPr/>
          <a:lstStyle/>
          <a:p>
            <a:r>
              <a:rPr lang="de-DE" smtClean="0"/>
              <a:t>SW10, Inc., Wolfgang Slany</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430D0CC-3F82-4955-B450-340160886090}" type="datetime1">
              <a:rPr lang="de-DE" smtClean="0"/>
              <a:pPr/>
              <a:t>05.03.2014</a:t>
            </a:fld>
            <a:endParaRPr lang="de-DE"/>
          </a:p>
        </p:txBody>
      </p:sp>
      <p:sp>
        <p:nvSpPr>
          <p:cNvPr id="4" name="Fußzeilenplatzhalter 3"/>
          <p:cNvSpPr>
            <a:spLocks noGrp="1"/>
          </p:cNvSpPr>
          <p:nvPr>
            <p:ph type="ftr" sz="quarter" idx="11"/>
          </p:nvPr>
        </p:nvSpPr>
        <p:spPr/>
        <p:txBody>
          <a:bodyPr/>
          <a:lstStyle/>
          <a:p>
            <a:r>
              <a:rPr lang="de-DE" smtClean="0"/>
              <a:t>SW10, Inc., Wolfgang Slany</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9FE8247-5438-4BF1-9BCF-7EFE587932A3}" type="datetime1">
              <a:rPr lang="de-DE" smtClean="0"/>
              <a:pPr/>
              <a:t>05.03.2014</a:t>
            </a:fld>
            <a:endParaRPr lang="de-DE"/>
          </a:p>
        </p:txBody>
      </p:sp>
      <p:sp>
        <p:nvSpPr>
          <p:cNvPr id="3" name="Fußzeilenplatzhalter 2"/>
          <p:cNvSpPr>
            <a:spLocks noGrp="1"/>
          </p:cNvSpPr>
          <p:nvPr>
            <p:ph type="ftr" sz="quarter" idx="11"/>
          </p:nvPr>
        </p:nvSpPr>
        <p:spPr/>
        <p:txBody>
          <a:bodyPr/>
          <a:lstStyle/>
          <a:p>
            <a:r>
              <a:rPr lang="de-DE" smtClean="0"/>
              <a:t>SW10, Inc., Wolfgang Slany</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56F4237-47C7-4AE8-8200-CEE238DC80BD}" type="datetime1">
              <a:rPr lang="de-DE" smtClean="0"/>
              <a:pPr/>
              <a:t>05.03.2014</a:t>
            </a:fld>
            <a:endParaRPr lang="de-DE"/>
          </a:p>
        </p:txBody>
      </p:sp>
      <p:sp>
        <p:nvSpPr>
          <p:cNvPr id="6" name="Fußzeilenplatzhalter 5"/>
          <p:cNvSpPr>
            <a:spLocks noGrp="1"/>
          </p:cNvSpPr>
          <p:nvPr>
            <p:ph type="ftr" sz="quarter" idx="11"/>
          </p:nvPr>
        </p:nvSpPr>
        <p:spPr/>
        <p:txBody>
          <a:bodyPr/>
          <a:lstStyle/>
          <a:p>
            <a:r>
              <a:rPr lang="de-DE" smtClean="0"/>
              <a:t>SW10, Inc., Wolfgang Slany</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5AE29090-D8F0-4B2E-8979-7A8B3B0B01B5}" type="datetime1">
              <a:rPr lang="de-DE" smtClean="0"/>
              <a:pPr/>
              <a:t>05.03.2014</a:t>
            </a:fld>
            <a:endParaRPr lang="de-DE"/>
          </a:p>
        </p:txBody>
      </p:sp>
      <p:sp>
        <p:nvSpPr>
          <p:cNvPr id="6" name="Fußzeilenplatzhalter 5"/>
          <p:cNvSpPr>
            <a:spLocks noGrp="1"/>
          </p:cNvSpPr>
          <p:nvPr>
            <p:ph type="ftr" sz="quarter" idx="11"/>
          </p:nvPr>
        </p:nvSpPr>
        <p:spPr/>
        <p:txBody>
          <a:bodyPr/>
          <a:lstStyle/>
          <a:p>
            <a:r>
              <a:rPr lang="de-DE" smtClean="0"/>
              <a:t>SW10, Inc., Wolfgang Slany</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63EAD-D4C5-4E8D-B75A-C80BB7A7CEAD}" type="datetime1">
              <a:rPr lang="de-DE" smtClean="0"/>
              <a:pPr/>
              <a:t>05.03.2014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SW10, Inc., Wolfgang Slany</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st.tugraz.at/wolfgang_slan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sz="6000" dirty="0" smtClean="0"/>
              <a:t>Welcome!</a:t>
            </a:r>
            <a:endParaRPr lang="de-DE" sz="6000" dirty="0"/>
          </a:p>
        </p:txBody>
      </p:sp>
      <p:sp>
        <p:nvSpPr>
          <p:cNvPr id="3" name="Untertitel 2"/>
          <p:cNvSpPr>
            <a:spLocks noGrp="1"/>
          </p:cNvSpPr>
          <p:nvPr>
            <p:ph type="subTitle" idx="1"/>
          </p:nvPr>
        </p:nvSpPr>
        <p:spPr/>
        <p:txBody>
          <a:bodyPr>
            <a:normAutofit/>
          </a:bodyPr>
          <a:lstStyle/>
          <a:p>
            <a:r>
              <a:rPr lang="de-DE" sz="4000" dirty="0" smtClean="0"/>
              <a:t>Wolfgang Slany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Other </a:t>
            </a:r>
            <a:r>
              <a:rPr lang="de-DE" dirty="0" err="1" smtClean="0"/>
              <a:t>major</a:t>
            </a:r>
            <a:r>
              <a:rPr lang="de-DE" dirty="0" smtClean="0"/>
              <a:t> </a:t>
            </a:r>
            <a:r>
              <a:rPr lang="de-DE" dirty="0" err="1" smtClean="0"/>
              <a:t>risks</a:t>
            </a:r>
            <a:r>
              <a:rPr lang="de-DE" dirty="0" smtClean="0"/>
              <a:t>:</a:t>
            </a:r>
            <a:endParaRPr lang="de-DE" dirty="0"/>
          </a:p>
        </p:txBody>
      </p:sp>
      <p:sp>
        <p:nvSpPr>
          <p:cNvPr id="3" name="Inhaltsplatzhalter 2"/>
          <p:cNvSpPr>
            <a:spLocks noGrp="1"/>
          </p:cNvSpPr>
          <p:nvPr>
            <p:ph idx="1"/>
          </p:nvPr>
        </p:nvSpPr>
        <p:spPr/>
        <p:txBody>
          <a:bodyPr>
            <a:normAutofit fontScale="92500" lnSpcReduction="20000"/>
          </a:bodyPr>
          <a:lstStyle/>
          <a:p>
            <a:pPr fontAlgn="ctr"/>
            <a:r>
              <a:rPr lang="de-DE" b="1" dirty="0" err="1" smtClean="0"/>
              <a:t>Insufficient</a:t>
            </a:r>
            <a:r>
              <a:rPr lang="de-DE" b="1" dirty="0" smtClean="0"/>
              <a:t> </a:t>
            </a:r>
            <a:r>
              <a:rPr lang="de-DE" b="1" dirty="0" err="1" smtClean="0"/>
              <a:t>marketing</a:t>
            </a:r>
            <a:r>
              <a:rPr lang="de-DE" dirty="0" smtClean="0"/>
              <a:t> - 10 </a:t>
            </a:r>
            <a:r>
              <a:rPr lang="de-DE" dirty="0" err="1" smtClean="0"/>
              <a:t>to</a:t>
            </a:r>
            <a:r>
              <a:rPr lang="de-DE" dirty="0" smtClean="0"/>
              <a:t> 100 </a:t>
            </a:r>
            <a:r>
              <a:rPr lang="de-DE" dirty="0" err="1" smtClean="0"/>
              <a:t>times</a:t>
            </a:r>
            <a:r>
              <a:rPr lang="de-DE" dirty="0" smtClean="0"/>
              <a:t> </a:t>
            </a:r>
            <a:r>
              <a:rPr lang="de-DE" dirty="0" err="1" smtClean="0"/>
              <a:t>more</a:t>
            </a:r>
            <a:r>
              <a:rPr lang="de-DE" dirty="0" smtClean="0"/>
              <a:t> </a:t>
            </a:r>
            <a:r>
              <a:rPr lang="de-DE" dirty="0" err="1" smtClean="0"/>
              <a:t>investment</a:t>
            </a:r>
            <a:r>
              <a:rPr lang="de-DE" dirty="0" smtClean="0"/>
              <a:t> </a:t>
            </a:r>
            <a:r>
              <a:rPr lang="de-DE" dirty="0" err="1" smtClean="0"/>
              <a:t>needed</a:t>
            </a:r>
            <a:r>
              <a:rPr lang="de-DE" dirty="0" smtClean="0"/>
              <a:t> </a:t>
            </a:r>
            <a:r>
              <a:rPr lang="de-DE" dirty="0" err="1" smtClean="0"/>
              <a:t>for</a:t>
            </a:r>
            <a:r>
              <a:rPr lang="de-DE" dirty="0" smtClean="0"/>
              <a:t> </a:t>
            </a:r>
            <a:r>
              <a:rPr lang="de-DE" dirty="0" err="1" smtClean="0"/>
              <a:t>marketing</a:t>
            </a:r>
            <a:r>
              <a:rPr lang="de-DE" dirty="0" smtClean="0"/>
              <a:t> </a:t>
            </a:r>
            <a:r>
              <a:rPr lang="de-DE" dirty="0" err="1" smtClean="0"/>
              <a:t>than</a:t>
            </a:r>
            <a:r>
              <a:rPr lang="de-DE" dirty="0" smtClean="0"/>
              <a:t> </a:t>
            </a:r>
            <a:r>
              <a:rPr lang="de-DE" dirty="0" err="1" smtClean="0"/>
              <a:t>for</a:t>
            </a:r>
            <a:r>
              <a:rPr lang="de-DE" dirty="0" smtClean="0"/>
              <a:t> SWD =&gt; </a:t>
            </a:r>
            <a:r>
              <a:rPr lang="de-DE" dirty="0" err="1" smtClean="0"/>
              <a:t>often</a:t>
            </a:r>
            <a:r>
              <a:rPr lang="de-DE" dirty="0" smtClean="0"/>
              <a:t> not </a:t>
            </a:r>
            <a:r>
              <a:rPr lang="de-DE" dirty="0" err="1" smtClean="0"/>
              <a:t>understood</a:t>
            </a:r>
            <a:r>
              <a:rPr lang="de-DE" dirty="0" smtClean="0"/>
              <a:t> </a:t>
            </a:r>
            <a:r>
              <a:rPr lang="de-DE" dirty="0" err="1" smtClean="0"/>
              <a:t>by</a:t>
            </a:r>
            <a:r>
              <a:rPr lang="de-DE" dirty="0" smtClean="0"/>
              <a:t> </a:t>
            </a:r>
            <a:r>
              <a:rPr lang="de-DE" dirty="0" err="1" smtClean="0"/>
              <a:t>companies</a:t>
            </a:r>
            <a:r>
              <a:rPr lang="de-DE" dirty="0" smtClean="0"/>
              <a:t> </a:t>
            </a:r>
            <a:r>
              <a:rPr lang="de-DE" dirty="0" err="1" smtClean="0"/>
              <a:t>where</a:t>
            </a:r>
            <a:r>
              <a:rPr lang="de-DE" dirty="0" smtClean="0"/>
              <a:t> </a:t>
            </a:r>
            <a:r>
              <a:rPr lang="de-DE" dirty="0" err="1" smtClean="0"/>
              <a:t>management</a:t>
            </a:r>
            <a:r>
              <a:rPr lang="de-DE" dirty="0" smtClean="0"/>
              <a:t> </a:t>
            </a:r>
            <a:r>
              <a:rPr lang="de-DE" dirty="0" err="1" smtClean="0"/>
              <a:t>is</a:t>
            </a:r>
            <a:r>
              <a:rPr lang="de-DE" dirty="0" smtClean="0"/>
              <a:t> </a:t>
            </a:r>
            <a:r>
              <a:rPr lang="de-DE" dirty="0" err="1" smtClean="0"/>
              <a:t>composed</a:t>
            </a:r>
            <a:r>
              <a:rPr lang="de-DE" dirty="0" smtClean="0"/>
              <a:t> </a:t>
            </a:r>
            <a:r>
              <a:rPr lang="de-DE" dirty="0" err="1" smtClean="0"/>
              <a:t>mainly</a:t>
            </a:r>
            <a:r>
              <a:rPr lang="de-DE" dirty="0" smtClean="0"/>
              <a:t> </a:t>
            </a:r>
            <a:r>
              <a:rPr lang="de-DE" dirty="0" err="1" smtClean="0"/>
              <a:t>of</a:t>
            </a:r>
            <a:r>
              <a:rPr lang="de-DE" dirty="0" smtClean="0"/>
              <a:t> </a:t>
            </a:r>
            <a:r>
              <a:rPr lang="de-DE" dirty="0" err="1" smtClean="0"/>
              <a:t>technicans</a:t>
            </a:r>
            <a:r>
              <a:rPr lang="de-DE" dirty="0" smtClean="0"/>
              <a:t> </a:t>
            </a:r>
            <a:r>
              <a:rPr lang="de-DE" dirty="0" err="1" smtClean="0"/>
              <a:t>with</a:t>
            </a:r>
            <a:r>
              <a:rPr lang="de-DE" dirty="0" smtClean="0"/>
              <a:t> </a:t>
            </a:r>
            <a:r>
              <a:rPr lang="de-DE" dirty="0" err="1" smtClean="0"/>
              <a:t>insufficient</a:t>
            </a:r>
            <a:r>
              <a:rPr lang="de-DE" dirty="0" smtClean="0"/>
              <a:t> </a:t>
            </a:r>
            <a:r>
              <a:rPr lang="de-DE" dirty="0" err="1" smtClean="0"/>
              <a:t>marketing</a:t>
            </a:r>
            <a:r>
              <a:rPr lang="de-DE" dirty="0" smtClean="0"/>
              <a:t> </a:t>
            </a:r>
            <a:r>
              <a:rPr lang="de-DE" dirty="0" err="1" smtClean="0"/>
              <a:t>savvyness</a:t>
            </a:r>
            <a:endParaRPr lang="de-DE" dirty="0" smtClean="0"/>
          </a:p>
          <a:p>
            <a:pPr fontAlgn="ctr"/>
            <a:r>
              <a:rPr lang="de-DE" b="1" dirty="0" err="1" smtClean="0"/>
              <a:t>Insufficient</a:t>
            </a:r>
            <a:r>
              <a:rPr lang="de-DE" b="1" dirty="0" smtClean="0"/>
              <a:t> </a:t>
            </a:r>
            <a:r>
              <a:rPr lang="de-DE" b="1" dirty="0" err="1" smtClean="0"/>
              <a:t>business</a:t>
            </a:r>
            <a:r>
              <a:rPr lang="de-DE" b="1" dirty="0" smtClean="0"/>
              <a:t> </a:t>
            </a:r>
            <a:r>
              <a:rPr lang="de-DE" dirty="0" smtClean="0"/>
              <a:t>- </a:t>
            </a:r>
            <a:r>
              <a:rPr lang="de-DE" dirty="0" err="1" smtClean="0"/>
              <a:t>great</a:t>
            </a:r>
            <a:r>
              <a:rPr lang="de-DE" dirty="0" smtClean="0"/>
              <a:t> </a:t>
            </a:r>
            <a:r>
              <a:rPr lang="de-DE" dirty="0" err="1" smtClean="0"/>
              <a:t>products</a:t>
            </a:r>
            <a:r>
              <a:rPr lang="de-DE" dirty="0" smtClean="0"/>
              <a:t> but </a:t>
            </a:r>
            <a:r>
              <a:rPr lang="de-DE" dirty="0" err="1" smtClean="0"/>
              <a:t>no</a:t>
            </a:r>
            <a:r>
              <a:rPr lang="de-DE" dirty="0" smtClean="0"/>
              <a:t> </a:t>
            </a:r>
            <a:r>
              <a:rPr lang="de-DE" dirty="0" err="1" smtClean="0"/>
              <a:t>one</a:t>
            </a:r>
            <a:r>
              <a:rPr lang="de-DE" dirty="0" smtClean="0"/>
              <a:t> in </a:t>
            </a:r>
            <a:r>
              <a:rPr lang="de-DE" dirty="0" err="1" smtClean="0"/>
              <a:t>company</a:t>
            </a:r>
            <a:r>
              <a:rPr lang="de-DE" dirty="0" smtClean="0"/>
              <a:t> </a:t>
            </a:r>
            <a:r>
              <a:rPr lang="de-DE" dirty="0" err="1" smtClean="0"/>
              <a:t>to</a:t>
            </a:r>
            <a:r>
              <a:rPr lang="de-DE" dirty="0" smtClean="0"/>
              <a:t> </a:t>
            </a:r>
            <a:r>
              <a:rPr lang="de-DE" dirty="0" err="1" smtClean="0"/>
              <a:t>sell</a:t>
            </a:r>
            <a:r>
              <a:rPr lang="de-DE" dirty="0" smtClean="0"/>
              <a:t> </a:t>
            </a:r>
            <a:r>
              <a:rPr lang="de-DE" dirty="0" err="1" smtClean="0"/>
              <a:t>them</a:t>
            </a:r>
            <a:r>
              <a:rPr lang="de-DE" dirty="0" smtClean="0"/>
              <a:t> </a:t>
            </a:r>
            <a:r>
              <a:rPr lang="de-DE" dirty="0" err="1" smtClean="0"/>
              <a:t>to</a:t>
            </a:r>
            <a:r>
              <a:rPr lang="de-DE" dirty="0" smtClean="0"/>
              <a:t> </a:t>
            </a:r>
            <a:r>
              <a:rPr lang="de-DE" dirty="0" err="1" smtClean="0"/>
              <a:t>customers</a:t>
            </a:r>
            <a:r>
              <a:rPr lang="de-DE" dirty="0" smtClean="0"/>
              <a:t>, </a:t>
            </a:r>
            <a:r>
              <a:rPr lang="de-DE" dirty="0" err="1" smtClean="0"/>
              <a:t>or</a:t>
            </a:r>
            <a:r>
              <a:rPr lang="de-DE" dirty="0" smtClean="0"/>
              <a:t> </a:t>
            </a:r>
            <a:r>
              <a:rPr lang="de-DE" dirty="0" err="1" smtClean="0"/>
              <a:t>sold</a:t>
            </a:r>
            <a:r>
              <a:rPr lang="de-DE" dirty="0" smtClean="0"/>
              <a:t> </a:t>
            </a:r>
            <a:r>
              <a:rPr lang="de-DE" dirty="0" err="1" smtClean="0"/>
              <a:t>to</a:t>
            </a:r>
            <a:r>
              <a:rPr lang="de-DE" dirty="0" smtClean="0"/>
              <a:t> </a:t>
            </a:r>
            <a:r>
              <a:rPr lang="de-DE" dirty="0" err="1" smtClean="0"/>
              <a:t>wrong</a:t>
            </a:r>
            <a:r>
              <a:rPr lang="de-DE" dirty="0" smtClean="0"/>
              <a:t> </a:t>
            </a:r>
            <a:r>
              <a:rPr lang="de-DE" dirty="0" err="1" smtClean="0"/>
              <a:t>markets</a:t>
            </a:r>
            <a:r>
              <a:rPr lang="de-DE" dirty="0" smtClean="0"/>
              <a:t>, </a:t>
            </a:r>
            <a:r>
              <a:rPr lang="de-DE" dirty="0" err="1" smtClean="0"/>
              <a:t>or</a:t>
            </a:r>
            <a:r>
              <a:rPr lang="de-DE" dirty="0" smtClean="0"/>
              <a:t> </a:t>
            </a:r>
            <a:r>
              <a:rPr lang="de-DE" dirty="0" err="1" smtClean="0"/>
              <a:t>sold</a:t>
            </a:r>
            <a:r>
              <a:rPr lang="de-DE" dirty="0" smtClean="0"/>
              <a:t> </a:t>
            </a:r>
            <a:r>
              <a:rPr lang="de-DE" dirty="0" err="1" smtClean="0"/>
              <a:t>too</a:t>
            </a:r>
            <a:r>
              <a:rPr lang="de-DE" dirty="0" smtClean="0"/>
              <a:t> </a:t>
            </a:r>
            <a:r>
              <a:rPr lang="de-DE" dirty="0" err="1" smtClean="0"/>
              <a:t>cheaply</a:t>
            </a:r>
            <a:r>
              <a:rPr lang="de-DE" dirty="0" smtClean="0"/>
              <a:t>: </a:t>
            </a:r>
            <a:r>
              <a:rPr lang="de-DE" dirty="0" err="1" smtClean="0"/>
              <a:t>again</a:t>
            </a:r>
            <a:r>
              <a:rPr lang="de-DE" dirty="0" smtClean="0"/>
              <a:t> </a:t>
            </a:r>
            <a:r>
              <a:rPr lang="de-DE" dirty="0" err="1" smtClean="0"/>
              <a:t>often</a:t>
            </a:r>
            <a:r>
              <a:rPr lang="de-DE" dirty="0" smtClean="0"/>
              <a:t> </a:t>
            </a:r>
            <a:r>
              <a:rPr lang="de-DE" dirty="0" err="1" smtClean="0"/>
              <a:t>seen</a:t>
            </a:r>
            <a:r>
              <a:rPr lang="de-DE" dirty="0" smtClean="0"/>
              <a:t> in </a:t>
            </a:r>
            <a:r>
              <a:rPr lang="de-DE" dirty="0" err="1" smtClean="0"/>
              <a:t>companies</a:t>
            </a:r>
            <a:r>
              <a:rPr lang="de-DE" dirty="0" smtClean="0"/>
              <a:t> </a:t>
            </a:r>
            <a:r>
              <a:rPr lang="de-DE" dirty="0" err="1" smtClean="0"/>
              <a:t>where</a:t>
            </a:r>
            <a:r>
              <a:rPr lang="de-DE" dirty="0" smtClean="0"/>
              <a:t> </a:t>
            </a:r>
            <a:r>
              <a:rPr lang="de-DE" dirty="0" err="1" smtClean="0"/>
              <a:t>management</a:t>
            </a:r>
            <a:r>
              <a:rPr lang="de-DE" dirty="0" smtClean="0"/>
              <a:t> </a:t>
            </a:r>
            <a:r>
              <a:rPr lang="de-DE" dirty="0" err="1" smtClean="0"/>
              <a:t>is</a:t>
            </a:r>
            <a:r>
              <a:rPr lang="de-DE" dirty="0" smtClean="0"/>
              <a:t> </a:t>
            </a:r>
            <a:r>
              <a:rPr lang="de-DE" dirty="0" err="1" smtClean="0"/>
              <a:t>composed</a:t>
            </a:r>
            <a:r>
              <a:rPr lang="de-DE" dirty="0" smtClean="0"/>
              <a:t> </a:t>
            </a:r>
            <a:r>
              <a:rPr lang="de-DE" dirty="0" err="1" smtClean="0"/>
              <a:t>mainly</a:t>
            </a:r>
            <a:r>
              <a:rPr lang="de-DE" dirty="0" smtClean="0"/>
              <a:t> </a:t>
            </a:r>
            <a:r>
              <a:rPr lang="de-DE" dirty="0" err="1" smtClean="0"/>
              <a:t>of</a:t>
            </a:r>
            <a:r>
              <a:rPr lang="de-DE" dirty="0" smtClean="0"/>
              <a:t> </a:t>
            </a:r>
            <a:r>
              <a:rPr lang="de-DE" dirty="0" err="1" smtClean="0"/>
              <a:t>technicians</a:t>
            </a:r>
            <a:r>
              <a:rPr lang="de-DE" dirty="0" smtClean="0"/>
              <a:t> </a:t>
            </a:r>
            <a:r>
              <a:rPr lang="de-DE" dirty="0" err="1" smtClean="0"/>
              <a:t>with</a:t>
            </a:r>
            <a:r>
              <a:rPr lang="de-DE" dirty="0" smtClean="0"/>
              <a:t> </a:t>
            </a:r>
            <a:r>
              <a:rPr lang="de-DE" dirty="0" err="1" smtClean="0"/>
              <a:t>insufficient</a:t>
            </a:r>
            <a:r>
              <a:rPr lang="de-DE" dirty="0" smtClean="0"/>
              <a:t> </a:t>
            </a:r>
            <a:r>
              <a:rPr lang="de-DE" dirty="0" err="1" smtClean="0"/>
              <a:t>business</a:t>
            </a:r>
            <a:r>
              <a:rPr lang="de-DE" dirty="0" smtClean="0"/>
              <a:t> </a:t>
            </a:r>
            <a:r>
              <a:rPr lang="de-DE" dirty="0" err="1" smtClean="0"/>
              <a:t>savvyness</a:t>
            </a:r>
            <a:endParaRPr lang="de-DE"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Wissensmanagement: </a:t>
            </a:r>
            <a:r>
              <a:rPr lang="de-DE" dirty="0" err="1" smtClean="0"/>
              <a:t>tacit</a:t>
            </a:r>
            <a:r>
              <a:rPr lang="de-DE" dirty="0" smtClean="0"/>
              <a:t> </a:t>
            </a:r>
            <a:r>
              <a:rPr lang="de-DE" dirty="0" err="1" smtClean="0"/>
              <a:t>vs</a:t>
            </a:r>
            <a:r>
              <a:rPr lang="de-DE" dirty="0" smtClean="0"/>
              <a:t> explicit</a:t>
            </a:r>
            <a:endParaRPr lang="de-DE" dirty="0"/>
          </a:p>
        </p:txBody>
      </p:sp>
      <p:sp>
        <p:nvSpPr>
          <p:cNvPr id="3" name="Inhaltsplatzhalter 2"/>
          <p:cNvSpPr>
            <a:spLocks noGrp="1"/>
          </p:cNvSpPr>
          <p:nvPr>
            <p:ph idx="1"/>
          </p:nvPr>
        </p:nvSpPr>
        <p:spPr/>
        <p:txBody>
          <a:bodyPr>
            <a:normAutofit lnSpcReduction="10000"/>
          </a:bodyPr>
          <a:lstStyle/>
          <a:p>
            <a:pPr fontAlgn="ctr"/>
            <a:r>
              <a:rPr lang="de-DE" dirty="0" smtClean="0"/>
              <a:t>Warum Angst vor </a:t>
            </a:r>
            <a:r>
              <a:rPr lang="de-DE" dirty="0" err="1" smtClean="0"/>
              <a:t>Knowledge</a:t>
            </a:r>
            <a:r>
              <a:rPr lang="de-DE" dirty="0" smtClean="0"/>
              <a:t> </a:t>
            </a:r>
            <a:r>
              <a:rPr lang="de-DE" dirty="0" err="1" smtClean="0"/>
              <a:t>sharing</a:t>
            </a:r>
            <a:r>
              <a:rPr lang="de-DE" dirty="0" smtClean="0"/>
              <a:t>?</a:t>
            </a:r>
          </a:p>
          <a:p>
            <a:pPr lvl="1" fontAlgn="ctr"/>
            <a:r>
              <a:rPr lang="de-DE" dirty="0" smtClean="0"/>
              <a:t>ROI super: mein Wissen zu 9 anderen in 10er </a:t>
            </a:r>
            <a:r>
              <a:rPr lang="de-DE" dirty="0" err="1" smtClean="0"/>
              <a:t>team</a:t>
            </a:r>
            <a:r>
              <a:rPr lang="de-DE" dirty="0" smtClean="0"/>
              <a:t>, aber Wissen von 9 anderen Leute an mich</a:t>
            </a:r>
          </a:p>
          <a:p>
            <a:pPr lvl="1" fontAlgn="ctr"/>
            <a:r>
              <a:rPr lang="de-DE" dirty="0" smtClean="0"/>
              <a:t>Angestellter: Wenn nur ich mich auskenne, dann kann ich nicht befördert werden</a:t>
            </a:r>
          </a:p>
          <a:p>
            <a:pPr lvl="1" fontAlgn="ctr"/>
            <a:r>
              <a:rPr lang="de-DE" dirty="0" smtClean="0"/>
              <a:t>Selbstständiger: Wenn nur ich mich auskenne, dann kann nichts delegieren =&gt; </a:t>
            </a:r>
            <a:r>
              <a:rPr lang="de-DE" dirty="0" err="1" smtClean="0"/>
              <a:t>Dschingis</a:t>
            </a:r>
            <a:r>
              <a:rPr lang="de-DE" dirty="0" smtClean="0"/>
              <a:t> Khan hatte 10.000 "Mitarbeiter", größtes Reich der Geschichte!, </a:t>
            </a:r>
            <a:r>
              <a:rPr lang="de-DE" dirty="0" err="1" smtClean="0"/>
              <a:t>detto</a:t>
            </a:r>
            <a:r>
              <a:rPr lang="de-DE" dirty="0" smtClean="0"/>
              <a:t> große Firmen heute: kein großer Erfolg ohne fähige Mitarbeiter.</a:t>
            </a:r>
          </a:p>
          <a:p>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600" dirty="0" smtClean="0"/>
              <a:t>Way </a:t>
            </a:r>
            <a:r>
              <a:rPr lang="de-DE" sz="3600" dirty="0" err="1" smtClean="0"/>
              <a:t>to</a:t>
            </a:r>
            <a:r>
              <a:rPr lang="de-DE" sz="3600" dirty="0" smtClean="0"/>
              <a:t> deal </a:t>
            </a:r>
            <a:r>
              <a:rPr lang="de-DE" sz="3600" dirty="0" err="1" smtClean="0"/>
              <a:t>with</a:t>
            </a:r>
            <a:r>
              <a:rPr lang="de-DE" sz="3600" dirty="0" smtClean="0"/>
              <a:t> </a:t>
            </a:r>
            <a:r>
              <a:rPr lang="de-DE" sz="3600" dirty="0" err="1" smtClean="0"/>
              <a:t>it</a:t>
            </a:r>
            <a:r>
              <a:rPr lang="de-DE" sz="3600" dirty="0" smtClean="0"/>
              <a:t>: Software </a:t>
            </a:r>
            <a:r>
              <a:rPr lang="de-DE" sz="3600" b="1" dirty="0" smtClean="0"/>
              <a:t>Engineering</a:t>
            </a:r>
            <a:endParaRPr lang="de-DE" sz="3600" b="1" dirty="0"/>
          </a:p>
        </p:txBody>
      </p:sp>
      <p:sp>
        <p:nvSpPr>
          <p:cNvPr id="3" name="Inhaltsplatzhalter 2"/>
          <p:cNvSpPr>
            <a:spLocks noGrp="1"/>
          </p:cNvSpPr>
          <p:nvPr>
            <p:ph idx="1"/>
          </p:nvPr>
        </p:nvSpPr>
        <p:spPr>
          <a:xfrm>
            <a:off x="457200" y="1600200"/>
            <a:ext cx="8472518" cy="4525963"/>
          </a:xfrm>
        </p:spPr>
        <p:txBody>
          <a:bodyPr>
            <a:normAutofit fontScale="77500" lnSpcReduction="20000"/>
          </a:bodyPr>
          <a:lstStyle/>
          <a:p>
            <a:pPr fontAlgn="ctr"/>
            <a:r>
              <a:rPr lang="de-DE" dirty="0" smtClean="0"/>
              <a:t>Unified </a:t>
            </a:r>
            <a:r>
              <a:rPr lang="de-DE" dirty="0" err="1" smtClean="0"/>
              <a:t>Process</a:t>
            </a:r>
            <a:r>
              <a:rPr lang="de-DE" dirty="0" smtClean="0"/>
              <a:t> (UP, RUP, </a:t>
            </a:r>
            <a:r>
              <a:rPr lang="de-DE" dirty="0" err="1" smtClean="0"/>
              <a:t>tools</a:t>
            </a:r>
            <a:r>
              <a:rPr lang="de-DE" dirty="0" smtClean="0"/>
              <a:t>, IBM...)</a:t>
            </a:r>
          </a:p>
          <a:p>
            <a:pPr fontAlgn="ctr"/>
            <a:r>
              <a:rPr lang="de-DE" dirty="0" smtClean="0"/>
              <a:t>Agile </a:t>
            </a:r>
            <a:r>
              <a:rPr lang="de-DE" dirty="0" err="1" smtClean="0"/>
              <a:t>Processes</a:t>
            </a:r>
            <a:endParaRPr lang="de-DE" dirty="0" smtClean="0"/>
          </a:p>
          <a:p>
            <a:pPr lvl="1" fontAlgn="ctr"/>
            <a:r>
              <a:rPr lang="de-DE" dirty="0" err="1" smtClean="0"/>
              <a:t>most</a:t>
            </a:r>
            <a:r>
              <a:rPr lang="de-DE" dirty="0" smtClean="0"/>
              <a:t> </a:t>
            </a:r>
            <a:r>
              <a:rPr lang="de-DE" dirty="0" err="1" smtClean="0"/>
              <a:t>clear</a:t>
            </a:r>
            <a:r>
              <a:rPr lang="de-DE" dirty="0" smtClean="0"/>
              <a:t>: Extreme Programming (XP), but </a:t>
            </a:r>
            <a:r>
              <a:rPr lang="de-DE" dirty="0" err="1" smtClean="0"/>
              <a:t>many</a:t>
            </a:r>
            <a:r>
              <a:rPr lang="de-DE" dirty="0" smtClean="0"/>
              <a:t> </a:t>
            </a:r>
            <a:r>
              <a:rPr lang="de-DE" dirty="0" err="1" smtClean="0"/>
              <a:t>misconceptions</a:t>
            </a:r>
            <a:endParaRPr lang="de-DE" dirty="0" smtClean="0"/>
          </a:p>
          <a:p>
            <a:pPr lvl="1" fontAlgn="ctr"/>
            <a:r>
              <a:rPr lang="de-DE" dirty="0" smtClean="0"/>
              <a:t>"Extreme": </a:t>
            </a:r>
            <a:r>
              <a:rPr lang="de-DE" dirty="0" err="1" smtClean="0"/>
              <a:t>sounds</a:t>
            </a:r>
            <a:r>
              <a:rPr lang="de-DE" dirty="0" smtClean="0"/>
              <a:t> </a:t>
            </a:r>
            <a:r>
              <a:rPr lang="de-DE" dirty="0" err="1" smtClean="0"/>
              <a:t>like</a:t>
            </a:r>
            <a:r>
              <a:rPr lang="de-DE" dirty="0" smtClean="0"/>
              <a:t> </a:t>
            </a:r>
            <a:r>
              <a:rPr lang="de-DE" dirty="0" err="1" smtClean="0"/>
              <a:t>California</a:t>
            </a:r>
            <a:r>
              <a:rPr lang="de-DE" dirty="0" smtClean="0"/>
              <a:t> </a:t>
            </a:r>
            <a:r>
              <a:rPr lang="de-DE" dirty="0" err="1" smtClean="0"/>
              <a:t>dreaming</a:t>
            </a:r>
            <a:r>
              <a:rPr lang="de-DE" dirty="0" smtClean="0"/>
              <a:t>, </a:t>
            </a:r>
            <a:r>
              <a:rPr lang="de-DE" dirty="0" err="1" smtClean="0"/>
              <a:t>surfing</a:t>
            </a:r>
            <a:r>
              <a:rPr lang="de-DE" dirty="0" smtClean="0"/>
              <a:t> on </a:t>
            </a:r>
            <a:r>
              <a:rPr lang="de-DE" dirty="0" err="1" smtClean="0"/>
              <a:t>the</a:t>
            </a:r>
            <a:r>
              <a:rPr lang="de-DE" dirty="0" smtClean="0"/>
              <a:t> </a:t>
            </a:r>
            <a:r>
              <a:rPr lang="de-DE" dirty="0" err="1" smtClean="0"/>
              <a:t>beach</a:t>
            </a:r>
            <a:r>
              <a:rPr lang="de-DE" dirty="0" smtClean="0"/>
              <a:t>: </a:t>
            </a:r>
          </a:p>
          <a:p>
            <a:pPr lvl="1" fontAlgn="ctr">
              <a:buNone/>
            </a:pPr>
            <a:r>
              <a:rPr lang="de-DE" dirty="0" smtClean="0"/>
              <a:t>BUT:</a:t>
            </a:r>
          </a:p>
          <a:p>
            <a:pPr lvl="1" fontAlgn="ctr"/>
            <a:r>
              <a:rPr lang="de-DE" dirty="0" smtClean="0"/>
              <a:t>XP: *ultra-</a:t>
            </a:r>
            <a:r>
              <a:rPr lang="de-DE" dirty="0" err="1" smtClean="0"/>
              <a:t>hard</a:t>
            </a:r>
            <a:r>
              <a:rPr lang="de-DE" dirty="0" smtClean="0"/>
              <a:t>* (</a:t>
            </a:r>
            <a:r>
              <a:rPr lang="de-DE" dirty="0" err="1" smtClean="0"/>
              <a:t>why</a:t>
            </a:r>
            <a:r>
              <a:rPr lang="de-DE" dirty="0" smtClean="0"/>
              <a:t>)</a:t>
            </a:r>
          </a:p>
          <a:p>
            <a:pPr lvl="1" fontAlgn="ctr"/>
            <a:r>
              <a:rPr lang="de-DE" dirty="0" smtClean="0"/>
              <a:t>XP: Design: *</a:t>
            </a:r>
            <a:r>
              <a:rPr lang="de-DE" dirty="0" err="1" smtClean="0"/>
              <a:t>very</a:t>
            </a:r>
            <a:r>
              <a:rPr lang="de-DE" dirty="0" smtClean="0"/>
              <a:t> </a:t>
            </a:r>
            <a:r>
              <a:rPr lang="de-DE" dirty="0" err="1" smtClean="0"/>
              <a:t>big</a:t>
            </a:r>
            <a:r>
              <a:rPr lang="de-DE" dirty="0" smtClean="0"/>
              <a:t> </a:t>
            </a:r>
            <a:r>
              <a:rPr lang="de-DE" dirty="0" err="1" smtClean="0"/>
              <a:t>part</a:t>
            </a:r>
            <a:r>
              <a:rPr lang="de-DE" dirty="0" smtClean="0"/>
              <a:t>* (</a:t>
            </a:r>
            <a:r>
              <a:rPr lang="de-DE" dirty="0" err="1" smtClean="0"/>
              <a:t>why</a:t>
            </a:r>
            <a:r>
              <a:rPr lang="de-DE" dirty="0" smtClean="0"/>
              <a:t>)</a:t>
            </a:r>
          </a:p>
          <a:p>
            <a:pPr lvl="1" fontAlgn="ctr"/>
            <a:r>
              <a:rPr lang="de-DE" dirty="0" smtClean="0"/>
              <a:t>XP: </a:t>
            </a:r>
            <a:r>
              <a:rPr lang="de-DE" dirty="0" err="1" smtClean="0"/>
              <a:t>Planning</a:t>
            </a:r>
            <a:r>
              <a:rPr lang="de-DE" dirty="0" smtClean="0"/>
              <a:t>: *</a:t>
            </a:r>
            <a:r>
              <a:rPr lang="de-DE" dirty="0" err="1" smtClean="0"/>
              <a:t>very</a:t>
            </a:r>
            <a:r>
              <a:rPr lang="de-DE" dirty="0" smtClean="0"/>
              <a:t> </a:t>
            </a:r>
            <a:r>
              <a:rPr lang="de-DE" dirty="0" err="1" smtClean="0"/>
              <a:t>big</a:t>
            </a:r>
            <a:r>
              <a:rPr lang="de-DE" dirty="0" smtClean="0"/>
              <a:t> </a:t>
            </a:r>
            <a:r>
              <a:rPr lang="de-DE" dirty="0" err="1" smtClean="0"/>
              <a:t>part</a:t>
            </a:r>
            <a:r>
              <a:rPr lang="de-DE" dirty="0" smtClean="0"/>
              <a:t>* (</a:t>
            </a:r>
            <a:r>
              <a:rPr lang="de-DE" dirty="0" err="1" smtClean="0"/>
              <a:t>why</a:t>
            </a:r>
            <a:r>
              <a:rPr lang="de-DE" dirty="0" smtClean="0"/>
              <a:t>)</a:t>
            </a:r>
          </a:p>
          <a:p>
            <a:pPr lvl="1" fontAlgn="ctr"/>
            <a:r>
              <a:rPr lang="de-DE" dirty="0" smtClean="0"/>
              <a:t>XP: </a:t>
            </a:r>
            <a:r>
              <a:rPr lang="de-DE" dirty="0" err="1" smtClean="0"/>
              <a:t>Testing</a:t>
            </a:r>
            <a:r>
              <a:rPr lang="de-DE" dirty="0" smtClean="0"/>
              <a:t>: *</a:t>
            </a:r>
            <a:r>
              <a:rPr lang="de-DE" dirty="0" err="1" smtClean="0"/>
              <a:t>very</a:t>
            </a:r>
            <a:r>
              <a:rPr lang="de-DE" dirty="0" smtClean="0"/>
              <a:t> </a:t>
            </a:r>
            <a:r>
              <a:rPr lang="de-DE" dirty="0" err="1" smtClean="0"/>
              <a:t>big</a:t>
            </a:r>
            <a:r>
              <a:rPr lang="de-DE" dirty="0" smtClean="0"/>
              <a:t> </a:t>
            </a:r>
            <a:r>
              <a:rPr lang="de-DE" dirty="0" err="1" smtClean="0"/>
              <a:t>part</a:t>
            </a:r>
            <a:r>
              <a:rPr lang="de-DE" dirty="0" smtClean="0"/>
              <a:t>* (</a:t>
            </a:r>
            <a:r>
              <a:rPr lang="de-DE" dirty="0" err="1" smtClean="0"/>
              <a:t>why</a:t>
            </a:r>
            <a:r>
              <a:rPr lang="de-DE" dirty="0" smtClean="0"/>
              <a:t>)</a:t>
            </a:r>
          </a:p>
          <a:p>
            <a:pPr lvl="1" fontAlgn="ctr">
              <a:buNone/>
            </a:pPr>
            <a:r>
              <a:rPr lang="de-DE" dirty="0" smtClean="0"/>
              <a:t>AND: </a:t>
            </a:r>
          </a:p>
          <a:p>
            <a:pPr lvl="1" fontAlgn="ctr"/>
            <a:r>
              <a:rPr lang="de-DE" dirty="0" smtClean="0"/>
              <a:t>XP: *</a:t>
            </a:r>
            <a:r>
              <a:rPr lang="de-DE" dirty="0" err="1" smtClean="0"/>
              <a:t>very</a:t>
            </a:r>
            <a:r>
              <a:rPr lang="de-DE" dirty="0" smtClean="0"/>
              <a:t> </a:t>
            </a:r>
            <a:r>
              <a:rPr lang="de-DE" dirty="0" err="1" smtClean="0"/>
              <a:t>pragmatic</a:t>
            </a:r>
            <a:r>
              <a:rPr lang="de-DE" dirty="0" smtClean="0"/>
              <a:t>*, *</a:t>
            </a:r>
            <a:r>
              <a:rPr lang="de-DE" dirty="0" err="1" smtClean="0"/>
              <a:t>logical</a:t>
            </a:r>
            <a:r>
              <a:rPr lang="de-DE" dirty="0" smtClean="0"/>
              <a:t>*, *</a:t>
            </a:r>
            <a:r>
              <a:rPr lang="de-DE" dirty="0" err="1" smtClean="0"/>
              <a:t>consequent</a:t>
            </a:r>
            <a:r>
              <a:rPr lang="de-DE" dirty="0" smtClean="0"/>
              <a:t>*, </a:t>
            </a:r>
          </a:p>
          <a:p>
            <a:pPr lvl="1" fontAlgn="ctr"/>
            <a:r>
              <a:rPr lang="de-DE" dirty="0" smtClean="0"/>
              <a:t>AND: *</a:t>
            </a:r>
            <a:r>
              <a:rPr lang="de-DE" dirty="0" err="1" smtClean="0"/>
              <a:t>nice</a:t>
            </a:r>
            <a:r>
              <a:rPr lang="de-DE" dirty="0" smtClean="0"/>
              <a:t> </a:t>
            </a:r>
            <a:r>
              <a:rPr lang="de-DE" dirty="0" err="1" smtClean="0"/>
              <a:t>to</a:t>
            </a:r>
            <a:r>
              <a:rPr lang="de-DE" dirty="0" smtClean="0"/>
              <a:t> </a:t>
            </a:r>
            <a:r>
              <a:rPr lang="de-DE" dirty="0" err="1" smtClean="0"/>
              <a:t>programmers</a:t>
            </a:r>
            <a:r>
              <a:rPr lang="de-DE" dirty="0" smtClean="0"/>
              <a:t>*</a:t>
            </a:r>
          </a:p>
          <a:p>
            <a:pPr lvl="1" fontAlgn="ctr"/>
            <a:r>
              <a:rPr lang="de-DE" dirty="0" err="1" smtClean="0"/>
              <a:t>be</a:t>
            </a:r>
            <a:r>
              <a:rPr lang="de-DE" dirty="0" smtClean="0"/>
              <a:t> open, </a:t>
            </a:r>
            <a:r>
              <a:rPr lang="de-DE" dirty="0" err="1" smtClean="0"/>
              <a:t>try</a:t>
            </a:r>
            <a:r>
              <a:rPr lang="de-DE" dirty="0" smtClean="0"/>
              <a:t> </a:t>
            </a:r>
            <a:r>
              <a:rPr lang="de-DE" dirty="0" err="1" smtClean="0"/>
              <a:t>it</a:t>
            </a:r>
            <a:r>
              <a:rPr lang="de-DE" dirty="0" smtClean="0"/>
              <a:t> out in a </a:t>
            </a:r>
            <a:r>
              <a:rPr lang="de-DE" dirty="0" err="1" smtClean="0"/>
              <a:t>playful</a:t>
            </a:r>
            <a:r>
              <a:rPr lang="de-DE" dirty="0" smtClean="0"/>
              <a:t> </a:t>
            </a:r>
            <a:r>
              <a:rPr lang="de-DE" dirty="0" err="1" smtClean="0"/>
              <a:t>way</a:t>
            </a:r>
            <a:r>
              <a:rPr lang="de-DE" dirty="0" smtClean="0"/>
              <a:t>, *</a:t>
            </a:r>
            <a:r>
              <a:rPr lang="de-DE" dirty="0" err="1" smtClean="0"/>
              <a:t>then</a:t>
            </a:r>
            <a:r>
              <a:rPr lang="de-DE" dirty="0" smtClean="0"/>
              <a:t>* </a:t>
            </a:r>
            <a:r>
              <a:rPr lang="de-DE" dirty="0" err="1" smtClean="0"/>
              <a:t>decide</a:t>
            </a:r>
            <a:endParaRPr lang="de-DE" dirty="0" smtClean="0"/>
          </a:p>
          <a:p>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FOSS – free and open source </a:t>
            </a:r>
            <a:r>
              <a:rPr lang="en-US" dirty="0" err="1" smtClean="0"/>
              <a:t>sw</a:t>
            </a:r>
            <a:endParaRPr lang="en-US" dirty="0"/>
          </a:p>
        </p:txBody>
      </p:sp>
      <p:sp>
        <p:nvSpPr>
          <p:cNvPr id="3" name="Content Placeholder 2"/>
          <p:cNvSpPr>
            <a:spLocks noGrp="1"/>
          </p:cNvSpPr>
          <p:nvPr>
            <p:ph idx="1"/>
          </p:nvPr>
        </p:nvSpPr>
        <p:spPr/>
        <p:txBody>
          <a:bodyPr/>
          <a:lstStyle/>
          <a:p>
            <a:r>
              <a:rPr lang="en-US" dirty="0" smtClean="0"/>
              <a:t>Agile manifesto</a:t>
            </a:r>
          </a:p>
          <a:p>
            <a:r>
              <a:rPr lang="en-US" dirty="0" smtClean="0"/>
              <a:t>Agile Software </a:t>
            </a:r>
            <a:r>
              <a:rPr lang="en-US" dirty="0" err="1" smtClean="0"/>
              <a:t>Craftmanship</a:t>
            </a:r>
            <a:r>
              <a:rPr lang="en-US" dirty="0" smtClean="0"/>
              <a:t> (</a:t>
            </a:r>
            <a:r>
              <a:rPr lang="en-US" dirty="0" err="1" smtClean="0"/>
              <a:t>Craftpersonship</a:t>
            </a:r>
            <a:r>
              <a:rPr lang="en-US" dirty="0" smtClean="0"/>
              <a:t>)</a:t>
            </a:r>
          </a:p>
          <a:p>
            <a:r>
              <a:rPr lang="en-US" dirty="0" err="1" smtClean="0"/>
              <a:t>eXtreme</a:t>
            </a:r>
            <a:r>
              <a:rPr lang="en-US" dirty="0" smtClean="0"/>
              <a:t> Programming</a:t>
            </a:r>
          </a:p>
          <a:p>
            <a:r>
              <a:rPr lang="en-US" dirty="0" smtClean="0"/>
              <a:t>Test driven development</a:t>
            </a:r>
          </a:p>
          <a:p>
            <a:r>
              <a:rPr lang="en-US" dirty="0" err="1" smtClean="0"/>
              <a:t>Kanban</a:t>
            </a:r>
            <a:endParaRPr lang="en-US" dirty="0" smtClean="0"/>
          </a:p>
          <a:p>
            <a:r>
              <a:rPr lang="en-US" dirty="0" smtClean="0"/>
              <a:t>Ping Pong Pair Programming</a:t>
            </a:r>
          </a:p>
          <a:p>
            <a:r>
              <a:rPr lang="en-US" dirty="0" smtClean="0"/>
              <a:t>Catrobat </a:t>
            </a:r>
            <a:r>
              <a:rPr lang="en-US" dirty="0" smtClean="0"/>
              <a:t>Church of Clean Code ;-)</a:t>
            </a:r>
            <a:endParaRPr lang="en-US" dirty="0"/>
          </a:p>
        </p:txBody>
      </p:sp>
      <p:sp>
        <p:nvSpPr>
          <p:cNvPr id="4" name="Footer Placeholder 3"/>
          <p:cNvSpPr>
            <a:spLocks noGrp="1"/>
          </p:cNvSpPr>
          <p:nvPr>
            <p:ph type="ftr" sz="quarter" idx="11"/>
          </p:nvPr>
        </p:nvSpPr>
        <p:spPr/>
        <p:txBody>
          <a:bodyPr/>
          <a:lstStyle/>
          <a:p>
            <a:r>
              <a:rPr lang="de-DE" smtClean="0"/>
              <a:t>SW10, Inc., Wolfgang Slany</a:t>
            </a:r>
            <a:endParaRPr lang="de-D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Administratives</a:t>
            </a:r>
            <a:endParaRPr lang="de-DE" dirty="0"/>
          </a:p>
        </p:txBody>
      </p:sp>
      <p:sp>
        <p:nvSpPr>
          <p:cNvPr id="3" name="Inhaltsplatzhalter 2"/>
          <p:cNvSpPr>
            <a:spLocks noGrp="1"/>
          </p:cNvSpPr>
          <p:nvPr>
            <p:ph idx="1"/>
          </p:nvPr>
        </p:nvSpPr>
        <p:spPr/>
        <p:txBody>
          <a:bodyPr>
            <a:normAutofit/>
          </a:bodyPr>
          <a:lstStyle/>
          <a:p>
            <a:r>
              <a:rPr lang="de-DE" dirty="0" smtClean="0"/>
              <a:t>Ablauf</a:t>
            </a:r>
          </a:p>
          <a:p>
            <a:r>
              <a:rPr lang="de-DE" dirty="0" smtClean="0"/>
              <a:t>Termine =&gt; </a:t>
            </a:r>
            <a:r>
              <a:rPr lang="de-DE" dirty="0" smtClean="0"/>
              <a:t>siehe </a:t>
            </a:r>
            <a:r>
              <a:rPr lang="de-DE" dirty="0" err="1" smtClean="0"/>
              <a:t>TWiki</a:t>
            </a:r>
            <a:endParaRPr lang="de-DE" dirty="0" smtClean="0"/>
          </a:p>
          <a:p>
            <a:r>
              <a:rPr lang="de-DE" dirty="0" smtClean="0"/>
              <a:t>Notensystem =&gt; siehe </a:t>
            </a:r>
            <a:r>
              <a:rPr lang="de-DE" dirty="0" err="1" smtClean="0"/>
              <a:t>TWiki</a:t>
            </a:r>
            <a:endParaRPr lang="de-DE" dirty="0" smtClean="0"/>
          </a:p>
          <a:p>
            <a:r>
              <a:rPr lang="de-DE" dirty="0" smtClean="0"/>
              <a:t>Wer übermorgen Früh noch keinen </a:t>
            </a:r>
            <a:r>
              <a:rPr lang="de-DE" dirty="0" err="1" smtClean="0"/>
              <a:t>Twiki</a:t>
            </a:r>
            <a:r>
              <a:rPr lang="de-DE" dirty="0" smtClean="0"/>
              <a:t> </a:t>
            </a:r>
            <a:r>
              <a:rPr lang="de-DE" dirty="0" err="1" smtClean="0"/>
              <a:t>Account</a:t>
            </a:r>
            <a:r>
              <a:rPr lang="de-DE" dirty="0" smtClean="0"/>
              <a:t> hat =&gt; </a:t>
            </a:r>
            <a:r>
              <a:rPr lang="de-DE" dirty="0" err="1" smtClean="0"/>
              <a:t>mail</a:t>
            </a:r>
            <a:r>
              <a:rPr lang="de-DE" dirty="0" smtClean="0"/>
              <a:t> an </a:t>
            </a:r>
            <a:r>
              <a:rPr lang="de-DE" dirty="0" smtClean="0"/>
              <a:t>Patrick oder Martin </a:t>
            </a:r>
            <a:endParaRPr lang="de-DE" dirty="0" smtClean="0"/>
          </a:p>
          <a:p>
            <a:endParaRPr lang="de-DE" b="1" dirty="0" smtClean="0"/>
          </a:p>
          <a:p>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Aufgabe, bis </a:t>
            </a:r>
            <a:r>
              <a:rPr lang="de-DE" b="1" dirty="0" smtClean="0"/>
              <a:t>Montag Abend</a:t>
            </a:r>
            <a:r>
              <a:rPr lang="de-DE" b="1" dirty="0" smtClean="0"/>
              <a:t>!</a:t>
            </a:r>
            <a:endParaRPr lang="de-DE" b="1" dirty="0"/>
          </a:p>
        </p:txBody>
      </p:sp>
      <p:sp>
        <p:nvSpPr>
          <p:cNvPr id="3" name="Inhaltsplatzhalter 2"/>
          <p:cNvSpPr>
            <a:spLocks noGrp="1"/>
          </p:cNvSpPr>
          <p:nvPr>
            <p:ph idx="1"/>
          </p:nvPr>
        </p:nvSpPr>
        <p:spPr>
          <a:xfrm>
            <a:off x="457200" y="1340768"/>
            <a:ext cx="8229600" cy="4525963"/>
          </a:xfrm>
        </p:spPr>
        <p:txBody>
          <a:bodyPr>
            <a:normAutofit lnSpcReduction="10000"/>
          </a:bodyPr>
          <a:lstStyle/>
          <a:p>
            <a:r>
              <a:rPr lang="de-DE" dirty="0" smtClean="0"/>
              <a:t>Fragebogen / Modus</a:t>
            </a:r>
            <a:endParaRPr lang="de-DE" dirty="0" smtClean="0"/>
          </a:p>
          <a:p>
            <a:pPr>
              <a:buNone/>
            </a:pPr>
            <a:endParaRPr lang="de-DE" sz="1200" dirty="0" smtClean="0"/>
          </a:p>
          <a:p>
            <a:pPr algn="ctr">
              <a:buNone/>
            </a:pPr>
            <a:r>
              <a:rPr lang="de-DE" sz="4800" dirty="0" smtClean="0"/>
              <a:t>2. Aufgabe</a:t>
            </a:r>
            <a:r>
              <a:rPr lang="de-DE" sz="4800" i="1" u="sng" dirty="0" smtClean="0"/>
              <a:t>n</a:t>
            </a:r>
            <a:r>
              <a:rPr lang="de-DE" sz="4800" dirty="0" smtClean="0"/>
              <a:t>, bis </a:t>
            </a:r>
            <a:r>
              <a:rPr lang="de-DE" sz="4800" b="1" dirty="0" smtClean="0"/>
              <a:t>Mittwoch 8h</a:t>
            </a:r>
            <a:r>
              <a:rPr lang="de-DE" sz="4800" dirty="0" smtClean="0"/>
              <a:t>:</a:t>
            </a:r>
          </a:p>
          <a:p>
            <a:pPr>
              <a:buNone/>
            </a:pPr>
            <a:endParaRPr lang="de-DE" sz="1100" dirty="0" smtClean="0"/>
          </a:p>
          <a:p>
            <a:r>
              <a:rPr lang="de-DE" dirty="0" smtClean="0"/>
              <a:t>Buch Beck (1st </a:t>
            </a:r>
            <a:r>
              <a:rPr lang="de-DE" dirty="0" err="1" smtClean="0"/>
              <a:t>edition</a:t>
            </a:r>
            <a:r>
              <a:rPr lang="de-DE" dirty="0" smtClean="0"/>
              <a:t>, </a:t>
            </a:r>
            <a:r>
              <a:rPr lang="de-DE" u="sng" dirty="0" smtClean="0"/>
              <a:t>nicht</a:t>
            </a:r>
            <a:r>
              <a:rPr lang="de-DE" dirty="0" smtClean="0"/>
              <a:t> 2nd)</a:t>
            </a:r>
          </a:p>
          <a:p>
            <a:pPr>
              <a:buFont typeface="Symbol"/>
              <a:buChar char="Þ"/>
            </a:pPr>
            <a:r>
              <a:rPr lang="de-DE" dirty="0" smtClean="0"/>
              <a:t> 100% *vollständig* &amp; *bewusst* lesen</a:t>
            </a:r>
          </a:p>
          <a:p>
            <a:pPr>
              <a:buFont typeface="Symbol"/>
              <a:buChar char="Þ"/>
            </a:pPr>
            <a:r>
              <a:rPr lang="de-DE" dirty="0" smtClean="0"/>
              <a:t> *Unbedingt* wegen Wissensgleichstand!</a:t>
            </a:r>
          </a:p>
          <a:p>
            <a:pPr>
              <a:buNone/>
            </a:pPr>
            <a:endParaRPr lang="de-DE" dirty="0" smtClean="0"/>
          </a:p>
          <a:p>
            <a:r>
              <a:rPr lang="de-DE" dirty="0" smtClean="0"/>
              <a:t>Stunden mitschreiben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Aufgabe (</a:t>
            </a:r>
            <a:r>
              <a:rPr lang="de-DE" dirty="0" err="1" smtClean="0"/>
              <a:t>contd</a:t>
            </a:r>
            <a:r>
              <a:rPr lang="de-DE" dirty="0" smtClean="0"/>
              <a:t>.)</a:t>
            </a:r>
            <a:endParaRPr lang="de-DE" dirty="0"/>
          </a:p>
        </p:txBody>
      </p:sp>
      <p:sp>
        <p:nvSpPr>
          <p:cNvPr id="3" name="Inhaltsplatzhalter 2"/>
          <p:cNvSpPr>
            <a:spLocks noGrp="1"/>
          </p:cNvSpPr>
          <p:nvPr>
            <p:ph idx="1"/>
          </p:nvPr>
        </p:nvSpPr>
        <p:spPr/>
        <p:txBody>
          <a:bodyPr>
            <a:normAutofit/>
          </a:bodyPr>
          <a:lstStyle/>
          <a:p>
            <a:r>
              <a:rPr lang="de-DE" dirty="0" smtClean="0"/>
              <a:t>Wer schon gelesen: nochmals anschauen!</a:t>
            </a:r>
          </a:p>
          <a:p>
            <a:pPr>
              <a:buNone/>
            </a:pPr>
            <a:r>
              <a:rPr lang="de-DE" dirty="0" smtClean="0"/>
              <a:t>Und: Nachher zu mir =&gt; Zusatzaufgaben</a:t>
            </a:r>
          </a:p>
          <a:p>
            <a:pPr>
              <a:buNone/>
            </a:pPr>
            <a:endParaRPr lang="de-DE" dirty="0" smtClean="0"/>
          </a:p>
          <a:p>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smtClean="0"/>
              <a:t>Now</a:t>
            </a:r>
            <a:r>
              <a:rPr lang="de-DE" dirty="0" smtClean="0"/>
              <a:t> </a:t>
            </a:r>
            <a:r>
              <a:rPr lang="de-DE" dirty="0" err="1" smtClean="0"/>
              <a:t>go</a:t>
            </a:r>
            <a:r>
              <a:rPr lang="de-DE" dirty="0" smtClean="0"/>
              <a:t> </a:t>
            </a:r>
            <a:r>
              <a:rPr lang="de-DE" dirty="0" err="1" smtClean="0"/>
              <a:t>and</a:t>
            </a:r>
            <a:r>
              <a:rPr lang="de-DE" dirty="0" smtClean="0"/>
              <a:t> </a:t>
            </a:r>
            <a:r>
              <a:rPr lang="de-DE" dirty="0" err="1" smtClean="0"/>
              <a:t>read</a:t>
            </a:r>
            <a:r>
              <a:rPr lang="de-DE" dirty="0" smtClean="0"/>
              <a:t> </a:t>
            </a:r>
            <a:r>
              <a:rPr lang="de-DE" dirty="0" err="1" smtClean="0"/>
              <a:t>the</a:t>
            </a:r>
            <a:r>
              <a:rPr lang="de-DE" dirty="0" smtClean="0"/>
              <a:t> </a:t>
            </a:r>
            <a:r>
              <a:rPr lang="de-DE" dirty="0" err="1" smtClean="0"/>
              <a:t>book</a:t>
            </a:r>
            <a:r>
              <a:rPr lang="de-DE" dirty="0" smtClean="0"/>
              <a:t>!</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Frühere Jahre: anonymes Feedback</a:t>
            </a:r>
            <a:endParaRPr lang="de-DE" dirty="0"/>
          </a:p>
        </p:txBody>
      </p:sp>
      <p:sp>
        <p:nvSpPr>
          <p:cNvPr id="3" name="Inhaltsplatzhalter 2"/>
          <p:cNvSpPr>
            <a:spLocks noGrp="1"/>
          </p:cNvSpPr>
          <p:nvPr>
            <p:ph idx="1"/>
          </p:nvPr>
        </p:nvSpPr>
        <p:spPr/>
        <p:txBody>
          <a:bodyPr>
            <a:normAutofit fontScale="62500" lnSpcReduction="20000"/>
          </a:bodyPr>
          <a:lstStyle/>
          <a:p>
            <a:r>
              <a:rPr lang="de-DE" dirty="0" smtClean="0"/>
              <a:t>endlich mal ein fach, dass die </a:t>
            </a:r>
            <a:r>
              <a:rPr lang="de-DE" dirty="0" err="1" smtClean="0"/>
              <a:t>zusammenarbeit</a:t>
            </a:r>
            <a:r>
              <a:rPr lang="de-DE" dirty="0" smtClean="0"/>
              <a:t> unter den studierenden wirklich fördert, </a:t>
            </a:r>
            <a:r>
              <a:rPr lang="de-DE" dirty="0" err="1" smtClean="0"/>
              <a:t>teamgeist</a:t>
            </a:r>
            <a:r>
              <a:rPr lang="de-DE" dirty="0" smtClean="0"/>
              <a:t> steigert und ungefähr zeigt, was einen im </a:t>
            </a:r>
            <a:r>
              <a:rPr lang="de-DE" dirty="0" err="1" smtClean="0"/>
              <a:t>berufsleben</a:t>
            </a:r>
            <a:r>
              <a:rPr lang="de-DE" dirty="0" smtClean="0"/>
              <a:t> als </a:t>
            </a:r>
            <a:r>
              <a:rPr lang="de-DE" dirty="0" err="1" smtClean="0"/>
              <a:t>swe&amp;w</a:t>
            </a:r>
            <a:r>
              <a:rPr lang="de-DE" dirty="0" smtClean="0"/>
              <a:t> </a:t>
            </a:r>
            <a:r>
              <a:rPr lang="de-DE" dirty="0" err="1" smtClean="0"/>
              <a:t>absolvent</a:t>
            </a:r>
            <a:r>
              <a:rPr lang="de-DE" dirty="0" smtClean="0"/>
              <a:t> erwarten könnte. </a:t>
            </a:r>
          </a:p>
          <a:p>
            <a:r>
              <a:rPr lang="de-DE" dirty="0" smtClean="0"/>
              <a:t>Unkonventionell, praxisnah, spannend. Mal etwas ganz anderes, und absolut sinnvoll. Tolle Sache.</a:t>
            </a:r>
          </a:p>
          <a:p>
            <a:pPr lvl="0"/>
            <a:r>
              <a:rPr lang="de-DE" dirty="0" smtClean="0"/>
              <a:t>war sicherlich die kreativste Lehrveranstaltung in diesem Studium, weiter so! </a:t>
            </a:r>
          </a:p>
          <a:p>
            <a:pPr lvl="0"/>
            <a:r>
              <a:rPr lang="de-DE" dirty="0" smtClean="0"/>
              <a:t>Besonders gut an dieser Lehrveranstaltung war, dass man erstmals realitätsnahe Gruppenarbeit durchführen konnte. Aufgrund der ungewöhnlich vielen Diskussionen über die Themen der Lehrveranstaltung konnte man auch beobachten wie sehr sich die Studierenden mit den Themen der Lehrveranstaltung auseinandergesetzt haben. Dies dürfte vor allem auf die aktive Mitarbeit der Studierenden, sowie die vielen neuen Kontakte die dabei gemacht werden konnten, zurückzuführen sein. Im Großen und Ganzen kann man sagen, dass die Lehrveranstaltung selbst bestimmt ein Erlebnis war, dass den Studierenden immer wieder in dieser oder einer ähnlichen Form angeboten werden sollte.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500042"/>
            <a:ext cx="8229600" cy="5626121"/>
          </a:xfrm>
        </p:spPr>
        <p:txBody>
          <a:bodyPr>
            <a:normAutofit fontScale="62500" lnSpcReduction="20000"/>
          </a:bodyPr>
          <a:lstStyle/>
          <a:p>
            <a:pPr lvl="0"/>
            <a:r>
              <a:rPr lang="de-DE" dirty="0" smtClean="0"/>
              <a:t>Diese VU war eine willkommene Abwechslung im Studienalltag. Die </a:t>
            </a:r>
            <a:r>
              <a:rPr lang="de-DE" dirty="0" err="1" smtClean="0"/>
              <a:t>unkoventionelle</a:t>
            </a:r>
            <a:r>
              <a:rPr lang="de-DE" dirty="0" smtClean="0"/>
              <a:t> Art des Vortragenden hatte ganz klar die Absicht, Wissen zu vermitteln und nicht so sehr auf dieses "einmal lernen und vergessen" </a:t>
            </a:r>
            <a:r>
              <a:rPr lang="de-DE" dirty="0" err="1" smtClean="0"/>
              <a:t>konzept</a:t>
            </a:r>
            <a:r>
              <a:rPr lang="de-DE" dirty="0" smtClean="0"/>
              <a:t> einzugehen. Das lag ihm auch am Herzen. Auf alle Fälle finde ich den Weg, den Herr Prof Slany hier geht, den richtigen.</a:t>
            </a:r>
          </a:p>
          <a:p>
            <a:pPr lvl="0"/>
            <a:r>
              <a:rPr lang="de-DE" dirty="0" smtClean="0"/>
              <a:t>sehr gute </a:t>
            </a:r>
            <a:r>
              <a:rPr lang="de-DE" dirty="0" err="1" smtClean="0"/>
              <a:t>vorlesung</a:t>
            </a:r>
            <a:r>
              <a:rPr lang="de-DE" dirty="0" smtClean="0"/>
              <a:t>. im </a:t>
            </a:r>
            <a:r>
              <a:rPr lang="de-DE" dirty="0" err="1" smtClean="0"/>
              <a:t>gegensatz</a:t>
            </a:r>
            <a:r>
              <a:rPr lang="de-DE" dirty="0" smtClean="0"/>
              <a:t> zu anderen LV werde ich den </a:t>
            </a:r>
            <a:r>
              <a:rPr lang="de-DE" dirty="0" err="1" smtClean="0"/>
              <a:t>inhalt</a:t>
            </a:r>
            <a:r>
              <a:rPr lang="de-DE" dirty="0" smtClean="0"/>
              <a:t> dieser VU nicht 2 </a:t>
            </a:r>
            <a:r>
              <a:rPr lang="de-DE" dirty="0" err="1" smtClean="0"/>
              <a:t>wochen</a:t>
            </a:r>
            <a:r>
              <a:rPr lang="de-DE" dirty="0" smtClean="0"/>
              <a:t> nach der </a:t>
            </a:r>
            <a:r>
              <a:rPr lang="de-DE" dirty="0" err="1" smtClean="0"/>
              <a:t>prüfung</a:t>
            </a:r>
            <a:r>
              <a:rPr lang="de-DE" dirty="0" smtClean="0"/>
              <a:t> wieder vergessen haben. </a:t>
            </a:r>
          </a:p>
          <a:p>
            <a:pPr lvl="0"/>
            <a:r>
              <a:rPr lang="de-DE" dirty="0" smtClean="0"/>
              <a:t>Sehr interessante, lustige und abwechslungsreiche Vorlesung!</a:t>
            </a:r>
          </a:p>
          <a:p>
            <a:r>
              <a:rPr lang="de-DE" dirty="0" smtClean="0"/>
              <a:t>Prof. Slany ist sehr bemüht, einen Langzeit-Lerneffekt zu erzielen. Dies geschieht mit teilweise für mich neuartigen Methoden, die bei genauerer Überlegung aber den herkömmlichen </a:t>
            </a:r>
            <a:r>
              <a:rPr lang="de-DE" dirty="0" err="1" smtClean="0"/>
              <a:t>Beuteilungsverfahren</a:t>
            </a:r>
            <a:r>
              <a:rPr lang="de-DE" dirty="0" smtClean="0"/>
              <a:t> zumindest in diesem Fachgebiet auf alle Fälle vorzuziehen sind. </a:t>
            </a:r>
          </a:p>
          <a:p>
            <a:pPr lvl="0"/>
            <a:r>
              <a:rPr lang="de-DE" dirty="0" smtClean="0"/>
              <a:t>War unkonventionell und trotzdem blieb viel dabei hängen!</a:t>
            </a:r>
          </a:p>
          <a:p>
            <a:pPr lvl="0"/>
            <a:r>
              <a:rPr lang="de-DE" dirty="0" smtClean="0"/>
              <a:t>Habe mir mehr gemerkt als bei Prüfungen wie sie bis jetzt Standard sind. </a:t>
            </a:r>
          </a:p>
          <a:p>
            <a:pPr lvl="0"/>
            <a:r>
              <a:rPr lang="de-DE" dirty="0" smtClean="0"/>
              <a:t>war mal was anderes, so stelle ich mir die Anwendung vom Erlernten in einer Prüfung vor!</a:t>
            </a:r>
          </a:p>
          <a:p>
            <a:r>
              <a:rPr lang="de-DE" dirty="0" smtClean="0"/>
              <a:t>bin jetzt ein Freund dieses Systems. Außerdem war die Erfahrung einmal XP zu betreiben wirklich eine gute. Neue Freunde, viel </a:t>
            </a:r>
            <a:r>
              <a:rPr lang="de-DE" dirty="0" err="1" smtClean="0"/>
              <a:t>Spass</a:t>
            </a:r>
            <a:r>
              <a:rPr lang="de-DE" dirty="0" smtClean="0"/>
              <a:t>. </a:t>
            </a:r>
          </a:p>
          <a:p>
            <a:r>
              <a:rPr lang="de-DE" dirty="0" smtClean="0"/>
              <a:t>Vor allem die Übung in größeren Gruppen mit unbekannten Personen und verschiedenen Rollen, war eine sehr interessante Erfahrung. </a:t>
            </a:r>
          </a:p>
          <a:p>
            <a:pPr lvl="0"/>
            <a:endParaRPr lang="de-DE" dirty="0" smtClean="0"/>
          </a:p>
          <a:p>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500042"/>
            <a:ext cx="8229600" cy="5626121"/>
          </a:xfrm>
        </p:spPr>
        <p:txBody>
          <a:bodyPr>
            <a:normAutofit/>
          </a:bodyPr>
          <a:lstStyle/>
          <a:p>
            <a:r>
              <a:rPr lang="de-DE" sz="2000" dirty="0" smtClean="0"/>
              <a:t>Vor allem im Umgang mit einem </a:t>
            </a:r>
            <a:r>
              <a:rPr lang="de-DE" sz="2000" dirty="0" err="1" smtClean="0"/>
              <a:t>grösserem</a:t>
            </a:r>
            <a:r>
              <a:rPr lang="de-DE" sz="2000" dirty="0" smtClean="0"/>
              <a:t> Team zu arbeiten fand ich sehr interessant, der </a:t>
            </a:r>
            <a:r>
              <a:rPr lang="de-DE" sz="2000" dirty="0" err="1" smtClean="0"/>
              <a:t>praksisbezug</a:t>
            </a:r>
            <a:r>
              <a:rPr lang="de-DE" sz="2000" dirty="0" smtClean="0"/>
              <a:t> war somit durchaus gegeben.</a:t>
            </a:r>
          </a:p>
          <a:p>
            <a:r>
              <a:rPr lang="de-DE" sz="2000" dirty="0" smtClean="0"/>
              <a:t>Sie ist im Gegensatz zu anderen Vorlesungen (wie XXX, die so viel Angst vor den Antworten der Studenten haben, </a:t>
            </a:r>
            <a:r>
              <a:rPr lang="de-DE" sz="2000" dirty="0" err="1" smtClean="0"/>
              <a:t>daß</a:t>
            </a:r>
            <a:r>
              <a:rPr lang="de-DE" sz="2000" dirty="0" smtClean="0"/>
              <a:t> sie nur mehr eine Alibievaluierung anbieten) wirklich sinnvoll. </a:t>
            </a:r>
          </a:p>
          <a:p>
            <a:r>
              <a:rPr lang="de-DE" sz="2000" dirty="0" smtClean="0"/>
              <a:t>Die Auswahl der Inhalte passten sehr gut zum Titel der LV. Prof. Slany hat einen roten Faden durch die LV gezogen die mehrere Themen abdeckte.</a:t>
            </a:r>
          </a:p>
          <a:p>
            <a:pPr>
              <a:buNone/>
            </a:pPr>
            <a:endParaRPr lang="de-DE" sz="2000" dirty="0" smtClean="0"/>
          </a:p>
          <a:p>
            <a:pPr>
              <a:buNone/>
            </a:pPr>
            <a:r>
              <a:rPr lang="de-DE" dirty="0" smtClean="0"/>
              <a:t>Mehr (zum Teil sehr </a:t>
            </a:r>
            <a:r>
              <a:rPr lang="de-DE" dirty="0" smtClean="0">
                <a:sym typeface="Wingdings" pitchFamily="2" charset="2"/>
              </a:rPr>
              <a:t>)</a:t>
            </a:r>
            <a:r>
              <a:rPr lang="de-DE" dirty="0" smtClean="0"/>
              <a:t>: </a:t>
            </a:r>
            <a:r>
              <a:rPr lang="de-DE" dirty="0" smtClean="0">
                <a:hlinkClick r:id="rId2"/>
              </a:rPr>
              <a:t>http://www.ist.tugraz.at/wolfgang_slany.html</a:t>
            </a:r>
            <a:r>
              <a:rPr lang="de-DE" dirty="0" smtClean="0"/>
              <a:t> unter „Other </a:t>
            </a:r>
            <a:r>
              <a:rPr lang="de-DE" dirty="0" err="1" smtClean="0"/>
              <a:t>teaching</a:t>
            </a:r>
            <a:r>
              <a:rPr lang="de-DE" dirty="0" smtClean="0"/>
              <a:t> </a:t>
            </a:r>
            <a:r>
              <a:rPr lang="de-DE" dirty="0" err="1" smtClean="0"/>
              <a:t>related</a:t>
            </a:r>
            <a:r>
              <a:rPr lang="de-DE" dirty="0" smtClean="0"/>
              <a:t> </a:t>
            </a:r>
            <a:r>
              <a:rPr lang="de-DE" dirty="0" err="1" smtClean="0"/>
              <a:t>stuff</a:t>
            </a:r>
            <a:r>
              <a:rPr lang="de-DE" dirty="0" smtClean="0"/>
              <a:t>“.</a:t>
            </a:r>
          </a:p>
          <a:p>
            <a:pPr lvl="0"/>
            <a:endParaRPr lang="de-DE" dirty="0" smtClean="0"/>
          </a:p>
          <a:p>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Paradigm</a:t>
            </a:r>
            <a:r>
              <a:rPr lang="de-DE" dirty="0" smtClean="0"/>
              <a:t> </a:t>
            </a:r>
            <a:r>
              <a:rPr lang="de-DE" dirty="0" err="1" smtClean="0"/>
              <a:t>shift</a:t>
            </a:r>
            <a:r>
              <a:rPr lang="de-DE" dirty="0" smtClean="0"/>
              <a:t>!</a:t>
            </a:r>
            <a:endParaRPr lang="de-DE" dirty="0"/>
          </a:p>
        </p:txBody>
      </p:sp>
      <p:sp>
        <p:nvSpPr>
          <p:cNvPr id="3" name="Inhaltsplatzhalter 2"/>
          <p:cNvSpPr>
            <a:spLocks noGrp="1"/>
          </p:cNvSpPr>
          <p:nvPr>
            <p:ph idx="1"/>
          </p:nvPr>
        </p:nvSpPr>
        <p:spPr/>
        <p:txBody>
          <a:bodyPr/>
          <a:lstStyle/>
          <a:p>
            <a:r>
              <a:rPr lang="de-DE" dirty="0" smtClean="0"/>
              <a:t>Mal etwas Neues probieren</a:t>
            </a:r>
          </a:p>
          <a:p>
            <a:r>
              <a:rPr lang="de-DE" dirty="0" smtClean="0"/>
              <a:t>Universität, spielerisch </a:t>
            </a:r>
            <a:r>
              <a:rPr lang="de-DE" dirty="0" err="1" smtClean="0"/>
              <a:t>abtesten</a:t>
            </a:r>
            <a:r>
              <a:rPr lang="de-DE" dirty="0" smtClean="0"/>
              <a:t>, erfahren</a:t>
            </a:r>
          </a:p>
          <a:p>
            <a:r>
              <a:rPr lang="de-DE" dirty="0" smtClean="0"/>
              <a:t>Noch nicht Ernst des Berufsleben =&gt; relax</a:t>
            </a:r>
          </a:p>
          <a:p>
            <a:r>
              <a:rPr lang="de-DE" dirty="0" smtClean="0"/>
              <a:t>Aber: Harte Benotung</a:t>
            </a:r>
          </a:p>
          <a:p>
            <a:r>
              <a:rPr lang="de-DE" dirty="0" smtClean="0"/>
              <a:t>Simulation Softwareschmiede, daher:</a:t>
            </a:r>
            <a:br>
              <a:rPr lang="de-DE" dirty="0" smtClean="0"/>
            </a:br>
            <a:r>
              <a:rPr lang="de-DE" dirty="0" smtClean="0"/>
              <a:t>	Noten = „Gehalt“</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What‘s</a:t>
            </a:r>
            <a:r>
              <a:rPr lang="de-DE" dirty="0" smtClean="0"/>
              <a:t> </a:t>
            </a:r>
            <a:r>
              <a:rPr lang="de-DE" dirty="0" err="1" smtClean="0"/>
              <a:t>the</a:t>
            </a:r>
            <a:r>
              <a:rPr lang="de-DE" dirty="0" smtClean="0"/>
              <a:t> </a:t>
            </a:r>
            <a:r>
              <a:rPr lang="de-DE" dirty="0" err="1" smtClean="0"/>
              <a:t>problem</a:t>
            </a:r>
            <a:r>
              <a:rPr lang="de-DE" dirty="0" smtClean="0"/>
              <a:t>?</a:t>
            </a:r>
            <a:endParaRPr lang="de-DE" dirty="0"/>
          </a:p>
        </p:txBody>
      </p:sp>
      <p:sp>
        <p:nvSpPr>
          <p:cNvPr id="3" name="Inhaltsplatzhalter 2"/>
          <p:cNvSpPr>
            <a:spLocks noGrp="1"/>
          </p:cNvSpPr>
          <p:nvPr>
            <p:ph idx="1"/>
          </p:nvPr>
        </p:nvSpPr>
        <p:spPr>
          <a:xfrm>
            <a:off x="71406" y="1285860"/>
            <a:ext cx="8615394" cy="4840303"/>
          </a:xfrm>
        </p:spPr>
        <p:txBody>
          <a:bodyPr/>
          <a:lstStyle/>
          <a:p>
            <a:pPr algn="ctr">
              <a:buNone/>
            </a:pPr>
            <a:r>
              <a:rPr lang="de-DE" dirty="0" smtClean="0"/>
              <a:t>Standish Chaos Report 2004-2009:</a:t>
            </a:r>
          </a:p>
          <a:p>
            <a:pPr>
              <a:buNone/>
            </a:pPr>
            <a:endParaRPr lang="de-DE" dirty="0"/>
          </a:p>
        </p:txBody>
      </p:sp>
      <p:pic>
        <p:nvPicPr>
          <p:cNvPr id="6" name="Grafik 5" descr="standish_chaos_report_2009.jpg"/>
          <p:cNvPicPr>
            <a:picLocks noChangeAspect="1"/>
          </p:cNvPicPr>
          <p:nvPr/>
        </p:nvPicPr>
        <p:blipFill>
          <a:blip r:embed="rId2" cstate="print"/>
          <a:stretch>
            <a:fillRect/>
          </a:stretch>
        </p:blipFill>
        <p:spPr>
          <a:xfrm>
            <a:off x="1571604" y="1928802"/>
            <a:ext cx="6086475" cy="457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2852"/>
            <a:ext cx="8229600" cy="785818"/>
          </a:xfrm>
        </p:spPr>
        <p:txBody>
          <a:bodyPr/>
          <a:lstStyle/>
          <a:p>
            <a:r>
              <a:rPr lang="de-DE" dirty="0" err="1" smtClean="0"/>
              <a:t>Some</a:t>
            </a:r>
            <a:r>
              <a:rPr lang="de-DE" dirty="0" smtClean="0"/>
              <a:t> </a:t>
            </a:r>
            <a:r>
              <a:rPr lang="de-DE" dirty="0" err="1" smtClean="0"/>
              <a:t>reasons</a:t>
            </a:r>
            <a:r>
              <a:rPr lang="de-DE" dirty="0" smtClean="0"/>
              <a:t> ...</a:t>
            </a:r>
            <a:endParaRPr lang="de-DE" dirty="0"/>
          </a:p>
        </p:txBody>
      </p:sp>
      <p:pic>
        <p:nvPicPr>
          <p:cNvPr id="6" name="Inhaltsplatzhalter 5" descr="PM_Build_Swing.gif"/>
          <p:cNvPicPr>
            <a:picLocks noGrp="1" noChangeAspect="1"/>
          </p:cNvPicPr>
          <p:nvPr>
            <p:ph idx="1"/>
          </p:nvPr>
        </p:nvPicPr>
        <p:blipFill>
          <a:blip r:embed="rId2" cstate="print"/>
          <a:stretch>
            <a:fillRect/>
          </a:stretch>
        </p:blipFill>
        <p:spPr>
          <a:xfrm>
            <a:off x="857224" y="1000108"/>
            <a:ext cx="7215743" cy="541180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54032"/>
          </a:xfrm>
        </p:spPr>
        <p:txBody>
          <a:bodyPr>
            <a:normAutofit fontScale="90000"/>
          </a:bodyPr>
          <a:lstStyle/>
          <a:p>
            <a:r>
              <a:rPr lang="de-DE" dirty="0" smtClean="0"/>
              <a:t/>
            </a:r>
            <a:br>
              <a:rPr lang="de-DE" dirty="0" smtClean="0"/>
            </a:br>
            <a:r>
              <a:rPr lang="de-DE" dirty="0" smtClean="0"/>
              <a:t>Basic </a:t>
            </a:r>
            <a:r>
              <a:rPr lang="de-DE" dirty="0" err="1" smtClean="0"/>
              <a:t>problem</a:t>
            </a:r>
            <a:r>
              <a:rPr lang="de-DE" dirty="0" smtClean="0"/>
              <a:t> </a:t>
            </a:r>
            <a:r>
              <a:rPr lang="de-DE" dirty="0" err="1" smtClean="0"/>
              <a:t>is</a:t>
            </a:r>
            <a:r>
              <a:rPr lang="de-DE" dirty="0" smtClean="0"/>
              <a:t> </a:t>
            </a:r>
            <a:r>
              <a:rPr lang="de-DE" dirty="0" err="1" smtClean="0"/>
              <a:t>risks</a:t>
            </a:r>
            <a:r>
              <a:rPr lang="de-DE" dirty="0" smtClean="0"/>
              <a:t>:</a:t>
            </a:r>
            <a:br>
              <a:rPr lang="de-DE" dirty="0" smtClean="0"/>
            </a:br>
            <a:endParaRPr lang="de-DE" dirty="0"/>
          </a:p>
        </p:txBody>
      </p:sp>
      <p:sp>
        <p:nvSpPr>
          <p:cNvPr id="3" name="Inhaltsplatzhalter 2"/>
          <p:cNvSpPr>
            <a:spLocks noGrp="1"/>
          </p:cNvSpPr>
          <p:nvPr>
            <p:ph idx="1"/>
          </p:nvPr>
        </p:nvSpPr>
        <p:spPr>
          <a:xfrm>
            <a:off x="457200" y="1214422"/>
            <a:ext cx="8229600" cy="4911741"/>
          </a:xfrm>
        </p:spPr>
        <p:txBody>
          <a:bodyPr>
            <a:normAutofit fontScale="77500" lnSpcReduction="20000"/>
          </a:bodyPr>
          <a:lstStyle/>
          <a:p>
            <a:pPr fontAlgn="ctr"/>
            <a:r>
              <a:rPr lang="de-DE" b="1" dirty="0" smtClean="0"/>
              <a:t>Schedule </a:t>
            </a:r>
            <a:r>
              <a:rPr lang="de-DE" b="1" dirty="0" err="1" smtClean="0"/>
              <a:t>slips</a:t>
            </a:r>
            <a:r>
              <a:rPr lang="de-DE" dirty="0" err="1" smtClean="0"/>
              <a:t>—the</a:t>
            </a:r>
            <a:r>
              <a:rPr lang="de-DE" dirty="0" smtClean="0"/>
              <a:t> </a:t>
            </a:r>
            <a:r>
              <a:rPr lang="de-DE" dirty="0" err="1" smtClean="0"/>
              <a:t>day</a:t>
            </a:r>
            <a:r>
              <a:rPr lang="de-DE" dirty="0" smtClean="0"/>
              <a:t> </a:t>
            </a:r>
            <a:r>
              <a:rPr lang="de-DE" dirty="0" err="1" smtClean="0"/>
              <a:t>for</a:t>
            </a:r>
            <a:r>
              <a:rPr lang="de-DE" dirty="0" smtClean="0"/>
              <a:t> </a:t>
            </a:r>
            <a:r>
              <a:rPr lang="de-DE" dirty="0" err="1" smtClean="0"/>
              <a:t>delivery</a:t>
            </a:r>
            <a:r>
              <a:rPr lang="de-DE" dirty="0" smtClean="0"/>
              <a:t> </a:t>
            </a:r>
            <a:r>
              <a:rPr lang="de-DE" dirty="0" err="1" smtClean="0"/>
              <a:t>comes</a:t>
            </a:r>
            <a:r>
              <a:rPr lang="de-DE" dirty="0" smtClean="0"/>
              <a:t>, </a:t>
            </a:r>
            <a:r>
              <a:rPr lang="de-DE" dirty="0" err="1" smtClean="0"/>
              <a:t>and</a:t>
            </a:r>
            <a:r>
              <a:rPr lang="de-DE" dirty="0" smtClean="0"/>
              <a:t> </a:t>
            </a:r>
            <a:r>
              <a:rPr lang="de-DE" dirty="0" err="1" smtClean="0"/>
              <a:t>you</a:t>
            </a:r>
            <a:r>
              <a:rPr lang="de-DE" dirty="0" smtClean="0"/>
              <a:t> </a:t>
            </a:r>
            <a:r>
              <a:rPr lang="de-DE" dirty="0" err="1" smtClean="0"/>
              <a:t>have</a:t>
            </a:r>
            <a:r>
              <a:rPr lang="de-DE" dirty="0" smtClean="0"/>
              <a:t> </a:t>
            </a:r>
            <a:r>
              <a:rPr lang="de-DE" dirty="0" err="1" smtClean="0"/>
              <a:t>to</a:t>
            </a:r>
            <a:r>
              <a:rPr lang="de-DE" dirty="0" smtClean="0"/>
              <a:t> </a:t>
            </a:r>
            <a:r>
              <a:rPr lang="de-DE" dirty="0" err="1" smtClean="0"/>
              <a:t>tell</a:t>
            </a:r>
            <a:r>
              <a:rPr lang="de-DE" dirty="0" smtClean="0"/>
              <a:t> </a:t>
            </a:r>
            <a:r>
              <a:rPr lang="de-DE" dirty="0" err="1" smtClean="0"/>
              <a:t>the</a:t>
            </a:r>
            <a:r>
              <a:rPr lang="de-DE" dirty="0" smtClean="0"/>
              <a:t> </a:t>
            </a:r>
            <a:r>
              <a:rPr lang="de-DE" dirty="0" err="1" smtClean="0"/>
              <a:t>customer</a:t>
            </a:r>
            <a:r>
              <a:rPr lang="de-DE" dirty="0" smtClean="0"/>
              <a:t> </a:t>
            </a:r>
            <a:r>
              <a:rPr lang="de-DE" dirty="0" err="1" smtClean="0"/>
              <a:t>that</a:t>
            </a:r>
            <a:r>
              <a:rPr lang="de-DE" dirty="0" smtClean="0"/>
              <a:t> </a:t>
            </a:r>
            <a:r>
              <a:rPr lang="de-DE" dirty="0" err="1" smtClean="0"/>
              <a:t>the</a:t>
            </a:r>
            <a:r>
              <a:rPr lang="de-DE" dirty="0" smtClean="0"/>
              <a:t> </a:t>
            </a:r>
            <a:r>
              <a:rPr lang="de-DE" dirty="0" err="1" smtClean="0"/>
              <a:t>software</a:t>
            </a:r>
            <a:r>
              <a:rPr lang="de-DE" dirty="0" smtClean="0"/>
              <a:t> </a:t>
            </a:r>
            <a:r>
              <a:rPr lang="de-DE" dirty="0" err="1" smtClean="0"/>
              <a:t>won't</a:t>
            </a:r>
            <a:r>
              <a:rPr lang="de-DE" dirty="0" smtClean="0"/>
              <a:t> </a:t>
            </a:r>
            <a:r>
              <a:rPr lang="de-DE" dirty="0" err="1" smtClean="0"/>
              <a:t>be</a:t>
            </a:r>
            <a:r>
              <a:rPr lang="de-DE" dirty="0" smtClean="0"/>
              <a:t> </a:t>
            </a:r>
            <a:r>
              <a:rPr lang="de-DE" dirty="0" err="1" smtClean="0"/>
              <a:t>ready</a:t>
            </a:r>
            <a:r>
              <a:rPr lang="de-DE" dirty="0" smtClean="0"/>
              <a:t> </a:t>
            </a:r>
            <a:r>
              <a:rPr lang="de-DE" dirty="0" err="1" smtClean="0"/>
              <a:t>for</a:t>
            </a:r>
            <a:r>
              <a:rPr lang="de-DE" dirty="0" smtClean="0"/>
              <a:t> </a:t>
            </a:r>
            <a:r>
              <a:rPr lang="de-DE" dirty="0" err="1" smtClean="0"/>
              <a:t>another</a:t>
            </a:r>
            <a:r>
              <a:rPr lang="de-DE" dirty="0" smtClean="0"/>
              <a:t> </a:t>
            </a:r>
            <a:r>
              <a:rPr lang="de-DE" dirty="0" err="1" smtClean="0"/>
              <a:t>six</a:t>
            </a:r>
            <a:r>
              <a:rPr lang="de-DE" dirty="0" smtClean="0"/>
              <a:t> </a:t>
            </a:r>
            <a:r>
              <a:rPr lang="de-DE" dirty="0" err="1" smtClean="0"/>
              <a:t>months</a:t>
            </a:r>
            <a:r>
              <a:rPr lang="de-DE" dirty="0" smtClean="0"/>
              <a:t>.</a:t>
            </a:r>
          </a:p>
          <a:p>
            <a:pPr fontAlgn="ctr"/>
            <a:r>
              <a:rPr lang="de-DE" b="1" dirty="0" smtClean="0"/>
              <a:t>Project </a:t>
            </a:r>
            <a:r>
              <a:rPr lang="de-DE" b="1" dirty="0" err="1" smtClean="0"/>
              <a:t>canceled</a:t>
            </a:r>
            <a:r>
              <a:rPr lang="de-DE" dirty="0" smtClean="0"/>
              <a:t>—after </a:t>
            </a:r>
            <a:r>
              <a:rPr lang="de-DE" dirty="0" err="1" smtClean="0"/>
              <a:t>numerous</a:t>
            </a:r>
            <a:r>
              <a:rPr lang="de-DE" dirty="0" smtClean="0"/>
              <a:t> </a:t>
            </a:r>
            <a:r>
              <a:rPr lang="de-DE" dirty="0" err="1" smtClean="0"/>
              <a:t>slips</a:t>
            </a:r>
            <a:r>
              <a:rPr lang="de-DE" dirty="0" smtClean="0"/>
              <a:t>, </a:t>
            </a:r>
            <a:r>
              <a:rPr lang="de-DE" dirty="0" err="1" smtClean="0"/>
              <a:t>the</a:t>
            </a:r>
            <a:r>
              <a:rPr lang="de-DE" dirty="0" smtClean="0"/>
              <a:t> </a:t>
            </a:r>
            <a:r>
              <a:rPr lang="de-DE" dirty="0" err="1" smtClean="0"/>
              <a:t>project</a:t>
            </a:r>
            <a:r>
              <a:rPr lang="de-DE" dirty="0" smtClean="0"/>
              <a:t> </a:t>
            </a:r>
            <a:r>
              <a:rPr lang="de-DE" dirty="0" err="1" smtClean="0"/>
              <a:t>is</a:t>
            </a:r>
            <a:r>
              <a:rPr lang="de-DE" dirty="0" smtClean="0"/>
              <a:t> </a:t>
            </a:r>
            <a:r>
              <a:rPr lang="de-DE" dirty="0" err="1" smtClean="0"/>
              <a:t>canceled</a:t>
            </a:r>
            <a:r>
              <a:rPr lang="de-DE" dirty="0" smtClean="0"/>
              <a:t> </a:t>
            </a:r>
            <a:r>
              <a:rPr lang="de-DE" dirty="0" err="1" smtClean="0"/>
              <a:t>without</a:t>
            </a:r>
            <a:r>
              <a:rPr lang="de-DE" dirty="0" smtClean="0"/>
              <a:t> </a:t>
            </a:r>
            <a:r>
              <a:rPr lang="de-DE" dirty="0" err="1" smtClean="0"/>
              <a:t>ever</a:t>
            </a:r>
            <a:r>
              <a:rPr lang="de-DE" dirty="0" smtClean="0"/>
              <a:t> </a:t>
            </a:r>
            <a:r>
              <a:rPr lang="de-DE" dirty="0" err="1" smtClean="0"/>
              <a:t>going</a:t>
            </a:r>
            <a:r>
              <a:rPr lang="de-DE" dirty="0" smtClean="0"/>
              <a:t> </a:t>
            </a:r>
            <a:r>
              <a:rPr lang="de-DE" dirty="0" err="1" smtClean="0"/>
              <a:t>into</a:t>
            </a:r>
            <a:r>
              <a:rPr lang="de-DE" dirty="0" smtClean="0"/>
              <a:t> </a:t>
            </a:r>
            <a:r>
              <a:rPr lang="de-DE" dirty="0" err="1" smtClean="0"/>
              <a:t>production</a:t>
            </a:r>
            <a:r>
              <a:rPr lang="de-DE" dirty="0" smtClean="0"/>
              <a:t>.</a:t>
            </a:r>
          </a:p>
          <a:p>
            <a:pPr fontAlgn="ctr"/>
            <a:r>
              <a:rPr lang="de-DE" b="1" dirty="0" smtClean="0"/>
              <a:t>System </a:t>
            </a:r>
            <a:r>
              <a:rPr lang="de-DE" b="1" dirty="0" err="1" smtClean="0"/>
              <a:t>goes</a:t>
            </a:r>
            <a:r>
              <a:rPr lang="de-DE" b="1" dirty="0" smtClean="0"/>
              <a:t> </a:t>
            </a:r>
            <a:r>
              <a:rPr lang="de-DE" b="1" dirty="0" err="1" smtClean="0"/>
              <a:t>sour</a:t>
            </a:r>
            <a:r>
              <a:rPr lang="de-DE" dirty="0" err="1" smtClean="0"/>
              <a:t>—the</a:t>
            </a:r>
            <a:r>
              <a:rPr lang="de-DE" dirty="0" smtClean="0"/>
              <a:t> </a:t>
            </a:r>
            <a:r>
              <a:rPr lang="de-DE" dirty="0" err="1" smtClean="0"/>
              <a:t>software</a:t>
            </a:r>
            <a:r>
              <a:rPr lang="de-DE" dirty="0" smtClean="0"/>
              <a:t> </a:t>
            </a:r>
            <a:r>
              <a:rPr lang="de-DE" dirty="0" err="1" smtClean="0"/>
              <a:t>is</a:t>
            </a:r>
            <a:r>
              <a:rPr lang="de-DE" dirty="0" smtClean="0"/>
              <a:t> </a:t>
            </a:r>
            <a:r>
              <a:rPr lang="de-DE" dirty="0" err="1" smtClean="0"/>
              <a:t>successfully</a:t>
            </a:r>
            <a:r>
              <a:rPr lang="de-DE" dirty="0" smtClean="0"/>
              <a:t> </a:t>
            </a:r>
            <a:r>
              <a:rPr lang="de-DE" dirty="0" err="1" smtClean="0"/>
              <a:t>put</a:t>
            </a:r>
            <a:r>
              <a:rPr lang="de-DE" dirty="0" smtClean="0"/>
              <a:t> </a:t>
            </a:r>
            <a:r>
              <a:rPr lang="de-DE" dirty="0" err="1" smtClean="0"/>
              <a:t>into</a:t>
            </a:r>
            <a:r>
              <a:rPr lang="de-DE" dirty="0" smtClean="0"/>
              <a:t> </a:t>
            </a:r>
            <a:r>
              <a:rPr lang="de-DE" dirty="0" err="1" smtClean="0"/>
              <a:t>production</a:t>
            </a:r>
            <a:r>
              <a:rPr lang="de-DE" dirty="0" smtClean="0"/>
              <a:t>, but after a </a:t>
            </a:r>
            <a:r>
              <a:rPr lang="de-DE" dirty="0" err="1" smtClean="0"/>
              <a:t>couple</a:t>
            </a:r>
            <a:r>
              <a:rPr lang="de-DE" dirty="0" smtClean="0"/>
              <a:t> </a:t>
            </a:r>
            <a:r>
              <a:rPr lang="de-DE" dirty="0" err="1" smtClean="0"/>
              <a:t>of</a:t>
            </a:r>
            <a:r>
              <a:rPr lang="de-DE" dirty="0" smtClean="0"/>
              <a:t> </a:t>
            </a:r>
            <a:r>
              <a:rPr lang="de-DE" dirty="0" err="1" smtClean="0"/>
              <a:t>years</a:t>
            </a:r>
            <a:r>
              <a:rPr lang="de-DE" dirty="0" smtClean="0"/>
              <a:t> </a:t>
            </a:r>
            <a:r>
              <a:rPr lang="de-DE" dirty="0" err="1" smtClean="0"/>
              <a:t>the</a:t>
            </a:r>
            <a:r>
              <a:rPr lang="de-DE" dirty="0" smtClean="0"/>
              <a:t> </a:t>
            </a:r>
            <a:r>
              <a:rPr lang="de-DE" dirty="0" err="1" smtClean="0"/>
              <a:t>cost</a:t>
            </a:r>
            <a:r>
              <a:rPr lang="de-DE" dirty="0" smtClean="0"/>
              <a:t> </a:t>
            </a:r>
            <a:r>
              <a:rPr lang="de-DE" dirty="0" err="1" smtClean="0"/>
              <a:t>of</a:t>
            </a:r>
            <a:r>
              <a:rPr lang="de-DE" dirty="0" smtClean="0"/>
              <a:t> </a:t>
            </a:r>
            <a:r>
              <a:rPr lang="de-DE" dirty="0" err="1" smtClean="0"/>
              <a:t>making</a:t>
            </a:r>
            <a:r>
              <a:rPr lang="de-DE" dirty="0" smtClean="0"/>
              <a:t> </a:t>
            </a:r>
            <a:r>
              <a:rPr lang="de-DE" dirty="0" err="1" smtClean="0"/>
              <a:t>changes</a:t>
            </a:r>
            <a:r>
              <a:rPr lang="de-DE" dirty="0" smtClean="0"/>
              <a:t> </a:t>
            </a:r>
            <a:r>
              <a:rPr lang="de-DE" dirty="0" err="1" smtClean="0"/>
              <a:t>or</a:t>
            </a:r>
            <a:r>
              <a:rPr lang="de-DE" dirty="0" smtClean="0"/>
              <a:t> </a:t>
            </a:r>
            <a:r>
              <a:rPr lang="de-DE" dirty="0" err="1" smtClean="0"/>
              <a:t>the</a:t>
            </a:r>
            <a:r>
              <a:rPr lang="de-DE" dirty="0" smtClean="0"/>
              <a:t> </a:t>
            </a:r>
            <a:r>
              <a:rPr lang="de-DE" dirty="0" err="1" smtClean="0"/>
              <a:t>defect</a:t>
            </a:r>
            <a:r>
              <a:rPr lang="de-DE" dirty="0" smtClean="0"/>
              <a:t> rate </a:t>
            </a:r>
            <a:r>
              <a:rPr lang="de-DE" dirty="0" err="1" smtClean="0"/>
              <a:t>rises</a:t>
            </a:r>
            <a:r>
              <a:rPr lang="de-DE" dirty="0" smtClean="0"/>
              <a:t> so </a:t>
            </a:r>
            <a:r>
              <a:rPr lang="de-DE" dirty="0" err="1" smtClean="0"/>
              <a:t>much</a:t>
            </a:r>
            <a:r>
              <a:rPr lang="de-DE" dirty="0" smtClean="0"/>
              <a:t> </a:t>
            </a:r>
            <a:r>
              <a:rPr lang="de-DE" dirty="0" err="1" smtClean="0"/>
              <a:t>that</a:t>
            </a:r>
            <a:r>
              <a:rPr lang="de-DE" dirty="0" smtClean="0"/>
              <a:t> </a:t>
            </a:r>
            <a:r>
              <a:rPr lang="de-DE" dirty="0" err="1" smtClean="0"/>
              <a:t>the</a:t>
            </a:r>
            <a:r>
              <a:rPr lang="de-DE" dirty="0" smtClean="0"/>
              <a:t> </a:t>
            </a:r>
            <a:r>
              <a:rPr lang="de-DE" dirty="0" err="1" smtClean="0"/>
              <a:t>system</a:t>
            </a:r>
            <a:r>
              <a:rPr lang="de-DE" dirty="0" smtClean="0"/>
              <a:t> must </a:t>
            </a:r>
            <a:r>
              <a:rPr lang="de-DE" dirty="0" err="1" smtClean="0"/>
              <a:t>be</a:t>
            </a:r>
            <a:r>
              <a:rPr lang="de-DE" dirty="0" smtClean="0"/>
              <a:t> </a:t>
            </a:r>
            <a:r>
              <a:rPr lang="de-DE" dirty="0" err="1" smtClean="0"/>
              <a:t>replaced</a:t>
            </a:r>
            <a:r>
              <a:rPr lang="de-DE" dirty="0" smtClean="0"/>
              <a:t>.</a:t>
            </a:r>
          </a:p>
          <a:p>
            <a:pPr fontAlgn="ctr"/>
            <a:r>
              <a:rPr lang="de-DE" b="1" dirty="0" err="1" smtClean="0"/>
              <a:t>Defect</a:t>
            </a:r>
            <a:r>
              <a:rPr lang="de-DE" b="1" dirty="0" smtClean="0"/>
              <a:t> rate</a:t>
            </a:r>
            <a:r>
              <a:rPr lang="de-DE" dirty="0" smtClean="0"/>
              <a:t>—</a:t>
            </a:r>
            <a:r>
              <a:rPr lang="de-DE" dirty="0" err="1" smtClean="0"/>
              <a:t>the</a:t>
            </a:r>
            <a:r>
              <a:rPr lang="de-DE" dirty="0" smtClean="0"/>
              <a:t> </a:t>
            </a:r>
            <a:r>
              <a:rPr lang="de-DE" dirty="0" err="1" smtClean="0"/>
              <a:t>software</a:t>
            </a:r>
            <a:r>
              <a:rPr lang="de-DE" dirty="0" smtClean="0"/>
              <a:t> </a:t>
            </a:r>
            <a:r>
              <a:rPr lang="de-DE" dirty="0" err="1" smtClean="0"/>
              <a:t>is</a:t>
            </a:r>
            <a:r>
              <a:rPr lang="de-DE" dirty="0" smtClean="0"/>
              <a:t> </a:t>
            </a:r>
            <a:r>
              <a:rPr lang="de-DE" dirty="0" err="1" smtClean="0"/>
              <a:t>put</a:t>
            </a:r>
            <a:r>
              <a:rPr lang="de-DE" dirty="0" smtClean="0"/>
              <a:t> </a:t>
            </a:r>
            <a:r>
              <a:rPr lang="de-DE" dirty="0" err="1" smtClean="0"/>
              <a:t>into</a:t>
            </a:r>
            <a:r>
              <a:rPr lang="de-DE" dirty="0" smtClean="0"/>
              <a:t> </a:t>
            </a:r>
            <a:r>
              <a:rPr lang="de-DE" dirty="0" err="1" smtClean="0"/>
              <a:t>production</a:t>
            </a:r>
            <a:r>
              <a:rPr lang="de-DE" dirty="0" smtClean="0"/>
              <a:t>, but </a:t>
            </a:r>
            <a:r>
              <a:rPr lang="de-DE" dirty="0" err="1" smtClean="0"/>
              <a:t>the</a:t>
            </a:r>
            <a:r>
              <a:rPr lang="de-DE" dirty="0" smtClean="0"/>
              <a:t> </a:t>
            </a:r>
            <a:r>
              <a:rPr lang="de-DE" dirty="0" err="1" smtClean="0"/>
              <a:t>defect</a:t>
            </a:r>
            <a:r>
              <a:rPr lang="de-DE" dirty="0" smtClean="0"/>
              <a:t> rate </a:t>
            </a:r>
            <a:r>
              <a:rPr lang="de-DE" dirty="0" err="1" smtClean="0"/>
              <a:t>is</a:t>
            </a:r>
            <a:r>
              <a:rPr lang="de-DE" dirty="0" smtClean="0"/>
              <a:t> so </a:t>
            </a:r>
            <a:r>
              <a:rPr lang="de-DE" dirty="0" err="1" smtClean="0"/>
              <a:t>high</a:t>
            </a:r>
            <a:r>
              <a:rPr lang="de-DE" dirty="0" smtClean="0"/>
              <a:t> </a:t>
            </a:r>
            <a:r>
              <a:rPr lang="de-DE" dirty="0" err="1" smtClean="0"/>
              <a:t>that</a:t>
            </a:r>
            <a:r>
              <a:rPr lang="de-DE" dirty="0" smtClean="0"/>
              <a:t> </a:t>
            </a:r>
            <a:r>
              <a:rPr lang="de-DE" dirty="0" err="1" smtClean="0"/>
              <a:t>it</a:t>
            </a:r>
            <a:r>
              <a:rPr lang="de-DE" dirty="0" smtClean="0"/>
              <a:t> </a:t>
            </a:r>
            <a:r>
              <a:rPr lang="de-DE" dirty="0" err="1" smtClean="0"/>
              <a:t>isn't</a:t>
            </a:r>
            <a:r>
              <a:rPr lang="de-DE" dirty="0" smtClean="0"/>
              <a:t> </a:t>
            </a:r>
            <a:r>
              <a:rPr lang="de-DE" dirty="0" err="1" smtClean="0"/>
              <a:t>used</a:t>
            </a:r>
            <a:r>
              <a:rPr lang="de-DE" dirty="0" smtClean="0"/>
              <a:t>.</a:t>
            </a:r>
          </a:p>
          <a:p>
            <a:pPr fontAlgn="ctr"/>
            <a:r>
              <a:rPr lang="de-DE" b="1" dirty="0" smtClean="0"/>
              <a:t>Business </a:t>
            </a:r>
            <a:r>
              <a:rPr lang="de-DE" b="1" dirty="0" err="1" smtClean="0"/>
              <a:t>misunderstood</a:t>
            </a:r>
            <a:r>
              <a:rPr lang="de-DE" dirty="0" err="1" smtClean="0"/>
              <a:t>—the</a:t>
            </a:r>
            <a:r>
              <a:rPr lang="de-DE" dirty="0" smtClean="0"/>
              <a:t> </a:t>
            </a:r>
            <a:r>
              <a:rPr lang="de-DE" dirty="0" err="1" smtClean="0"/>
              <a:t>software</a:t>
            </a:r>
            <a:r>
              <a:rPr lang="de-DE" dirty="0" smtClean="0"/>
              <a:t> </a:t>
            </a:r>
            <a:r>
              <a:rPr lang="de-DE" dirty="0" err="1" smtClean="0"/>
              <a:t>is</a:t>
            </a:r>
            <a:r>
              <a:rPr lang="de-DE" dirty="0" smtClean="0"/>
              <a:t> </a:t>
            </a:r>
            <a:r>
              <a:rPr lang="de-DE" dirty="0" err="1" smtClean="0"/>
              <a:t>put</a:t>
            </a:r>
            <a:r>
              <a:rPr lang="de-DE" dirty="0" smtClean="0"/>
              <a:t> </a:t>
            </a:r>
            <a:r>
              <a:rPr lang="de-DE" dirty="0" err="1" smtClean="0"/>
              <a:t>into</a:t>
            </a:r>
            <a:r>
              <a:rPr lang="de-DE" dirty="0" smtClean="0"/>
              <a:t> </a:t>
            </a:r>
            <a:r>
              <a:rPr lang="de-DE" dirty="0" err="1" smtClean="0"/>
              <a:t>production</a:t>
            </a:r>
            <a:r>
              <a:rPr lang="de-DE" dirty="0" smtClean="0"/>
              <a:t>, but </a:t>
            </a:r>
            <a:r>
              <a:rPr lang="de-DE" dirty="0" err="1" smtClean="0"/>
              <a:t>it</a:t>
            </a:r>
            <a:r>
              <a:rPr lang="de-DE" dirty="0" smtClean="0"/>
              <a:t> </a:t>
            </a:r>
            <a:r>
              <a:rPr lang="de-DE" dirty="0" err="1" smtClean="0"/>
              <a:t>doesn't</a:t>
            </a:r>
            <a:r>
              <a:rPr lang="de-DE" dirty="0" smtClean="0"/>
              <a:t> </a:t>
            </a:r>
            <a:r>
              <a:rPr lang="de-DE" dirty="0" err="1" smtClean="0"/>
              <a:t>solve</a:t>
            </a:r>
            <a:r>
              <a:rPr lang="de-DE" dirty="0" smtClean="0"/>
              <a:t> </a:t>
            </a:r>
            <a:r>
              <a:rPr lang="de-DE" dirty="0" err="1" smtClean="0"/>
              <a:t>the</a:t>
            </a:r>
            <a:r>
              <a:rPr lang="de-DE" dirty="0" smtClean="0"/>
              <a:t> </a:t>
            </a:r>
            <a:r>
              <a:rPr lang="de-DE" dirty="0" err="1" smtClean="0"/>
              <a:t>business</a:t>
            </a:r>
            <a:r>
              <a:rPr lang="de-DE" dirty="0" smtClean="0"/>
              <a:t> </a:t>
            </a:r>
            <a:r>
              <a:rPr lang="de-DE" dirty="0" err="1" smtClean="0"/>
              <a:t>problem</a:t>
            </a:r>
            <a:r>
              <a:rPr lang="de-DE" dirty="0" smtClean="0"/>
              <a:t> </a:t>
            </a:r>
            <a:r>
              <a:rPr lang="de-DE" dirty="0" err="1" smtClean="0"/>
              <a:t>that</a:t>
            </a:r>
            <a:r>
              <a:rPr lang="de-DE" dirty="0" smtClean="0"/>
              <a:t> was </a:t>
            </a:r>
            <a:r>
              <a:rPr lang="de-DE" dirty="0" err="1" smtClean="0"/>
              <a:t>originally</a:t>
            </a:r>
            <a:r>
              <a:rPr lang="de-DE" dirty="0" smtClean="0"/>
              <a:t> </a:t>
            </a:r>
            <a:r>
              <a:rPr lang="de-DE" dirty="0" err="1" smtClean="0"/>
              <a:t>posed</a:t>
            </a:r>
            <a:r>
              <a:rPr lang="de-DE"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More </a:t>
            </a:r>
            <a:r>
              <a:rPr lang="de-DE" dirty="0" err="1" smtClean="0"/>
              <a:t>risks</a:t>
            </a:r>
            <a:r>
              <a:rPr lang="de-DE" dirty="0" smtClean="0"/>
              <a:t>:</a:t>
            </a:r>
            <a:endParaRPr lang="de-DE" dirty="0"/>
          </a:p>
        </p:txBody>
      </p:sp>
      <p:sp>
        <p:nvSpPr>
          <p:cNvPr id="3" name="Inhaltsplatzhalter 2"/>
          <p:cNvSpPr>
            <a:spLocks noGrp="1"/>
          </p:cNvSpPr>
          <p:nvPr>
            <p:ph idx="1"/>
          </p:nvPr>
        </p:nvSpPr>
        <p:spPr/>
        <p:txBody>
          <a:bodyPr>
            <a:normAutofit fontScale="70000" lnSpcReduction="20000"/>
          </a:bodyPr>
          <a:lstStyle/>
          <a:p>
            <a:pPr fontAlgn="ctr"/>
            <a:r>
              <a:rPr lang="de-DE" b="1" dirty="0" smtClean="0"/>
              <a:t>Business </a:t>
            </a:r>
            <a:r>
              <a:rPr lang="de-DE" b="1" dirty="0" err="1" smtClean="0"/>
              <a:t>changes</a:t>
            </a:r>
            <a:r>
              <a:rPr lang="de-DE" dirty="0" err="1" smtClean="0"/>
              <a:t>—the</a:t>
            </a:r>
            <a:r>
              <a:rPr lang="de-DE" dirty="0" smtClean="0"/>
              <a:t> </a:t>
            </a:r>
            <a:r>
              <a:rPr lang="de-DE" dirty="0" err="1" smtClean="0"/>
              <a:t>software</a:t>
            </a:r>
            <a:r>
              <a:rPr lang="de-DE" dirty="0" smtClean="0"/>
              <a:t> </a:t>
            </a:r>
            <a:r>
              <a:rPr lang="de-DE" dirty="0" err="1" smtClean="0"/>
              <a:t>is</a:t>
            </a:r>
            <a:r>
              <a:rPr lang="de-DE" dirty="0" smtClean="0"/>
              <a:t> </a:t>
            </a:r>
            <a:r>
              <a:rPr lang="de-DE" dirty="0" err="1" smtClean="0"/>
              <a:t>put</a:t>
            </a:r>
            <a:r>
              <a:rPr lang="de-DE" dirty="0" smtClean="0"/>
              <a:t> </a:t>
            </a:r>
            <a:r>
              <a:rPr lang="de-DE" dirty="0" err="1" smtClean="0"/>
              <a:t>into</a:t>
            </a:r>
            <a:r>
              <a:rPr lang="de-DE" dirty="0" smtClean="0"/>
              <a:t> </a:t>
            </a:r>
            <a:r>
              <a:rPr lang="de-DE" dirty="0" err="1" smtClean="0"/>
              <a:t>production</a:t>
            </a:r>
            <a:r>
              <a:rPr lang="de-DE" dirty="0" smtClean="0"/>
              <a:t>, but </a:t>
            </a:r>
            <a:r>
              <a:rPr lang="de-DE" dirty="0" err="1" smtClean="0"/>
              <a:t>the</a:t>
            </a:r>
            <a:r>
              <a:rPr lang="de-DE" dirty="0" smtClean="0"/>
              <a:t> </a:t>
            </a:r>
            <a:r>
              <a:rPr lang="de-DE" dirty="0" err="1" smtClean="0"/>
              <a:t>business</a:t>
            </a:r>
            <a:r>
              <a:rPr lang="de-DE" dirty="0" smtClean="0"/>
              <a:t> </a:t>
            </a:r>
            <a:r>
              <a:rPr lang="de-DE" dirty="0" err="1" smtClean="0"/>
              <a:t>problem</a:t>
            </a:r>
            <a:r>
              <a:rPr lang="de-DE" dirty="0" smtClean="0"/>
              <a:t> </a:t>
            </a:r>
            <a:r>
              <a:rPr lang="de-DE" dirty="0" err="1" smtClean="0"/>
              <a:t>it</a:t>
            </a:r>
            <a:r>
              <a:rPr lang="de-DE" dirty="0" smtClean="0"/>
              <a:t> was </a:t>
            </a:r>
            <a:r>
              <a:rPr lang="de-DE" dirty="0" err="1" smtClean="0"/>
              <a:t>designed</a:t>
            </a:r>
            <a:r>
              <a:rPr lang="de-DE" dirty="0" smtClean="0"/>
              <a:t> </a:t>
            </a:r>
            <a:r>
              <a:rPr lang="de-DE" dirty="0" err="1" smtClean="0"/>
              <a:t>to</a:t>
            </a:r>
            <a:r>
              <a:rPr lang="de-DE" dirty="0" smtClean="0"/>
              <a:t> </a:t>
            </a:r>
            <a:r>
              <a:rPr lang="de-DE" dirty="0" err="1" smtClean="0"/>
              <a:t>solve</a:t>
            </a:r>
            <a:r>
              <a:rPr lang="de-DE" dirty="0" smtClean="0"/>
              <a:t> was </a:t>
            </a:r>
            <a:r>
              <a:rPr lang="de-DE" dirty="0" err="1" smtClean="0"/>
              <a:t>replaced</a:t>
            </a:r>
            <a:r>
              <a:rPr lang="de-DE" dirty="0" smtClean="0"/>
              <a:t> </a:t>
            </a:r>
            <a:r>
              <a:rPr lang="de-DE" dirty="0" err="1" smtClean="0"/>
              <a:t>six</a:t>
            </a:r>
            <a:r>
              <a:rPr lang="de-DE" dirty="0" smtClean="0"/>
              <a:t> </a:t>
            </a:r>
            <a:r>
              <a:rPr lang="de-DE" dirty="0" err="1" smtClean="0"/>
              <a:t>months</a:t>
            </a:r>
            <a:r>
              <a:rPr lang="de-DE" dirty="0" smtClean="0"/>
              <a:t> </a:t>
            </a:r>
            <a:r>
              <a:rPr lang="de-DE" dirty="0" err="1" smtClean="0"/>
              <a:t>ago</a:t>
            </a:r>
            <a:r>
              <a:rPr lang="de-DE" dirty="0" smtClean="0"/>
              <a:t> </a:t>
            </a:r>
            <a:r>
              <a:rPr lang="de-DE" dirty="0" err="1" smtClean="0"/>
              <a:t>by</a:t>
            </a:r>
            <a:r>
              <a:rPr lang="de-DE" dirty="0" smtClean="0"/>
              <a:t> </a:t>
            </a:r>
            <a:r>
              <a:rPr lang="de-DE" dirty="0" err="1" smtClean="0"/>
              <a:t>another</a:t>
            </a:r>
            <a:r>
              <a:rPr lang="de-DE" dirty="0" smtClean="0"/>
              <a:t>, </a:t>
            </a:r>
            <a:r>
              <a:rPr lang="de-DE" dirty="0" err="1" smtClean="0"/>
              <a:t>more</a:t>
            </a:r>
            <a:r>
              <a:rPr lang="de-DE" dirty="0" smtClean="0"/>
              <a:t> </a:t>
            </a:r>
            <a:r>
              <a:rPr lang="de-DE" dirty="0" err="1" smtClean="0"/>
              <a:t>pressing</a:t>
            </a:r>
            <a:r>
              <a:rPr lang="de-DE" dirty="0" smtClean="0"/>
              <a:t>, </a:t>
            </a:r>
            <a:r>
              <a:rPr lang="de-DE" dirty="0" err="1" smtClean="0"/>
              <a:t>business</a:t>
            </a:r>
            <a:r>
              <a:rPr lang="de-DE" dirty="0" smtClean="0"/>
              <a:t> </a:t>
            </a:r>
            <a:r>
              <a:rPr lang="de-DE" dirty="0" err="1" smtClean="0"/>
              <a:t>problem</a:t>
            </a:r>
            <a:r>
              <a:rPr lang="de-DE" dirty="0" smtClean="0"/>
              <a:t>.</a:t>
            </a:r>
          </a:p>
          <a:p>
            <a:pPr fontAlgn="ctr"/>
            <a:r>
              <a:rPr lang="de-DE" b="1" dirty="0" err="1" smtClean="0"/>
              <a:t>False</a:t>
            </a:r>
            <a:r>
              <a:rPr lang="de-DE" b="1" dirty="0" smtClean="0"/>
              <a:t> </a:t>
            </a:r>
            <a:r>
              <a:rPr lang="de-DE" b="1" dirty="0" err="1" smtClean="0"/>
              <a:t>feature</a:t>
            </a:r>
            <a:r>
              <a:rPr lang="de-DE" b="1" dirty="0" smtClean="0"/>
              <a:t> </a:t>
            </a:r>
            <a:r>
              <a:rPr lang="de-DE" b="1" dirty="0" err="1" smtClean="0"/>
              <a:t>rich</a:t>
            </a:r>
            <a:r>
              <a:rPr lang="de-DE" dirty="0" err="1" smtClean="0"/>
              <a:t>—the</a:t>
            </a:r>
            <a:r>
              <a:rPr lang="de-DE" dirty="0" smtClean="0"/>
              <a:t> </a:t>
            </a:r>
            <a:r>
              <a:rPr lang="de-DE" dirty="0" err="1" smtClean="0"/>
              <a:t>software</a:t>
            </a:r>
            <a:r>
              <a:rPr lang="de-DE" dirty="0" smtClean="0"/>
              <a:t> </a:t>
            </a:r>
            <a:r>
              <a:rPr lang="de-DE" dirty="0" err="1" smtClean="0"/>
              <a:t>has</a:t>
            </a:r>
            <a:r>
              <a:rPr lang="de-DE" dirty="0" smtClean="0"/>
              <a:t> a </a:t>
            </a:r>
            <a:r>
              <a:rPr lang="de-DE" dirty="0" err="1" smtClean="0"/>
              <a:t>host</a:t>
            </a:r>
            <a:r>
              <a:rPr lang="de-DE" dirty="0" smtClean="0"/>
              <a:t> </a:t>
            </a:r>
            <a:r>
              <a:rPr lang="de-DE" dirty="0" err="1" smtClean="0"/>
              <a:t>of</a:t>
            </a:r>
            <a:r>
              <a:rPr lang="de-DE" dirty="0" smtClean="0"/>
              <a:t> </a:t>
            </a:r>
            <a:r>
              <a:rPr lang="de-DE" dirty="0" err="1" smtClean="0"/>
              <a:t>potentially</a:t>
            </a:r>
            <a:r>
              <a:rPr lang="de-DE" dirty="0" smtClean="0"/>
              <a:t> </a:t>
            </a:r>
            <a:r>
              <a:rPr lang="de-DE" dirty="0" err="1" smtClean="0"/>
              <a:t>interesting</a:t>
            </a:r>
            <a:r>
              <a:rPr lang="de-DE" dirty="0" smtClean="0"/>
              <a:t> </a:t>
            </a:r>
            <a:r>
              <a:rPr lang="de-DE" dirty="0" err="1" smtClean="0"/>
              <a:t>features</a:t>
            </a:r>
            <a:r>
              <a:rPr lang="de-DE" dirty="0" smtClean="0"/>
              <a:t>, all </a:t>
            </a:r>
            <a:r>
              <a:rPr lang="de-DE" dirty="0" err="1" smtClean="0"/>
              <a:t>of</a:t>
            </a:r>
            <a:r>
              <a:rPr lang="de-DE" dirty="0" smtClean="0"/>
              <a:t> </a:t>
            </a:r>
            <a:r>
              <a:rPr lang="de-DE" dirty="0" err="1" smtClean="0"/>
              <a:t>which</a:t>
            </a:r>
            <a:r>
              <a:rPr lang="de-DE" dirty="0" smtClean="0"/>
              <a:t> </a:t>
            </a:r>
            <a:r>
              <a:rPr lang="de-DE" dirty="0" err="1" smtClean="0"/>
              <a:t>were</a:t>
            </a:r>
            <a:r>
              <a:rPr lang="de-DE" dirty="0" smtClean="0"/>
              <a:t> </a:t>
            </a:r>
            <a:r>
              <a:rPr lang="de-DE" dirty="0" err="1" smtClean="0"/>
              <a:t>fun</a:t>
            </a:r>
            <a:r>
              <a:rPr lang="de-DE" dirty="0" smtClean="0"/>
              <a:t> </a:t>
            </a:r>
            <a:r>
              <a:rPr lang="de-DE" dirty="0" err="1" smtClean="0"/>
              <a:t>to</a:t>
            </a:r>
            <a:r>
              <a:rPr lang="de-DE" dirty="0" smtClean="0"/>
              <a:t> </a:t>
            </a:r>
            <a:r>
              <a:rPr lang="de-DE" dirty="0" err="1" smtClean="0"/>
              <a:t>program</a:t>
            </a:r>
            <a:r>
              <a:rPr lang="de-DE" dirty="0" smtClean="0"/>
              <a:t>, but </a:t>
            </a:r>
            <a:r>
              <a:rPr lang="de-DE" dirty="0" err="1" smtClean="0"/>
              <a:t>none</a:t>
            </a:r>
            <a:r>
              <a:rPr lang="de-DE" dirty="0" smtClean="0"/>
              <a:t> </a:t>
            </a:r>
            <a:r>
              <a:rPr lang="de-DE" dirty="0" err="1" smtClean="0"/>
              <a:t>of</a:t>
            </a:r>
            <a:r>
              <a:rPr lang="de-DE" dirty="0" smtClean="0"/>
              <a:t> </a:t>
            </a:r>
            <a:r>
              <a:rPr lang="de-DE" dirty="0" err="1" smtClean="0"/>
              <a:t>which</a:t>
            </a:r>
            <a:r>
              <a:rPr lang="de-DE" dirty="0" smtClean="0"/>
              <a:t> </a:t>
            </a:r>
            <a:r>
              <a:rPr lang="de-DE" dirty="0" err="1" smtClean="0"/>
              <a:t>makes</a:t>
            </a:r>
            <a:r>
              <a:rPr lang="de-DE" dirty="0" smtClean="0"/>
              <a:t> </a:t>
            </a:r>
            <a:r>
              <a:rPr lang="de-DE" dirty="0" err="1" smtClean="0"/>
              <a:t>the</a:t>
            </a:r>
            <a:r>
              <a:rPr lang="de-DE" dirty="0" smtClean="0"/>
              <a:t> </a:t>
            </a:r>
            <a:r>
              <a:rPr lang="de-DE" dirty="0" err="1" smtClean="0"/>
              <a:t>customer</a:t>
            </a:r>
            <a:r>
              <a:rPr lang="de-DE" dirty="0" smtClean="0"/>
              <a:t> </a:t>
            </a:r>
            <a:r>
              <a:rPr lang="de-DE" dirty="0" err="1" smtClean="0"/>
              <a:t>much</a:t>
            </a:r>
            <a:r>
              <a:rPr lang="de-DE" dirty="0" smtClean="0"/>
              <a:t> </a:t>
            </a:r>
            <a:r>
              <a:rPr lang="de-DE" dirty="0" err="1" smtClean="0"/>
              <a:t>money</a:t>
            </a:r>
            <a:r>
              <a:rPr lang="de-DE" dirty="0" smtClean="0"/>
              <a:t>.</a:t>
            </a:r>
          </a:p>
          <a:p>
            <a:pPr fontAlgn="ctr"/>
            <a:r>
              <a:rPr lang="de-DE" b="1" dirty="0" err="1" smtClean="0"/>
              <a:t>Staff</a:t>
            </a:r>
            <a:r>
              <a:rPr lang="de-DE" b="1" dirty="0" smtClean="0"/>
              <a:t> </a:t>
            </a:r>
            <a:r>
              <a:rPr lang="de-DE" b="1" dirty="0" err="1" smtClean="0"/>
              <a:t>turnover</a:t>
            </a:r>
            <a:r>
              <a:rPr lang="de-DE" dirty="0" smtClean="0"/>
              <a:t>—after </a:t>
            </a:r>
            <a:r>
              <a:rPr lang="de-DE" dirty="0" err="1" smtClean="0"/>
              <a:t>two</a:t>
            </a:r>
            <a:r>
              <a:rPr lang="de-DE" dirty="0" smtClean="0"/>
              <a:t> </a:t>
            </a:r>
            <a:r>
              <a:rPr lang="de-DE" dirty="0" err="1" smtClean="0"/>
              <a:t>years</a:t>
            </a:r>
            <a:r>
              <a:rPr lang="de-DE" dirty="0" smtClean="0"/>
              <a:t>, all </a:t>
            </a:r>
            <a:r>
              <a:rPr lang="de-DE" dirty="0" err="1" smtClean="0"/>
              <a:t>the</a:t>
            </a:r>
            <a:r>
              <a:rPr lang="de-DE" dirty="0" smtClean="0"/>
              <a:t> </a:t>
            </a:r>
            <a:r>
              <a:rPr lang="de-DE" dirty="0" err="1" smtClean="0"/>
              <a:t>good</a:t>
            </a:r>
            <a:r>
              <a:rPr lang="de-DE" dirty="0" smtClean="0"/>
              <a:t> </a:t>
            </a:r>
            <a:r>
              <a:rPr lang="de-DE" dirty="0" err="1" smtClean="0"/>
              <a:t>programmers</a:t>
            </a:r>
            <a:r>
              <a:rPr lang="de-DE" dirty="0" smtClean="0"/>
              <a:t> on </a:t>
            </a:r>
            <a:r>
              <a:rPr lang="de-DE" dirty="0" err="1" smtClean="0"/>
              <a:t>the</a:t>
            </a:r>
            <a:r>
              <a:rPr lang="de-DE" dirty="0" smtClean="0"/>
              <a:t> </a:t>
            </a:r>
            <a:r>
              <a:rPr lang="de-DE" dirty="0" err="1" smtClean="0"/>
              <a:t>project</a:t>
            </a:r>
            <a:r>
              <a:rPr lang="de-DE" dirty="0" smtClean="0"/>
              <a:t> </a:t>
            </a:r>
            <a:r>
              <a:rPr lang="de-DE" dirty="0" err="1" smtClean="0"/>
              <a:t>begin</a:t>
            </a:r>
            <a:r>
              <a:rPr lang="de-DE" dirty="0" smtClean="0"/>
              <a:t> </a:t>
            </a:r>
            <a:r>
              <a:rPr lang="de-DE" dirty="0" err="1" smtClean="0"/>
              <a:t>to</a:t>
            </a:r>
            <a:r>
              <a:rPr lang="de-DE" dirty="0" smtClean="0"/>
              <a:t> </a:t>
            </a:r>
            <a:r>
              <a:rPr lang="de-DE" dirty="0" err="1" smtClean="0"/>
              <a:t>hate</a:t>
            </a:r>
            <a:r>
              <a:rPr lang="de-DE" dirty="0" smtClean="0"/>
              <a:t> </a:t>
            </a:r>
            <a:r>
              <a:rPr lang="de-DE" dirty="0" err="1" smtClean="0"/>
              <a:t>the</a:t>
            </a:r>
            <a:r>
              <a:rPr lang="de-DE" dirty="0" smtClean="0"/>
              <a:t> </a:t>
            </a:r>
            <a:r>
              <a:rPr lang="de-DE" dirty="0" err="1" smtClean="0"/>
              <a:t>program</a:t>
            </a:r>
            <a:r>
              <a:rPr lang="de-DE" dirty="0" smtClean="0"/>
              <a:t> </a:t>
            </a:r>
            <a:r>
              <a:rPr lang="de-DE" dirty="0" err="1" smtClean="0"/>
              <a:t>and</a:t>
            </a:r>
            <a:r>
              <a:rPr lang="de-DE" dirty="0" smtClean="0"/>
              <a:t> </a:t>
            </a:r>
            <a:r>
              <a:rPr lang="de-DE" dirty="0" err="1" smtClean="0"/>
              <a:t>leave</a:t>
            </a:r>
            <a:r>
              <a:rPr lang="de-DE" dirty="0" smtClean="0"/>
              <a:t>.</a:t>
            </a:r>
          </a:p>
          <a:p>
            <a:pPr fontAlgn="ctr"/>
            <a:r>
              <a:rPr lang="de-DE" b="1" dirty="0" err="1" smtClean="0"/>
              <a:t>No</a:t>
            </a:r>
            <a:r>
              <a:rPr lang="de-DE" b="1" dirty="0" smtClean="0"/>
              <a:t> de-facto </a:t>
            </a:r>
            <a:r>
              <a:rPr lang="de-DE" b="1" dirty="0" err="1" smtClean="0"/>
              <a:t>user</a:t>
            </a:r>
            <a:r>
              <a:rPr lang="de-DE" b="1" dirty="0" smtClean="0"/>
              <a:t> </a:t>
            </a:r>
            <a:r>
              <a:rPr lang="de-DE" b="1" dirty="0" err="1" smtClean="0"/>
              <a:t>acceptance</a:t>
            </a:r>
            <a:r>
              <a:rPr lang="de-DE" dirty="0" smtClean="0"/>
              <a:t> - System </a:t>
            </a:r>
            <a:r>
              <a:rPr lang="de-DE" dirty="0" err="1" smtClean="0"/>
              <a:t>is</a:t>
            </a:r>
            <a:r>
              <a:rPr lang="de-DE" dirty="0" smtClean="0"/>
              <a:t> not </a:t>
            </a:r>
            <a:r>
              <a:rPr lang="de-DE" dirty="0" err="1" smtClean="0"/>
              <a:t>understood</a:t>
            </a:r>
            <a:r>
              <a:rPr lang="de-DE" dirty="0" smtClean="0"/>
              <a:t> </a:t>
            </a:r>
            <a:r>
              <a:rPr lang="de-DE" dirty="0" err="1" smtClean="0"/>
              <a:t>or</a:t>
            </a:r>
            <a:r>
              <a:rPr lang="de-DE" dirty="0" smtClean="0"/>
              <a:t> </a:t>
            </a:r>
            <a:r>
              <a:rPr lang="de-DE" dirty="0" err="1" smtClean="0"/>
              <a:t>accepted</a:t>
            </a:r>
            <a:r>
              <a:rPr lang="de-DE" dirty="0" smtClean="0"/>
              <a:t> </a:t>
            </a:r>
            <a:r>
              <a:rPr lang="de-DE" dirty="0" err="1" smtClean="0"/>
              <a:t>for</a:t>
            </a:r>
            <a:r>
              <a:rPr lang="de-DE" dirty="0" smtClean="0"/>
              <a:t> </a:t>
            </a:r>
            <a:r>
              <a:rPr lang="de-DE" dirty="0" err="1" smtClean="0"/>
              <a:t>other</a:t>
            </a:r>
            <a:r>
              <a:rPr lang="de-DE" dirty="0" smtClean="0"/>
              <a:t> </a:t>
            </a:r>
            <a:r>
              <a:rPr lang="de-DE" dirty="0" err="1" smtClean="0"/>
              <a:t>reasons</a:t>
            </a:r>
            <a:r>
              <a:rPr lang="de-DE" dirty="0" smtClean="0"/>
              <a:t> </a:t>
            </a:r>
            <a:r>
              <a:rPr lang="de-DE" dirty="0" err="1" smtClean="0"/>
              <a:t>by</a:t>
            </a:r>
            <a:r>
              <a:rPr lang="de-DE" dirty="0" smtClean="0"/>
              <a:t> </a:t>
            </a:r>
            <a:r>
              <a:rPr lang="de-DE" dirty="0" err="1" smtClean="0"/>
              <a:t>the</a:t>
            </a:r>
            <a:r>
              <a:rPr lang="de-DE" dirty="0" smtClean="0"/>
              <a:t> </a:t>
            </a:r>
            <a:r>
              <a:rPr lang="de-DE" dirty="0" err="1" smtClean="0"/>
              <a:t>user</a:t>
            </a:r>
            <a:r>
              <a:rPr lang="de-DE" dirty="0" smtClean="0"/>
              <a:t> (</a:t>
            </a:r>
            <a:r>
              <a:rPr lang="de-DE" dirty="0" err="1" smtClean="0"/>
              <a:t>usability</a:t>
            </a:r>
            <a:r>
              <a:rPr lang="de-DE" dirty="0" smtClean="0"/>
              <a:t>, but also </a:t>
            </a:r>
            <a:r>
              <a:rPr lang="de-DE" dirty="0" err="1" smtClean="0"/>
              <a:t>aesthetic</a:t>
            </a:r>
            <a:r>
              <a:rPr lang="de-DE" dirty="0" smtClean="0"/>
              <a:t> </a:t>
            </a:r>
            <a:r>
              <a:rPr lang="de-DE" dirty="0" err="1" smtClean="0"/>
              <a:t>reasons</a:t>
            </a:r>
            <a:r>
              <a:rPr lang="de-DE" smtClean="0"/>
              <a:t>: other</a:t>
            </a:r>
            <a:r>
              <a:rPr lang="de-DE" dirty="0" smtClean="0"/>
              <a:t> </a:t>
            </a:r>
            <a:r>
              <a:rPr lang="de-DE" dirty="0" err="1" smtClean="0"/>
              <a:t>products</a:t>
            </a:r>
            <a:r>
              <a:rPr lang="de-DE" dirty="0" smtClean="0"/>
              <a:t> </a:t>
            </a:r>
            <a:r>
              <a:rPr lang="de-DE" dirty="0" err="1" smtClean="0"/>
              <a:t>are</a:t>
            </a:r>
            <a:r>
              <a:rPr lang="de-DE" dirty="0" smtClean="0"/>
              <a:t> </a:t>
            </a:r>
            <a:r>
              <a:rPr lang="de-DE" dirty="0" err="1" smtClean="0"/>
              <a:t>nicer</a:t>
            </a:r>
            <a:r>
              <a:rPr lang="de-DE" dirty="0" smtClean="0"/>
              <a:t>/cooler, cf iPod)</a:t>
            </a:r>
          </a:p>
          <a:p>
            <a:pPr fontAlgn="ctr"/>
            <a:r>
              <a:rPr lang="de-DE" b="1" dirty="0" smtClean="0"/>
              <a:t>Not </a:t>
            </a:r>
            <a:r>
              <a:rPr lang="de-DE" b="1" dirty="0" err="1" smtClean="0"/>
              <a:t>enough</a:t>
            </a:r>
            <a:r>
              <a:rPr lang="de-DE" b="1" dirty="0" smtClean="0"/>
              <a:t> </a:t>
            </a:r>
            <a:r>
              <a:rPr lang="de-DE" b="1" dirty="0" err="1" smtClean="0"/>
              <a:t>productive</a:t>
            </a:r>
            <a:r>
              <a:rPr lang="de-DE" b="1" dirty="0" smtClean="0"/>
              <a:t> </a:t>
            </a:r>
            <a:r>
              <a:rPr lang="de-DE" b="1" dirty="0" err="1" smtClean="0"/>
              <a:t>workers</a:t>
            </a:r>
            <a:r>
              <a:rPr lang="de-DE" dirty="0" smtClean="0"/>
              <a:t> - </a:t>
            </a:r>
            <a:r>
              <a:rPr lang="de-DE" dirty="0" err="1" smtClean="0"/>
              <a:t>inefficiencies</a:t>
            </a:r>
            <a:r>
              <a:rPr lang="de-DE" dirty="0" smtClean="0"/>
              <a:t> due </a:t>
            </a:r>
            <a:r>
              <a:rPr lang="de-DE" dirty="0" err="1" smtClean="0"/>
              <a:t>to</a:t>
            </a:r>
            <a:r>
              <a:rPr lang="de-DE" dirty="0" smtClean="0"/>
              <a:t> </a:t>
            </a:r>
            <a:r>
              <a:rPr lang="de-DE" dirty="0" err="1" smtClean="0"/>
              <a:t>insufficient</a:t>
            </a:r>
            <a:r>
              <a:rPr lang="de-DE" dirty="0" smtClean="0"/>
              <a:t> </a:t>
            </a:r>
            <a:r>
              <a:rPr lang="de-DE" dirty="0" err="1" smtClean="0"/>
              <a:t>knowledge</a:t>
            </a:r>
            <a:r>
              <a:rPr lang="de-DE" dirty="0" smtClean="0"/>
              <a:t> (not </a:t>
            </a:r>
            <a:r>
              <a:rPr lang="de-DE" dirty="0" err="1" smtClean="0"/>
              <a:t>enough</a:t>
            </a:r>
            <a:r>
              <a:rPr lang="de-DE" dirty="0" smtClean="0"/>
              <a:t> </a:t>
            </a:r>
            <a:r>
              <a:rPr lang="de-DE" dirty="0" err="1" smtClean="0"/>
              <a:t>training</a:t>
            </a:r>
            <a:r>
              <a:rPr lang="de-DE" dirty="0" smtClean="0"/>
              <a:t>; not </a:t>
            </a:r>
            <a:r>
              <a:rPr lang="de-DE" dirty="0" err="1" smtClean="0"/>
              <a:t>enough</a:t>
            </a:r>
            <a:r>
              <a:rPr lang="de-DE" dirty="0" smtClean="0"/>
              <a:t> </a:t>
            </a:r>
            <a:r>
              <a:rPr lang="de-DE" dirty="0" err="1" smtClean="0"/>
              <a:t>communication</a:t>
            </a:r>
            <a:r>
              <a:rPr lang="de-DE" dirty="0" smtClean="0"/>
              <a:t> </a:t>
            </a:r>
            <a:r>
              <a:rPr lang="de-DE" dirty="0" err="1" smtClean="0"/>
              <a:t>between</a:t>
            </a:r>
            <a:r>
              <a:rPr lang="de-DE" dirty="0" smtClean="0"/>
              <a:t> </a:t>
            </a:r>
            <a:r>
              <a:rPr lang="de-DE" dirty="0" err="1" smtClean="0"/>
              <a:t>team</a:t>
            </a:r>
            <a:r>
              <a:rPr lang="de-DE" dirty="0" smtClean="0"/>
              <a:t> </a:t>
            </a:r>
            <a:r>
              <a:rPr lang="de-DE" dirty="0" err="1" smtClean="0"/>
              <a:t>members</a:t>
            </a:r>
            <a:r>
              <a:rPr lang="de-DE" dirty="0" smtClean="0"/>
              <a:t> </a:t>
            </a:r>
            <a:r>
              <a:rPr lang="de-DE" dirty="0" err="1" smtClean="0"/>
              <a:t>or</a:t>
            </a:r>
            <a:r>
              <a:rPr lang="de-DE" dirty="0" smtClean="0"/>
              <a:t> </a:t>
            </a:r>
            <a:r>
              <a:rPr lang="de-DE" dirty="0" err="1" smtClean="0"/>
              <a:t>between</a:t>
            </a:r>
            <a:r>
              <a:rPr lang="de-DE" dirty="0" smtClean="0"/>
              <a:t> </a:t>
            </a:r>
            <a:r>
              <a:rPr lang="de-DE" dirty="0" err="1" smtClean="0"/>
              <a:t>team</a:t>
            </a:r>
            <a:r>
              <a:rPr lang="de-DE" dirty="0" smtClean="0"/>
              <a:t> </a:t>
            </a:r>
            <a:r>
              <a:rPr lang="de-DE" dirty="0" err="1" smtClean="0"/>
              <a:t>and</a:t>
            </a:r>
            <a:r>
              <a:rPr lang="de-DE" dirty="0" smtClean="0"/>
              <a:t> </a:t>
            </a:r>
            <a:r>
              <a:rPr lang="de-DE" dirty="0" err="1" smtClean="0"/>
              <a:t>management</a:t>
            </a:r>
            <a:r>
              <a:rPr lang="de-DE" dirty="0" smtClean="0"/>
              <a:t>; not </a:t>
            </a:r>
            <a:r>
              <a:rPr lang="de-DE" dirty="0" err="1" smtClean="0"/>
              <a:t>enough</a:t>
            </a:r>
            <a:r>
              <a:rPr lang="de-DE" dirty="0" smtClean="0"/>
              <a:t> </a:t>
            </a:r>
            <a:r>
              <a:rPr lang="de-DE" dirty="0" err="1" smtClean="0"/>
              <a:t>knowledge</a:t>
            </a:r>
            <a:r>
              <a:rPr lang="de-DE" dirty="0" smtClean="0"/>
              <a:t> </a:t>
            </a:r>
            <a:r>
              <a:rPr lang="de-DE" dirty="0" err="1" smtClean="0"/>
              <a:t>sharing</a:t>
            </a:r>
            <a:r>
              <a:rPr lang="de-DE"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On-screen Show (4:3)</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Larissa-Design</vt:lpstr>
      <vt:lpstr>Welcome!</vt:lpstr>
      <vt:lpstr>Frühere Jahre: anonymes Feedback</vt:lpstr>
      <vt:lpstr>Slide 3</vt:lpstr>
      <vt:lpstr>Slide 4</vt:lpstr>
      <vt:lpstr>Paradigm shift!</vt:lpstr>
      <vt:lpstr>What‘s the problem?</vt:lpstr>
      <vt:lpstr>Some reasons ...</vt:lpstr>
      <vt:lpstr> Basic problem is risks: </vt:lpstr>
      <vt:lpstr>More risks:</vt:lpstr>
      <vt:lpstr>Other major risks:</vt:lpstr>
      <vt:lpstr>Wissensmanagement: tacit vs explicit</vt:lpstr>
      <vt:lpstr>Way to deal with it: Software Engineering</vt:lpstr>
      <vt:lpstr>FOSS – free and open source sw</vt:lpstr>
      <vt:lpstr>Administratives</vt:lpstr>
      <vt:lpstr>1. Aufgabe, bis Montag Abend!</vt:lpstr>
      <vt:lpstr>1. Aufgabe (contd.)</vt:lpstr>
      <vt:lpstr>Now go and read the book!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SW10 inc.</dc:title>
  <dc:creator>Wolfgang Slany</dc:creator>
  <cp:lastModifiedBy>Wolfgang Slany</cp:lastModifiedBy>
  <cp:revision>40</cp:revision>
  <dcterms:modified xsi:type="dcterms:W3CDTF">2014-03-05T08:40:00Z</dcterms:modified>
</cp:coreProperties>
</file>