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ink/ink1.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314" r:id="rId2"/>
    <p:sldId id="413" r:id="rId3"/>
    <p:sldId id="334" r:id="rId4"/>
    <p:sldId id="434" r:id="rId5"/>
    <p:sldId id="435" r:id="rId6"/>
    <p:sldId id="436" r:id="rId7"/>
    <p:sldId id="437" r:id="rId8"/>
    <p:sldId id="438" r:id="rId9"/>
    <p:sldId id="439" r:id="rId10"/>
    <p:sldId id="440" r:id="rId11"/>
    <p:sldId id="441" r:id="rId12"/>
    <p:sldId id="442" r:id="rId13"/>
    <p:sldId id="443" r:id="rId14"/>
    <p:sldId id="267" r:id="rId15"/>
    <p:sldId id="452" r:id="rId16"/>
    <p:sldId id="453" r:id="rId17"/>
    <p:sldId id="454" r:id="rId18"/>
    <p:sldId id="455" r:id="rId19"/>
    <p:sldId id="456" r:id="rId20"/>
    <p:sldId id="457" r:id="rId21"/>
    <p:sldId id="458" r:id="rId22"/>
    <p:sldId id="257" r:id="rId23"/>
    <p:sldId id="263" r:id="rId24"/>
    <p:sldId id="426" r:id="rId25"/>
    <p:sldId id="427" r:id="rId26"/>
    <p:sldId id="428" r:id="rId27"/>
    <p:sldId id="429" r:id="rId28"/>
    <p:sldId id="325" r:id="rId29"/>
    <p:sldId id="430" r:id="rId30"/>
    <p:sldId id="328" r:id="rId31"/>
    <p:sldId id="431" r:id="rId32"/>
    <p:sldId id="432" r:id="rId33"/>
    <p:sldId id="414" r:id="rId34"/>
    <p:sldId id="433" r:id="rId35"/>
    <p:sldId id="407" r:id="rId36"/>
    <p:sldId id="406" r:id="rId37"/>
    <p:sldId id="444" r:id="rId38"/>
    <p:sldId id="405" r:id="rId39"/>
    <p:sldId id="404" r:id="rId40"/>
    <p:sldId id="417" r:id="rId41"/>
    <p:sldId id="403" r:id="rId42"/>
    <p:sldId id="402" r:id="rId43"/>
    <p:sldId id="401" r:id="rId44"/>
    <p:sldId id="400" r:id="rId45"/>
    <p:sldId id="450" r:id="rId46"/>
    <p:sldId id="399" r:id="rId47"/>
    <p:sldId id="418" r:id="rId48"/>
    <p:sldId id="419" r:id="rId49"/>
    <p:sldId id="397" r:id="rId50"/>
    <p:sldId id="451" r:id="rId51"/>
    <p:sldId id="395" r:id="rId52"/>
    <p:sldId id="394" r:id="rId53"/>
    <p:sldId id="445" r:id="rId54"/>
    <p:sldId id="393" r:id="rId55"/>
    <p:sldId id="392" r:id="rId56"/>
    <p:sldId id="446" r:id="rId57"/>
    <p:sldId id="447" r:id="rId58"/>
    <p:sldId id="448" r:id="rId59"/>
    <p:sldId id="449" r:id="rId60"/>
    <p:sldId id="391" r:id="rId61"/>
    <p:sldId id="38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gyan Gao" initials="SG"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65"/>
    <a:srgbClr val="8FC1E4"/>
    <a:srgbClr val="73B1DD"/>
    <a:srgbClr val="1F6FA5"/>
    <a:srgbClr val="B46B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6" autoAdjust="0"/>
    <p:restoredTop sz="83333" autoAdjust="0"/>
  </p:normalViewPr>
  <p:slideViewPr>
    <p:cSldViewPr snapToGrid="0">
      <p:cViewPr varScale="1">
        <p:scale>
          <a:sx n="45" d="100"/>
          <a:sy n="45" d="100"/>
        </p:scale>
        <p:origin x="60" y="82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1884520-40C5-B341-87B7-9FB2B86CA765}" type="doc">
      <dgm:prSet loTypeId="urn:microsoft.com/office/officeart/2005/8/layout/process1" loCatId="" qsTypeId="urn:microsoft.com/office/officeart/2005/8/quickstyle/simple4#29" qsCatId="simple" csTypeId="urn:microsoft.com/office/officeart/2005/8/colors/accent1_2#29" csCatId="accent1" phldr="1"/>
      <dgm:spPr/>
    </dgm:pt>
    <dgm:pt modelId="{302BFAE6-9454-3846-83AB-F33F7C265AD0}">
      <dgm:prSet phldrT="[文本]" custT="1"/>
      <dgm:spPr/>
      <dgm:t>
        <a:bodyPr/>
        <a:lstStyle/>
        <a:p>
          <a:r>
            <a:rPr lang="en-US" altLang="zh-CN" sz="2600" dirty="0">
              <a:latin typeface="Arial" panose="020B0604020202020204" pitchFamily="34" charset="0"/>
              <a:ea typeface="Arial" panose="020B0604020202020204" pitchFamily="34" charset="0"/>
              <a:cs typeface="Arial" panose="020B0604020202020204" pitchFamily="34" charset="0"/>
            </a:rPr>
            <a:t>Use DX and TY 5-min price data</a:t>
          </a:r>
          <a:endParaRPr lang="zh-CN" altLang="en-US" sz="2600" dirty="0">
            <a:latin typeface="Arial" panose="020B0604020202020204" pitchFamily="34" charset="0"/>
            <a:ea typeface="Arial" panose="020B0604020202020204" pitchFamily="34" charset="0"/>
            <a:cs typeface="Arial" panose="020B0604020202020204" pitchFamily="34" charset="0"/>
          </a:endParaRPr>
        </a:p>
      </dgm:t>
    </dgm:pt>
    <dgm:pt modelId="{E731BD08-FCEC-7344-AB07-2522B9E9B428}" type="parTrans" cxnId="{6F212F2A-16DE-364A-94D8-7FC6FB11112D}">
      <dgm:prSet/>
      <dgm:spPr/>
      <dgm:t>
        <a:bodyPr/>
        <a:lstStyle/>
        <a:p>
          <a:endParaRPr lang="zh-CN" altLang="en-US"/>
        </a:p>
      </dgm:t>
    </dgm:pt>
    <dgm:pt modelId="{2F70BA3E-BA20-8741-A96C-6E87869F6C8A}" type="sibTrans" cxnId="{6F212F2A-16DE-364A-94D8-7FC6FB11112D}">
      <dgm:prSet/>
      <dgm:spPr/>
      <dgm:t>
        <a:bodyPr/>
        <a:lstStyle/>
        <a:p>
          <a:endParaRPr lang="zh-CN" altLang="en-US"/>
        </a:p>
      </dgm:t>
    </dgm:pt>
    <dgm:pt modelId="{E00CA70C-CEBC-7F4F-BB0B-15CF4BF72B89}">
      <dgm:prSet phldrT="[文本]" custT="1"/>
      <dgm:spPr/>
      <dgm:t>
        <a:bodyPr/>
        <a:lstStyle/>
        <a:p>
          <a:r>
            <a:rPr lang="en-US" altLang="zh-CN" sz="2600" dirty="0">
              <a:latin typeface="Arial" panose="020B0604020202020204" pitchFamily="34" charset="0"/>
              <a:ea typeface="Arial" panose="020B0604020202020204" pitchFamily="34" charset="0"/>
              <a:cs typeface="Arial" panose="020B0604020202020204" pitchFamily="34" charset="0"/>
            </a:rPr>
            <a:t>Calculate</a:t>
          </a:r>
          <a:r>
            <a:rPr lang="zh-CN" altLang="en-US" sz="2600" dirty="0">
              <a:latin typeface="Arial" panose="020B0604020202020204" pitchFamily="34" charset="0"/>
              <a:ea typeface="Arial" panose="020B0604020202020204" pitchFamily="34" charset="0"/>
              <a:cs typeface="Arial" panose="020B0604020202020204" pitchFamily="34" charset="0"/>
            </a:rPr>
            <a:t> </a:t>
          </a:r>
          <a:r>
            <a:rPr lang="en-US" altLang="zh-CN" sz="2600" dirty="0">
              <a:latin typeface="Arial" panose="020B0604020202020204" pitchFamily="34" charset="0"/>
              <a:ea typeface="Arial" panose="020B0604020202020204" pitchFamily="34" charset="0"/>
              <a:cs typeface="Arial" panose="020B0604020202020204" pitchFamily="34" charset="0"/>
            </a:rPr>
            <a:t>target function at all</a:t>
          </a:r>
          <a:r>
            <a:rPr lang="zh-CN" altLang="en-US" sz="2600" dirty="0">
              <a:latin typeface="Arial" panose="020B0604020202020204" pitchFamily="34" charset="0"/>
              <a:ea typeface="Arial" panose="020B0604020202020204" pitchFamily="34" charset="0"/>
              <a:cs typeface="Arial" panose="020B0604020202020204" pitchFamily="34" charset="0"/>
            </a:rPr>
            <a:t> </a:t>
          </a:r>
          <a:r>
            <a:rPr lang="en-US" altLang="zh-CN" sz="2600" dirty="0">
              <a:latin typeface="Arial" panose="020B0604020202020204" pitchFamily="34" charset="0"/>
              <a:ea typeface="Arial" panose="020B0604020202020204" pitchFamily="34" charset="0"/>
              <a:cs typeface="Arial" panose="020B0604020202020204" pitchFamily="34" charset="0"/>
            </a:rPr>
            <a:t>grid</a:t>
          </a:r>
          <a:r>
            <a:rPr lang="zh-CN" altLang="en-US" sz="2600" dirty="0">
              <a:latin typeface="Arial" panose="020B0604020202020204" pitchFamily="34" charset="0"/>
              <a:ea typeface="Arial" panose="020B0604020202020204" pitchFamily="34" charset="0"/>
              <a:cs typeface="Arial" panose="020B0604020202020204" pitchFamily="34" charset="0"/>
            </a:rPr>
            <a:t> </a:t>
          </a:r>
          <a:r>
            <a:rPr lang="en-US" altLang="zh-CN" sz="2600" dirty="0">
              <a:latin typeface="Arial" panose="020B0604020202020204" pitchFamily="34" charset="0"/>
              <a:ea typeface="Arial" panose="020B0604020202020204" pitchFamily="34" charset="0"/>
              <a:cs typeface="Arial" panose="020B0604020202020204" pitchFamily="34" charset="0"/>
            </a:rPr>
            <a:t>points</a:t>
          </a:r>
          <a:r>
            <a:rPr lang="zh-CN" altLang="en-US" sz="2600" dirty="0">
              <a:latin typeface="Arial" panose="020B0604020202020204" pitchFamily="34" charset="0"/>
              <a:ea typeface="Arial" panose="020B0604020202020204" pitchFamily="34" charset="0"/>
              <a:cs typeface="Arial" panose="020B0604020202020204" pitchFamily="34" charset="0"/>
            </a:rPr>
            <a:t> </a:t>
          </a:r>
        </a:p>
      </dgm:t>
    </dgm:pt>
    <dgm:pt modelId="{E1D0ADBC-C561-A845-85CC-EF6053AAA28E}" type="parTrans" cxnId="{B33B8CC5-0E66-BB4F-A90E-ADC433BA5534}">
      <dgm:prSet/>
      <dgm:spPr/>
      <dgm:t>
        <a:bodyPr/>
        <a:lstStyle/>
        <a:p>
          <a:endParaRPr lang="zh-CN" altLang="en-US"/>
        </a:p>
      </dgm:t>
    </dgm:pt>
    <dgm:pt modelId="{A95116AA-E099-424C-A48C-607ED96704C9}" type="sibTrans" cxnId="{B33B8CC5-0E66-BB4F-A90E-ADC433BA5534}">
      <dgm:prSet/>
      <dgm:spPr/>
      <dgm:t>
        <a:bodyPr/>
        <a:lstStyle/>
        <a:p>
          <a:endParaRPr lang="zh-CN" altLang="en-US"/>
        </a:p>
      </dgm:t>
    </dgm:pt>
    <dgm:pt modelId="{52BDB33F-4BAF-ED40-836C-54ED228A0E98}">
      <dgm:prSet phldrT="[文本]" custT="1"/>
      <dgm:spPr/>
      <dgm:t>
        <a:bodyPr/>
        <a:lstStyle/>
        <a:p>
          <a:r>
            <a:rPr lang="en-US" altLang="zh-CN" sz="2600" dirty="0">
              <a:latin typeface="Arial" panose="020B0604020202020204" pitchFamily="34" charset="0"/>
              <a:ea typeface="Arial" panose="020B0604020202020204" pitchFamily="34" charset="0"/>
              <a:cs typeface="Arial" panose="020B0604020202020204" pitchFamily="34" charset="0"/>
            </a:rPr>
            <a:t>First parameter is </a:t>
          </a:r>
          <a:r>
            <a:rPr lang="en-US" altLang="zh-CN" sz="2600" dirty="0" err="1">
              <a:latin typeface="Arial" panose="020B0604020202020204" pitchFamily="34" charset="0"/>
              <a:ea typeface="Arial" panose="020B0604020202020204" pitchFamily="34" charset="0"/>
              <a:cs typeface="Arial" panose="020B0604020202020204" pitchFamily="34" charset="0"/>
            </a:rPr>
            <a:t>ChnLen</a:t>
          </a:r>
          <a:r>
            <a:rPr lang="en-US" altLang="zh-CN" sz="2600" dirty="0">
              <a:latin typeface="Arial" panose="020B0604020202020204" pitchFamily="34" charset="0"/>
              <a:ea typeface="Arial" panose="020B0604020202020204" pitchFamily="34" charset="0"/>
              <a:cs typeface="Arial" panose="020B0604020202020204" pitchFamily="34" charset="0"/>
            </a:rPr>
            <a:t>, second is </a:t>
          </a:r>
          <a:r>
            <a:rPr lang="en-US" altLang="zh-CN" sz="2600" dirty="0" err="1">
              <a:latin typeface="Arial" panose="020B0604020202020204" pitchFamily="34" charset="0"/>
              <a:ea typeface="Arial" panose="020B0604020202020204" pitchFamily="34" charset="0"/>
              <a:cs typeface="Arial" panose="020B0604020202020204" pitchFamily="34" charset="0"/>
            </a:rPr>
            <a:t>StpPct</a:t>
          </a:r>
          <a:endParaRPr lang="zh-CN" altLang="en-US" sz="2600" dirty="0">
            <a:latin typeface="Arial" panose="020B0604020202020204" pitchFamily="34" charset="0"/>
            <a:ea typeface="Arial" panose="020B0604020202020204" pitchFamily="34" charset="0"/>
            <a:cs typeface="Arial" panose="020B0604020202020204" pitchFamily="34" charset="0"/>
          </a:endParaRPr>
        </a:p>
      </dgm:t>
    </dgm:pt>
    <dgm:pt modelId="{EB12BEA2-8C8D-B548-9BF4-A7DC8D66D83B}" type="sibTrans" cxnId="{E822BE5F-AA6F-DC48-953B-DD3321E1A0C3}">
      <dgm:prSet/>
      <dgm:spPr/>
      <dgm:t>
        <a:bodyPr/>
        <a:lstStyle/>
        <a:p>
          <a:endParaRPr lang="zh-CN" altLang="en-US"/>
        </a:p>
      </dgm:t>
    </dgm:pt>
    <dgm:pt modelId="{9634CFDD-FB3C-4C4A-AF71-BEF52805BB8F}" type="parTrans" cxnId="{E822BE5F-AA6F-DC48-953B-DD3321E1A0C3}">
      <dgm:prSet/>
      <dgm:spPr/>
      <dgm:t>
        <a:bodyPr/>
        <a:lstStyle/>
        <a:p>
          <a:endParaRPr lang="zh-CN" altLang="en-US"/>
        </a:p>
      </dgm:t>
    </dgm:pt>
    <dgm:pt modelId="{A124ED11-1D2B-3D47-91AC-AB015ABFD677}" type="pres">
      <dgm:prSet presAssocID="{21884520-40C5-B341-87B7-9FB2B86CA765}" presName="Name0" presStyleCnt="0">
        <dgm:presLayoutVars>
          <dgm:dir/>
          <dgm:resizeHandles val="exact"/>
        </dgm:presLayoutVars>
      </dgm:prSet>
      <dgm:spPr/>
    </dgm:pt>
    <dgm:pt modelId="{F3005955-26D5-ED45-A5A1-3DFC9F4EFBB0}" type="pres">
      <dgm:prSet presAssocID="{302BFAE6-9454-3846-83AB-F33F7C265AD0}" presName="node" presStyleLbl="node1" presStyleIdx="0" presStyleCnt="3">
        <dgm:presLayoutVars>
          <dgm:bulletEnabled val="1"/>
        </dgm:presLayoutVars>
      </dgm:prSet>
      <dgm:spPr/>
    </dgm:pt>
    <dgm:pt modelId="{E0078B9D-54CE-DD47-8833-65CB557B435D}" type="pres">
      <dgm:prSet presAssocID="{2F70BA3E-BA20-8741-A96C-6E87869F6C8A}" presName="sibTrans" presStyleLbl="sibTrans2D1" presStyleIdx="0" presStyleCnt="2"/>
      <dgm:spPr/>
    </dgm:pt>
    <dgm:pt modelId="{A06FEEBB-59B5-B346-B8EA-5773F9BEFB91}" type="pres">
      <dgm:prSet presAssocID="{2F70BA3E-BA20-8741-A96C-6E87869F6C8A}" presName="connectorText" presStyleLbl="sibTrans2D1" presStyleIdx="0" presStyleCnt="2"/>
      <dgm:spPr/>
    </dgm:pt>
    <dgm:pt modelId="{98FCB495-C29B-2443-ADC9-8C6DD181FB8F}" type="pres">
      <dgm:prSet presAssocID="{52BDB33F-4BAF-ED40-836C-54ED228A0E98}" presName="node" presStyleLbl="node1" presStyleIdx="1" presStyleCnt="3">
        <dgm:presLayoutVars>
          <dgm:bulletEnabled val="1"/>
        </dgm:presLayoutVars>
      </dgm:prSet>
      <dgm:spPr/>
    </dgm:pt>
    <dgm:pt modelId="{7752FC0E-D09B-C541-BA38-B3986E7E6A62}" type="pres">
      <dgm:prSet presAssocID="{EB12BEA2-8C8D-B548-9BF4-A7DC8D66D83B}" presName="sibTrans" presStyleLbl="sibTrans2D1" presStyleIdx="1" presStyleCnt="2"/>
      <dgm:spPr/>
    </dgm:pt>
    <dgm:pt modelId="{26355DF8-12AA-2C4D-B4B1-1DB070C3DDFB}" type="pres">
      <dgm:prSet presAssocID="{EB12BEA2-8C8D-B548-9BF4-A7DC8D66D83B}" presName="connectorText" presStyleLbl="sibTrans2D1" presStyleIdx="1" presStyleCnt="2"/>
      <dgm:spPr/>
    </dgm:pt>
    <dgm:pt modelId="{7A356C95-0B65-664A-A104-CB0614F60E59}" type="pres">
      <dgm:prSet presAssocID="{E00CA70C-CEBC-7F4F-BB0B-15CF4BF72B89}" presName="node" presStyleLbl="node1" presStyleIdx="2" presStyleCnt="3">
        <dgm:presLayoutVars>
          <dgm:bulletEnabled val="1"/>
        </dgm:presLayoutVars>
      </dgm:prSet>
      <dgm:spPr/>
    </dgm:pt>
  </dgm:ptLst>
  <dgm:cxnLst>
    <dgm:cxn modelId="{7EEB81C8-325D-2349-82D1-007EA9A2E949}" type="presOf" srcId="{E00CA70C-CEBC-7F4F-BB0B-15CF4BF72B89}" destId="{7A356C95-0B65-664A-A104-CB0614F60E59}" srcOrd="0" destOrd="0" presId="urn:microsoft.com/office/officeart/2005/8/layout/process1"/>
    <dgm:cxn modelId="{58ADA8F1-4138-7F4C-B1B0-5FC3CE6E48D1}" type="presOf" srcId="{302BFAE6-9454-3846-83AB-F33F7C265AD0}" destId="{F3005955-26D5-ED45-A5A1-3DFC9F4EFBB0}" srcOrd="0" destOrd="0" presId="urn:microsoft.com/office/officeart/2005/8/layout/process1"/>
    <dgm:cxn modelId="{81848874-81A5-6B46-A08C-5B1332AB82DE}" type="presOf" srcId="{EB12BEA2-8C8D-B548-9BF4-A7DC8D66D83B}" destId="{26355DF8-12AA-2C4D-B4B1-1DB070C3DDFB}" srcOrd="1" destOrd="0" presId="urn:microsoft.com/office/officeart/2005/8/layout/process1"/>
    <dgm:cxn modelId="{DFF69643-C0F9-AF43-8B3E-42B11D427477}" type="presOf" srcId="{2F70BA3E-BA20-8741-A96C-6E87869F6C8A}" destId="{E0078B9D-54CE-DD47-8833-65CB557B435D}" srcOrd="0" destOrd="0" presId="urn:microsoft.com/office/officeart/2005/8/layout/process1"/>
    <dgm:cxn modelId="{6F212F2A-16DE-364A-94D8-7FC6FB11112D}" srcId="{21884520-40C5-B341-87B7-9FB2B86CA765}" destId="{302BFAE6-9454-3846-83AB-F33F7C265AD0}" srcOrd="0" destOrd="0" parTransId="{E731BD08-FCEC-7344-AB07-2522B9E9B428}" sibTransId="{2F70BA3E-BA20-8741-A96C-6E87869F6C8A}"/>
    <dgm:cxn modelId="{C009CC87-9A75-6D4C-9B17-6B1BD36F2C7B}" type="presOf" srcId="{21884520-40C5-B341-87B7-9FB2B86CA765}" destId="{A124ED11-1D2B-3D47-91AC-AB015ABFD677}" srcOrd="0" destOrd="0" presId="urn:microsoft.com/office/officeart/2005/8/layout/process1"/>
    <dgm:cxn modelId="{E822BE5F-AA6F-DC48-953B-DD3321E1A0C3}" srcId="{21884520-40C5-B341-87B7-9FB2B86CA765}" destId="{52BDB33F-4BAF-ED40-836C-54ED228A0E98}" srcOrd="1" destOrd="0" parTransId="{9634CFDD-FB3C-4C4A-AF71-BEF52805BB8F}" sibTransId="{EB12BEA2-8C8D-B548-9BF4-A7DC8D66D83B}"/>
    <dgm:cxn modelId="{9305B1DF-97C8-1C47-B610-BD59BDB9DAF7}" type="presOf" srcId="{52BDB33F-4BAF-ED40-836C-54ED228A0E98}" destId="{98FCB495-C29B-2443-ADC9-8C6DD181FB8F}" srcOrd="0" destOrd="0" presId="urn:microsoft.com/office/officeart/2005/8/layout/process1"/>
    <dgm:cxn modelId="{465083EF-9071-4F47-9803-FBE8935B3F92}" type="presOf" srcId="{EB12BEA2-8C8D-B548-9BF4-A7DC8D66D83B}" destId="{7752FC0E-D09B-C541-BA38-B3986E7E6A62}" srcOrd="0" destOrd="0" presId="urn:microsoft.com/office/officeart/2005/8/layout/process1"/>
    <dgm:cxn modelId="{08480954-C336-354B-A8FF-6FFF1C415AEB}" type="presOf" srcId="{2F70BA3E-BA20-8741-A96C-6E87869F6C8A}" destId="{A06FEEBB-59B5-B346-B8EA-5773F9BEFB91}" srcOrd="1" destOrd="0" presId="urn:microsoft.com/office/officeart/2005/8/layout/process1"/>
    <dgm:cxn modelId="{B33B8CC5-0E66-BB4F-A90E-ADC433BA5534}" srcId="{21884520-40C5-B341-87B7-9FB2B86CA765}" destId="{E00CA70C-CEBC-7F4F-BB0B-15CF4BF72B89}" srcOrd="2" destOrd="0" parTransId="{E1D0ADBC-C561-A845-85CC-EF6053AAA28E}" sibTransId="{A95116AA-E099-424C-A48C-607ED96704C9}"/>
    <dgm:cxn modelId="{5E6AA936-9DEA-D94A-AF59-BCE52979A8DF}" type="presParOf" srcId="{A124ED11-1D2B-3D47-91AC-AB015ABFD677}" destId="{F3005955-26D5-ED45-A5A1-3DFC9F4EFBB0}" srcOrd="0" destOrd="0" presId="urn:microsoft.com/office/officeart/2005/8/layout/process1"/>
    <dgm:cxn modelId="{A6AEF939-6A49-E748-8079-7B6C300D0C03}" type="presParOf" srcId="{A124ED11-1D2B-3D47-91AC-AB015ABFD677}" destId="{E0078B9D-54CE-DD47-8833-65CB557B435D}" srcOrd="1" destOrd="0" presId="urn:microsoft.com/office/officeart/2005/8/layout/process1"/>
    <dgm:cxn modelId="{2E928F6F-B6B2-6F4C-851C-EC517BB325E6}" type="presParOf" srcId="{E0078B9D-54CE-DD47-8833-65CB557B435D}" destId="{A06FEEBB-59B5-B346-B8EA-5773F9BEFB91}" srcOrd="0" destOrd="0" presId="urn:microsoft.com/office/officeart/2005/8/layout/process1"/>
    <dgm:cxn modelId="{25649E6C-9713-9B46-8E0C-E7988D4618FF}" type="presParOf" srcId="{A124ED11-1D2B-3D47-91AC-AB015ABFD677}" destId="{98FCB495-C29B-2443-ADC9-8C6DD181FB8F}" srcOrd="2" destOrd="0" presId="urn:microsoft.com/office/officeart/2005/8/layout/process1"/>
    <dgm:cxn modelId="{3A55F458-B5BC-7D40-ABEC-60BFF736A18A}" type="presParOf" srcId="{A124ED11-1D2B-3D47-91AC-AB015ABFD677}" destId="{7752FC0E-D09B-C541-BA38-B3986E7E6A62}" srcOrd="3" destOrd="0" presId="urn:microsoft.com/office/officeart/2005/8/layout/process1"/>
    <dgm:cxn modelId="{6DB5321E-62A4-D146-AF31-B6BB788C9232}" type="presParOf" srcId="{7752FC0E-D09B-C541-BA38-B3986E7E6A62}" destId="{26355DF8-12AA-2C4D-B4B1-1DB070C3DDFB}" srcOrd="0" destOrd="0" presId="urn:microsoft.com/office/officeart/2005/8/layout/process1"/>
    <dgm:cxn modelId="{37C75073-8ED5-D54C-BE63-D4BCB9503D61}" type="presParOf" srcId="{A124ED11-1D2B-3D47-91AC-AB015ABFD677}" destId="{7A356C95-0B65-664A-A104-CB0614F60E59}" srcOrd="4"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CBB4CC-7F18-D740-B47F-3938B3A85CFC}"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zh-CN" altLang="en-US"/>
        </a:p>
      </dgm:t>
    </dgm:pt>
    <dgm:pt modelId="{7D480AB9-2746-4546-9F9B-E715CB4ECA63}">
      <dgm:prSet phldrT="[文本]" custT="1"/>
      <dgm:spPr/>
      <dgm:t>
        <a:bodyPr/>
        <a:lstStyle/>
        <a:p>
          <a:r>
            <a:rPr kumimoji="1" lang="en-US" altLang="zh-CN" sz="2800" dirty="0"/>
            <a:t>Grid</a:t>
          </a:r>
          <a:r>
            <a:rPr kumimoji="1" lang="zh-CN" altLang="en-US" sz="2800" dirty="0"/>
            <a:t> </a:t>
          </a:r>
          <a:r>
            <a:rPr kumimoji="1" lang="en-US" altLang="zh-CN" sz="2800" dirty="0"/>
            <a:t>Search</a:t>
          </a:r>
          <a:endParaRPr lang="zh-CN" altLang="en-US" sz="2800" dirty="0"/>
        </a:p>
      </dgm:t>
    </dgm:pt>
    <dgm:pt modelId="{DE2FB018-3FE2-EA41-B003-E68C943BEF67}" type="parTrans" cxnId="{0FC255F6-FB06-C544-9F94-52D64CD6D308}">
      <dgm:prSet/>
      <dgm:spPr/>
      <dgm:t>
        <a:bodyPr/>
        <a:lstStyle/>
        <a:p>
          <a:endParaRPr lang="zh-CN" altLang="en-US"/>
        </a:p>
      </dgm:t>
    </dgm:pt>
    <dgm:pt modelId="{B314DF33-AC85-6B41-98A8-FB3C425454A3}" type="sibTrans" cxnId="{0FC255F6-FB06-C544-9F94-52D64CD6D308}">
      <dgm:prSet/>
      <dgm:spPr/>
      <dgm:t>
        <a:bodyPr/>
        <a:lstStyle/>
        <a:p>
          <a:endParaRPr lang="zh-CN" altLang="en-US"/>
        </a:p>
      </dgm:t>
    </dgm:pt>
    <dgm:pt modelId="{0517E02B-FC0B-734B-9FCF-75E7BD4F238F}">
      <dgm:prSet phldrT="[文本]"/>
      <dgm:spPr/>
      <dgm:t>
        <a:bodyPr/>
        <a:lstStyle/>
        <a:p>
          <a:r>
            <a:rPr lang="en-US" altLang="zh-CN" dirty="0"/>
            <a:t>Finds global maximum </a:t>
          </a:r>
          <a:r>
            <a:rPr lang="en-US" altLang="zh-CN" dirty="0" err="1"/>
            <a:t>RoA</a:t>
          </a:r>
          <a:r>
            <a:rPr lang="en-US" altLang="zh-CN" dirty="0"/>
            <a:t> but</a:t>
          </a:r>
          <a:r>
            <a:rPr lang="en-US" altLang="zh-CN" baseline="0" dirty="0"/>
            <a:t> is slow </a:t>
          </a:r>
          <a:endParaRPr lang="zh-CN" altLang="en-US" dirty="0"/>
        </a:p>
      </dgm:t>
    </dgm:pt>
    <dgm:pt modelId="{121CBB9C-7C00-1747-9BDD-3E72074FC6BE}" type="parTrans" cxnId="{69B9D498-DBC9-0847-9615-7E48D5B4DBA8}">
      <dgm:prSet/>
      <dgm:spPr/>
      <dgm:t>
        <a:bodyPr/>
        <a:lstStyle/>
        <a:p>
          <a:endParaRPr lang="zh-CN" altLang="en-US"/>
        </a:p>
      </dgm:t>
    </dgm:pt>
    <dgm:pt modelId="{EBC5FE72-5E57-5D47-8F74-CA75E4983C2B}" type="sibTrans" cxnId="{69B9D498-DBC9-0847-9615-7E48D5B4DBA8}">
      <dgm:prSet/>
      <dgm:spPr/>
      <dgm:t>
        <a:bodyPr/>
        <a:lstStyle/>
        <a:p>
          <a:endParaRPr lang="zh-CN" altLang="en-US"/>
        </a:p>
      </dgm:t>
    </dgm:pt>
    <dgm:pt modelId="{14F83754-1B44-1642-A3D6-1F2CE89CBCED}">
      <dgm:prSet phldrT="[文本]" custT="1"/>
      <dgm:spPr>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dgm:spPr>
      <dgm:t>
        <a:bodyPr/>
        <a:lstStyle/>
        <a:p>
          <a:r>
            <a:rPr kumimoji="1" lang="en-US" altLang="zh-CN" sz="2800" dirty="0"/>
            <a:t>Simulated</a:t>
          </a:r>
          <a:r>
            <a:rPr kumimoji="1" lang="zh-CN" altLang="en-US" sz="2800" dirty="0"/>
            <a:t> </a:t>
          </a:r>
          <a:r>
            <a:rPr kumimoji="1" lang="en-US" altLang="zh-CN" sz="2800" dirty="0"/>
            <a:t>Annealing</a:t>
          </a:r>
          <a:endParaRPr lang="zh-CN" altLang="en-US" sz="2800" dirty="0"/>
        </a:p>
      </dgm:t>
    </dgm:pt>
    <dgm:pt modelId="{3040AA9E-A8BA-1440-8D27-071C7A2E066D}" type="parTrans" cxnId="{861EBC67-1BA1-094F-809C-00A45530BA3D}">
      <dgm:prSet/>
      <dgm:spPr/>
      <dgm:t>
        <a:bodyPr/>
        <a:lstStyle/>
        <a:p>
          <a:endParaRPr lang="zh-CN" altLang="en-US"/>
        </a:p>
      </dgm:t>
    </dgm:pt>
    <dgm:pt modelId="{2E55EBD8-417A-6347-80D1-A473546A3711}" type="sibTrans" cxnId="{861EBC67-1BA1-094F-809C-00A45530BA3D}">
      <dgm:prSet/>
      <dgm:spPr/>
      <dgm:t>
        <a:bodyPr/>
        <a:lstStyle/>
        <a:p>
          <a:endParaRPr lang="zh-CN" altLang="en-US"/>
        </a:p>
      </dgm:t>
    </dgm:pt>
    <dgm:pt modelId="{BE1F7519-6892-0D46-B11D-1F714381BBFC}">
      <dgm:prSet phldrT="[文本]"/>
      <dgm:spPr/>
      <dgm:t>
        <a:bodyPr/>
        <a:lstStyle/>
        <a:p>
          <a:r>
            <a:rPr lang="en-US" altLang="zh-CN" dirty="0"/>
            <a:t>Relatively</a:t>
          </a:r>
          <a:r>
            <a:rPr lang="zh-CN" altLang="en-US" dirty="0"/>
            <a:t> </a:t>
          </a:r>
          <a:r>
            <a:rPr lang="en-US" altLang="zh-CN" dirty="0"/>
            <a:t>easy</a:t>
          </a:r>
          <a:r>
            <a:rPr lang="zh-CN" altLang="en-US" dirty="0"/>
            <a:t> </a:t>
          </a:r>
          <a:r>
            <a:rPr lang="en-US" altLang="zh-CN" dirty="0"/>
            <a:t>to</a:t>
          </a:r>
          <a:r>
            <a:rPr lang="zh-CN" altLang="en-US" dirty="0"/>
            <a:t> </a:t>
          </a:r>
          <a:r>
            <a:rPr lang="en-US" altLang="zh-CN" dirty="0"/>
            <a:t>code</a:t>
          </a:r>
          <a:r>
            <a:rPr lang="zh-CN" altLang="en-US" dirty="0"/>
            <a:t> </a:t>
          </a:r>
          <a:r>
            <a:rPr lang="en-US" altLang="zh-CN" dirty="0"/>
            <a:t>even</a:t>
          </a:r>
          <a:r>
            <a:rPr lang="zh-CN" altLang="en-US" dirty="0"/>
            <a:t> </a:t>
          </a:r>
          <a:r>
            <a:rPr lang="en-US" altLang="zh-CN" dirty="0"/>
            <a:t>for</a:t>
          </a:r>
          <a:r>
            <a:rPr lang="zh-CN" altLang="en-US" dirty="0"/>
            <a:t> </a:t>
          </a:r>
          <a:r>
            <a:rPr lang="en-US" altLang="zh-CN" dirty="0"/>
            <a:t>a complex</a:t>
          </a:r>
          <a:r>
            <a:rPr lang="zh-CN" altLang="en-US" dirty="0"/>
            <a:t> </a:t>
          </a:r>
          <a:r>
            <a:rPr lang="en-US" altLang="zh-CN" dirty="0"/>
            <a:t>problem</a:t>
          </a:r>
          <a:endParaRPr lang="zh-CN" altLang="en-US" dirty="0"/>
        </a:p>
      </dgm:t>
    </dgm:pt>
    <dgm:pt modelId="{393D70A0-A6DD-5E42-90A8-95065F39626F}" type="parTrans" cxnId="{F2DBE164-9B34-6D4A-9286-A7167222EF9D}">
      <dgm:prSet/>
      <dgm:spPr/>
      <dgm:t>
        <a:bodyPr/>
        <a:lstStyle/>
        <a:p>
          <a:endParaRPr lang="zh-CN" altLang="en-US"/>
        </a:p>
      </dgm:t>
    </dgm:pt>
    <dgm:pt modelId="{22F8468F-CE50-F143-8086-55F2D8542F53}" type="sibTrans" cxnId="{F2DBE164-9B34-6D4A-9286-A7167222EF9D}">
      <dgm:prSet/>
      <dgm:spPr/>
      <dgm:t>
        <a:bodyPr/>
        <a:lstStyle/>
        <a:p>
          <a:endParaRPr lang="zh-CN" altLang="en-US"/>
        </a:p>
      </dgm:t>
    </dgm:pt>
    <dgm:pt modelId="{81BB4016-77B2-4A4C-A186-4CA722069D39}">
      <dgm:prSet phldrT="[文本]"/>
      <dgm:spPr/>
      <dgm:t>
        <a:bodyPr/>
        <a:lstStyle/>
        <a:p>
          <a:r>
            <a:rPr lang="en-US" altLang="zh-CN" dirty="0"/>
            <a:t>Evaluates every possible solution</a:t>
          </a:r>
          <a:endParaRPr lang="zh-CN" altLang="en-US" dirty="0"/>
        </a:p>
      </dgm:t>
    </dgm:pt>
    <dgm:pt modelId="{9F7D97B4-165B-0945-9807-45E6A376FE01}" type="sibTrans" cxnId="{32BCBFD9-1731-7F47-A3DD-8BE7204E12D3}">
      <dgm:prSet/>
      <dgm:spPr/>
      <dgm:t>
        <a:bodyPr/>
        <a:lstStyle/>
        <a:p>
          <a:endParaRPr lang="zh-CN" altLang="en-US"/>
        </a:p>
      </dgm:t>
    </dgm:pt>
    <dgm:pt modelId="{A0FCF9C9-9FF9-E440-9862-00AA4F61590A}" type="parTrans" cxnId="{32BCBFD9-1731-7F47-A3DD-8BE7204E12D3}">
      <dgm:prSet/>
      <dgm:spPr/>
      <dgm:t>
        <a:bodyPr/>
        <a:lstStyle/>
        <a:p>
          <a:endParaRPr lang="zh-CN" altLang="en-US"/>
        </a:p>
      </dgm:t>
    </dgm:pt>
    <dgm:pt modelId="{4CA36983-FB67-A445-AAE5-DDB8445B9CE7}">
      <dgm:prSet phldrT="[文本]"/>
      <dgm:spPr/>
      <dgm:t>
        <a:bodyPr/>
        <a:lstStyle/>
        <a:p>
          <a:endParaRPr lang="en-US" altLang="zh-CN" dirty="0"/>
        </a:p>
      </dgm:t>
    </dgm:pt>
    <dgm:pt modelId="{20240C8E-7546-7145-A915-BE4103368237}" type="parTrans" cxnId="{3FF87B0C-1C8A-7848-85F7-E17C9E8DFA79}">
      <dgm:prSet/>
      <dgm:spPr/>
      <dgm:t>
        <a:bodyPr/>
        <a:lstStyle/>
        <a:p>
          <a:endParaRPr lang="zh-CN" altLang="en-US"/>
        </a:p>
      </dgm:t>
    </dgm:pt>
    <dgm:pt modelId="{CBE563E7-81D7-ED44-A352-0C9F802027C5}" type="sibTrans" cxnId="{3FF87B0C-1C8A-7848-85F7-E17C9E8DFA79}">
      <dgm:prSet/>
      <dgm:spPr/>
      <dgm:t>
        <a:bodyPr/>
        <a:lstStyle/>
        <a:p>
          <a:endParaRPr lang="zh-CN" altLang="en-US"/>
        </a:p>
      </dgm:t>
    </dgm:pt>
    <dgm:pt modelId="{77A79B2D-F839-A140-A861-3CB116F6F9E3}">
      <dgm:prSet phldrT="[文本]"/>
      <dgm:spPr/>
      <dgm:t>
        <a:bodyPr/>
        <a:lstStyle/>
        <a:p>
          <a:r>
            <a:rPr lang="en-US" altLang="zh-CN" dirty="0"/>
            <a:t>Heuristic method:</a:t>
          </a:r>
          <a:r>
            <a:rPr lang="en-US" altLang="zh-CN" baseline="0" dirty="0"/>
            <a:t> </a:t>
          </a:r>
          <a:r>
            <a:rPr lang="en-US" altLang="zh-CN" dirty="0"/>
            <a:t>Not guaranteed to find global maximum but takes less time than grid search</a:t>
          </a:r>
          <a:endParaRPr lang="zh-CN" altLang="en-US" dirty="0"/>
        </a:p>
      </dgm:t>
    </dgm:pt>
    <dgm:pt modelId="{8FF27C32-6FFB-2945-92E0-EFD02C0AEB03}" type="sibTrans" cxnId="{65D82F7F-1F65-5343-9A62-6A2D5E119B1A}">
      <dgm:prSet/>
      <dgm:spPr/>
      <dgm:t>
        <a:bodyPr/>
        <a:lstStyle/>
        <a:p>
          <a:endParaRPr lang="zh-CN" altLang="en-US"/>
        </a:p>
      </dgm:t>
    </dgm:pt>
    <dgm:pt modelId="{BAC668CD-511D-4F48-A03E-FA36608C7F62}" type="parTrans" cxnId="{65D82F7F-1F65-5343-9A62-6A2D5E119B1A}">
      <dgm:prSet/>
      <dgm:spPr/>
      <dgm:t>
        <a:bodyPr/>
        <a:lstStyle/>
        <a:p>
          <a:endParaRPr lang="zh-CN" altLang="en-US"/>
        </a:p>
      </dgm:t>
    </dgm:pt>
    <dgm:pt modelId="{D8A2A9A3-22BC-D042-80A9-8096EFDFE007}" type="pres">
      <dgm:prSet presAssocID="{37CBB4CC-7F18-D740-B47F-3938B3A85CFC}" presName="Name0" presStyleCnt="0">
        <dgm:presLayoutVars>
          <dgm:dir/>
          <dgm:animLvl val="lvl"/>
          <dgm:resizeHandles val="exact"/>
        </dgm:presLayoutVars>
      </dgm:prSet>
      <dgm:spPr/>
    </dgm:pt>
    <dgm:pt modelId="{9A18CA8F-0A15-5044-8CDE-FF62DE3A69D8}" type="pres">
      <dgm:prSet presAssocID="{7D480AB9-2746-4546-9F9B-E715CB4ECA63}" presName="linNode" presStyleCnt="0"/>
      <dgm:spPr/>
    </dgm:pt>
    <dgm:pt modelId="{3F2BFC2E-1553-BE44-82FF-E45724A46599}" type="pres">
      <dgm:prSet presAssocID="{7D480AB9-2746-4546-9F9B-E715CB4ECA63}" presName="parentText" presStyleLbl="node1" presStyleIdx="0" presStyleCnt="2">
        <dgm:presLayoutVars>
          <dgm:chMax val="1"/>
          <dgm:bulletEnabled val="1"/>
        </dgm:presLayoutVars>
      </dgm:prSet>
      <dgm:spPr/>
    </dgm:pt>
    <dgm:pt modelId="{5338C94C-871E-C042-AA46-FBA8C660F5F1}" type="pres">
      <dgm:prSet presAssocID="{7D480AB9-2746-4546-9F9B-E715CB4ECA63}" presName="descendantText" presStyleLbl="alignAccFollowNode1" presStyleIdx="0" presStyleCnt="2">
        <dgm:presLayoutVars>
          <dgm:bulletEnabled val="1"/>
        </dgm:presLayoutVars>
      </dgm:prSet>
      <dgm:spPr/>
    </dgm:pt>
    <dgm:pt modelId="{C4A3E0D6-C782-F345-800A-EBF6DE392606}" type="pres">
      <dgm:prSet presAssocID="{B314DF33-AC85-6B41-98A8-FB3C425454A3}" presName="sp" presStyleCnt="0"/>
      <dgm:spPr/>
    </dgm:pt>
    <dgm:pt modelId="{E9090D5E-3D28-AF46-A018-5A2024CE8DFD}" type="pres">
      <dgm:prSet presAssocID="{14F83754-1B44-1642-A3D6-1F2CE89CBCED}" presName="linNode" presStyleCnt="0"/>
      <dgm:spPr/>
    </dgm:pt>
    <dgm:pt modelId="{8E05F6A3-87BE-114A-86D7-DE89569281C2}" type="pres">
      <dgm:prSet presAssocID="{14F83754-1B44-1642-A3D6-1F2CE89CBCED}" presName="parentText" presStyleLbl="node1" presStyleIdx="1" presStyleCnt="2">
        <dgm:presLayoutVars>
          <dgm:chMax val="1"/>
          <dgm:bulletEnabled val="1"/>
        </dgm:presLayoutVars>
      </dgm:prSet>
      <dgm:spPr/>
    </dgm:pt>
    <dgm:pt modelId="{74B12313-D008-1545-B299-7AC317DD9013}" type="pres">
      <dgm:prSet presAssocID="{14F83754-1B44-1642-A3D6-1F2CE89CBCED}" presName="descendantText" presStyleLbl="alignAccFollowNode1" presStyleIdx="1" presStyleCnt="2">
        <dgm:presLayoutVars>
          <dgm:bulletEnabled val="1"/>
        </dgm:presLayoutVars>
      </dgm:prSet>
      <dgm:spPr/>
    </dgm:pt>
  </dgm:ptLst>
  <dgm:cxnLst>
    <dgm:cxn modelId="{0FC255F6-FB06-C544-9F94-52D64CD6D308}" srcId="{37CBB4CC-7F18-D740-B47F-3938B3A85CFC}" destId="{7D480AB9-2746-4546-9F9B-E715CB4ECA63}" srcOrd="0" destOrd="0" parTransId="{DE2FB018-3FE2-EA41-B003-E68C943BEF67}" sibTransId="{B314DF33-AC85-6B41-98A8-FB3C425454A3}"/>
    <dgm:cxn modelId="{65D82F7F-1F65-5343-9A62-6A2D5E119B1A}" srcId="{14F83754-1B44-1642-A3D6-1F2CE89CBCED}" destId="{77A79B2D-F839-A140-A861-3CB116F6F9E3}" srcOrd="1" destOrd="0" parTransId="{BAC668CD-511D-4F48-A03E-FA36608C7F62}" sibTransId="{8FF27C32-6FFB-2945-92E0-EFD02C0AEB03}"/>
    <dgm:cxn modelId="{F2DBE164-9B34-6D4A-9286-A7167222EF9D}" srcId="{14F83754-1B44-1642-A3D6-1F2CE89CBCED}" destId="{BE1F7519-6892-0D46-B11D-1F714381BBFC}" srcOrd="0" destOrd="0" parTransId="{393D70A0-A6DD-5E42-90A8-95065F39626F}" sibTransId="{22F8468F-CE50-F143-8086-55F2D8542F53}"/>
    <dgm:cxn modelId="{32BCBFD9-1731-7F47-A3DD-8BE7204E12D3}" srcId="{7D480AB9-2746-4546-9F9B-E715CB4ECA63}" destId="{81BB4016-77B2-4A4C-A186-4CA722069D39}" srcOrd="1" destOrd="0" parTransId="{A0FCF9C9-9FF9-E440-9862-00AA4F61590A}" sibTransId="{9F7D97B4-165B-0945-9807-45E6A376FE01}"/>
    <dgm:cxn modelId="{69B9D498-DBC9-0847-9615-7E48D5B4DBA8}" srcId="{7D480AB9-2746-4546-9F9B-E715CB4ECA63}" destId="{0517E02B-FC0B-734B-9FCF-75E7BD4F238F}" srcOrd="0" destOrd="0" parTransId="{121CBB9C-7C00-1747-9BDD-3E72074FC6BE}" sibTransId="{EBC5FE72-5E57-5D47-8F74-CA75E4983C2B}"/>
    <dgm:cxn modelId="{711E1093-7718-6847-B642-523F63E0B05D}" type="presOf" srcId="{BE1F7519-6892-0D46-B11D-1F714381BBFC}" destId="{74B12313-D008-1545-B299-7AC317DD9013}" srcOrd="0" destOrd="0" presId="urn:microsoft.com/office/officeart/2005/8/layout/vList5"/>
    <dgm:cxn modelId="{5932FF0A-0073-124C-9758-7DDE01781315}" type="presOf" srcId="{77A79B2D-F839-A140-A861-3CB116F6F9E3}" destId="{74B12313-D008-1545-B299-7AC317DD9013}" srcOrd="0" destOrd="1" presId="urn:microsoft.com/office/officeart/2005/8/layout/vList5"/>
    <dgm:cxn modelId="{861EBC67-1BA1-094F-809C-00A45530BA3D}" srcId="{37CBB4CC-7F18-D740-B47F-3938B3A85CFC}" destId="{14F83754-1B44-1642-A3D6-1F2CE89CBCED}" srcOrd="1" destOrd="0" parTransId="{3040AA9E-A8BA-1440-8D27-071C7A2E066D}" sibTransId="{2E55EBD8-417A-6347-80D1-A473546A3711}"/>
    <dgm:cxn modelId="{89D9C480-B90E-4841-AB05-C875451EEC29}" type="presOf" srcId="{81BB4016-77B2-4A4C-A186-4CA722069D39}" destId="{5338C94C-871E-C042-AA46-FBA8C660F5F1}" srcOrd="0" destOrd="1" presId="urn:microsoft.com/office/officeart/2005/8/layout/vList5"/>
    <dgm:cxn modelId="{0D0AA626-C56C-014E-A63B-ABEA2FF01708}" type="presOf" srcId="{37CBB4CC-7F18-D740-B47F-3938B3A85CFC}" destId="{D8A2A9A3-22BC-D042-80A9-8096EFDFE007}" srcOrd="0" destOrd="0" presId="urn:microsoft.com/office/officeart/2005/8/layout/vList5"/>
    <dgm:cxn modelId="{8E41D04C-B917-A74C-9E8D-30A6482B6C96}" type="presOf" srcId="{4CA36983-FB67-A445-AAE5-DDB8445B9CE7}" destId="{5338C94C-871E-C042-AA46-FBA8C660F5F1}" srcOrd="0" destOrd="2" presId="urn:microsoft.com/office/officeart/2005/8/layout/vList5"/>
    <dgm:cxn modelId="{3576C627-E583-654F-A4CE-F8EE059CE805}" type="presOf" srcId="{0517E02B-FC0B-734B-9FCF-75E7BD4F238F}" destId="{5338C94C-871E-C042-AA46-FBA8C660F5F1}" srcOrd="0" destOrd="0" presId="urn:microsoft.com/office/officeart/2005/8/layout/vList5"/>
    <dgm:cxn modelId="{363C63FE-5050-E746-8118-4B496F6068FA}" type="presOf" srcId="{7D480AB9-2746-4546-9F9B-E715CB4ECA63}" destId="{3F2BFC2E-1553-BE44-82FF-E45724A46599}" srcOrd="0" destOrd="0" presId="urn:microsoft.com/office/officeart/2005/8/layout/vList5"/>
    <dgm:cxn modelId="{3FF87B0C-1C8A-7848-85F7-E17C9E8DFA79}" srcId="{7D480AB9-2746-4546-9F9B-E715CB4ECA63}" destId="{4CA36983-FB67-A445-AAE5-DDB8445B9CE7}" srcOrd="2" destOrd="0" parTransId="{20240C8E-7546-7145-A915-BE4103368237}" sibTransId="{CBE563E7-81D7-ED44-A352-0C9F802027C5}"/>
    <dgm:cxn modelId="{34E114F1-0198-7746-817A-0F6E8733F483}" type="presOf" srcId="{14F83754-1B44-1642-A3D6-1F2CE89CBCED}" destId="{8E05F6A3-87BE-114A-86D7-DE89569281C2}" srcOrd="0" destOrd="0" presId="urn:microsoft.com/office/officeart/2005/8/layout/vList5"/>
    <dgm:cxn modelId="{26904797-534B-7148-85CF-30B60F677B80}" type="presParOf" srcId="{D8A2A9A3-22BC-D042-80A9-8096EFDFE007}" destId="{9A18CA8F-0A15-5044-8CDE-FF62DE3A69D8}" srcOrd="0" destOrd="0" presId="urn:microsoft.com/office/officeart/2005/8/layout/vList5"/>
    <dgm:cxn modelId="{EB0C7D11-85E5-334F-8B51-80ECDF8CD16E}" type="presParOf" srcId="{9A18CA8F-0A15-5044-8CDE-FF62DE3A69D8}" destId="{3F2BFC2E-1553-BE44-82FF-E45724A46599}" srcOrd="0" destOrd="0" presId="urn:microsoft.com/office/officeart/2005/8/layout/vList5"/>
    <dgm:cxn modelId="{F97E8E2A-5B63-AC49-9BE5-C1DC1D7E8FDA}" type="presParOf" srcId="{9A18CA8F-0A15-5044-8CDE-FF62DE3A69D8}" destId="{5338C94C-871E-C042-AA46-FBA8C660F5F1}" srcOrd="1" destOrd="0" presId="urn:microsoft.com/office/officeart/2005/8/layout/vList5"/>
    <dgm:cxn modelId="{9B0A21B7-6677-3446-A248-35F19C66C79C}" type="presParOf" srcId="{D8A2A9A3-22BC-D042-80A9-8096EFDFE007}" destId="{C4A3E0D6-C782-F345-800A-EBF6DE392606}" srcOrd="1" destOrd="0" presId="urn:microsoft.com/office/officeart/2005/8/layout/vList5"/>
    <dgm:cxn modelId="{3ADDEA4F-9939-0549-BEDA-F513209E8C36}" type="presParOf" srcId="{D8A2A9A3-22BC-D042-80A9-8096EFDFE007}" destId="{E9090D5E-3D28-AF46-A018-5A2024CE8DFD}" srcOrd="2" destOrd="0" presId="urn:microsoft.com/office/officeart/2005/8/layout/vList5"/>
    <dgm:cxn modelId="{8946209F-336E-CC4F-A294-128AFD7794C3}" type="presParOf" srcId="{E9090D5E-3D28-AF46-A018-5A2024CE8DFD}" destId="{8E05F6A3-87BE-114A-86D7-DE89569281C2}" srcOrd="0" destOrd="0" presId="urn:microsoft.com/office/officeart/2005/8/layout/vList5"/>
    <dgm:cxn modelId="{FBF35337-D287-3F4A-B4B2-A9B99BD67C56}" type="presParOf" srcId="{E9090D5E-3D28-AF46-A018-5A2024CE8DFD}" destId="{74B12313-D008-1545-B299-7AC317DD9013}" srcOrd="1" destOrd="0" presId="urn:microsoft.com/office/officeart/2005/8/layout/vList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277C9A-9DA4-604D-8EEA-0925E121CAA9}" type="doc">
      <dgm:prSet loTypeId="urn:microsoft.com/office/officeart/2005/8/layout/process2" loCatId="" qsTypeId="urn:microsoft.com/office/officeart/2005/8/quickstyle/simple4#31" qsCatId="simple" csTypeId="urn:microsoft.com/office/officeart/2005/8/colors/accent1_2#31" csCatId="accent1" phldr="1"/>
      <dgm:spPr/>
    </dgm:pt>
    <dgm:pt modelId="{47CD3DE0-666C-2A43-B909-0132704528E8}">
      <dgm:prSet phldrT="[Text]"/>
      <dgm:spPr/>
      <dgm:t>
        <a:bodyPr/>
        <a:lstStyle/>
        <a:p>
          <a:r>
            <a:rPr lang="en-US" dirty="0">
              <a:latin typeface="Arial" panose="020B0604020202020204" pitchFamily="34" charset="0"/>
              <a:ea typeface="Arial" panose="020B0604020202020204" pitchFamily="34" charset="0"/>
              <a:cs typeface="Arial" panose="020B0604020202020204" pitchFamily="34" charset="0"/>
            </a:rPr>
            <a:t>Randomly generate </a:t>
          </a:r>
          <a:r>
            <a:rPr lang="en-US" dirty="0" err="1">
              <a:latin typeface="Arial" panose="020B0604020202020204" pitchFamily="34" charset="0"/>
              <a:ea typeface="Arial" panose="020B0604020202020204" pitchFamily="34" charset="0"/>
              <a:cs typeface="Arial" panose="020B0604020202020204" pitchFamily="34" charset="0"/>
            </a:rPr>
            <a:t>ChnLen</a:t>
          </a:r>
          <a:r>
            <a:rPr lang="en-US" dirty="0">
              <a:latin typeface="Arial" panose="020B0604020202020204" pitchFamily="34" charset="0"/>
              <a:ea typeface="Arial" panose="020B0604020202020204" pitchFamily="34" charset="0"/>
              <a:cs typeface="Arial" panose="020B0604020202020204" pitchFamily="34" charset="0"/>
            </a:rPr>
            <a:t> and </a:t>
          </a:r>
          <a:r>
            <a:rPr lang="en-US" dirty="0" err="1">
              <a:latin typeface="Arial" panose="020B0604020202020204" pitchFamily="34" charset="0"/>
              <a:ea typeface="Arial" panose="020B0604020202020204" pitchFamily="34" charset="0"/>
              <a:cs typeface="Arial" panose="020B0604020202020204" pitchFamily="34" charset="0"/>
            </a:rPr>
            <a:t>StpPct</a:t>
          </a:r>
          <a:endParaRPr lang="en-US" dirty="0">
            <a:latin typeface="Arial" panose="020B0604020202020204" pitchFamily="34" charset="0"/>
            <a:ea typeface="Arial" panose="020B0604020202020204" pitchFamily="34" charset="0"/>
            <a:cs typeface="Arial" panose="020B0604020202020204" pitchFamily="34" charset="0"/>
          </a:endParaRPr>
        </a:p>
      </dgm:t>
    </dgm:pt>
    <dgm:pt modelId="{387237F0-664D-F348-9894-2E573958B1D9}" type="parTrans" cxnId="{F2768B84-98D3-854E-8583-0260642F8A3F}">
      <dgm:prSet/>
      <dgm:spPr/>
      <dgm:t>
        <a:bodyPr/>
        <a:lstStyle/>
        <a:p>
          <a:endParaRPr lang="en-US"/>
        </a:p>
      </dgm:t>
    </dgm:pt>
    <dgm:pt modelId="{A7B1BE96-9E26-1B4B-8CB9-398A133F3B43}" type="sibTrans" cxnId="{F2768B84-98D3-854E-8583-0260642F8A3F}">
      <dgm:prSet/>
      <dgm:spPr/>
      <dgm:t>
        <a:bodyPr/>
        <a:lstStyle/>
        <a:p>
          <a:endParaRPr lang="en-US"/>
        </a:p>
      </dgm:t>
    </dgm:pt>
    <dgm:pt modelId="{3B3A743D-57D4-A546-880C-F828CB2046E6}">
      <dgm:prSet phldrT="[Text]"/>
      <dgm:spPr/>
      <dgm:t>
        <a:bodyPr/>
        <a:lstStyle/>
        <a:p>
          <a:r>
            <a:rPr lang="en-US" dirty="0">
              <a:latin typeface="Arial" panose="020B0604020202020204" pitchFamily="34" charset="0"/>
              <a:ea typeface="Arial" panose="020B0604020202020204" pitchFamily="34" charset="0"/>
              <a:cs typeface="Arial" panose="020B0604020202020204" pitchFamily="34" charset="0"/>
            </a:rPr>
            <a:t>Calculate</a:t>
          </a:r>
          <a:r>
            <a:rPr lang="en-US" baseline="0" dirty="0">
              <a:latin typeface="Arial" panose="020B0604020202020204" pitchFamily="34" charset="0"/>
              <a:ea typeface="Arial" panose="020B0604020202020204" pitchFamily="34" charset="0"/>
              <a:cs typeface="Arial" panose="020B0604020202020204" pitchFamily="34" charset="0"/>
            </a:rPr>
            <a:t> </a:t>
          </a:r>
          <a:r>
            <a:rPr lang="en-US" baseline="0" dirty="0" err="1">
              <a:latin typeface="Arial" panose="020B0604020202020204" pitchFamily="34" charset="0"/>
              <a:ea typeface="Arial" panose="020B0604020202020204" pitchFamily="34" charset="0"/>
              <a:cs typeface="Arial" panose="020B0604020202020204" pitchFamily="34" charset="0"/>
            </a:rPr>
            <a:t>RoA</a:t>
          </a:r>
          <a:r>
            <a:rPr lang="en-US" baseline="0" dirty="0">
              <a:latin typeface="Arial" panose="020B0604020202020204" pitchFamily="34" charset="0"/>
              <a:ea typeface="Arial" panose="020B0604020202020204" pitchFamily="34" charset="0"/>
              <a:cs typeface="Arial" panose="020B0604020202020204" pitchFamily="34" charset="0"/>
            </a:rPr>
            <a:t> of random solution</a:t>
          </a:r>
          <a:endParaRPr lang="en-US" dirty="0">
            <a:latin typeface="Arial" panose="020B0604020202020204" pitchFamily="34" charset="0"/>
            <a:ea typeface="Arial" panose="020B0604020202020204" pitchFamily="34" charset="0"/>
            <a:cs typeface="Arial" panose="020B0604020202020204" pitchFamily="34" charset="0"/>
          </a:endParaRPr>
        </a:p>
      </dgm:t>
    </dgm:pt>
    <dgm:pt modelId="{242D85F0-E8DA-D94C-9F3A-9AC7A84E8C56}" type="parTrans" cxnId="{A3807DBC-F936-374E-83CB-8F1646A2C0EC}">
      <dgm:prSet/>
      <dgm:spPr/>
      <dgm:t>
        <a:bodyPr/>
        <a:lstStyle/>
        <a:p>
          <a:endParaRPr lang="en-US"/>
        </a:p>
      </dgm:t>
    </dgm:pt>
    <dgm:pt modelId="{06075A6A-4DF2-7540-9F68-EE4C39F3A073}" type="sibTrans" cxnId="{A3807DBC-F936-374E-83CB-8F1646A2C0EC}">
      <dgm:prSet/>
      <dgm:spPr/>
      <dgm:t>
        <a:bodyPr/>
        <a:lstStyle/>
        <a:p>
          <a:endParaRPr lang="en-US"/>
        </a:p>
      </dgm:t>
    </dgm:pt>
    <dgm:pt modelId="{F8086E25-DD4E-764E-AEFF-D4D22DA22D1B}" type="pres">
      <dgm:prSet presAssocID="{FF277C9A-9DA4-604D-8EEA-0925E121CAA9}" presName="linearFlow" presStyleCnt="0">
        <dgm:presLayoutVars>
          <dgm:resizeHandles val="exact"/>
        </dgm:presLayoutVars>
      </dgm:prSet>
      <dgm:spPr/>
    </dgm:pt>
    <dgm:pt modelId="{64367B42-A494-3741-9430-61869D36E780}" type="pres">
      <dgm:prSet presAssocID="{47CD3DE0-666C-2A43-B909-0132704528E8}" presName="node" presStyleLbl="node1" presStyleIdx="0" presStyleCnt="2">
        <dgm:presLayoutVars>
          <dgm:bulletEnabled val="1"/>
        </dgm:presLayoutVars>
      </dgm:prSet>
      <dgm:spPr/>
    </dgm:pt>
    <dgm:pt modelId="{AF08D238-01B2-4543-9ED7-D254BC4B2C9E}" type="pres">
      <dgm:prSet presAssocID="{A7B1BE96-9E26-1B4B-8CB9-398A133F3B43}" presName="sibTrans" presStyleLbl="sibTrans2D1" presStyleIdx="0" presStyleCnt="1"/>
      <dgm:spPr/>
    </dgm:pt>
    <dgm:pt modelId="{DEBE8528-C8B4-EE41-901D-A3BCB40158A1}" type="pres">
      <dgm:prSet presAssocID="{A7B1BE96-9E26-1B4B-8CB9-398A133F3B43}" presName="connectorText" presStyleLbl="sibTrans2D1" presStyleIdx="0" presStyleCnt="1"/>
      <dgm:spPr/>
    </dgm:pt>
    <dgm:pt modelId="{168FDB00-BD64-D74E-A60C-1481E23BAAC5}" type="pres">
      <dgm:prSet presAssocID="{3B3A743D-57D4-A546-880C-F828CB2046E6}" presName="node" presStyleLbl="node1" presStyleIdx="1" presStyleCnt="2">
        <dgm:presLayoutVars>
          <dgm:bulletEnabled val="1"/>
        </dgm:presLayoutVars>
      </dgm:prSet>
      <dgm:spPr/>
    </dgm:pt>
  </dgm:ptLst>
  <dgm:cxnLst>
    <dgm:cxn modelId="{71FCF759-DFC7-8747-8D94-747DCE97FBD5}" type="presOf" srcId="{A7B1BE96-9E26-1B4B-8CB9-398A133F3B43}" destId="{AF08D238-01B2-4543-9ED7-D254BC4B2C9E}" srcOrd="0" destOrd="0" presId="urn:microsoft.com/office/officeart/2005/8/layout/process2"/>
    <dgm:cxn modelId="{A3807DBC-F936-374E-83CB-8F1646A2C0EC}" srcId="{FF277C9A-9DA4-604D-8EEA-0925E121CAA9}" destId="{3B3A743D-57D4-A546-880C-F828CB2046E6}" srcOrd="1" destOrd="0" parTransId="{242D85F0-E8DA-D94C-9F3A-9AC7A84E8C56}" sibTransId="{06075A6A-4DF2-7540-9F68-EE4C39F3A073}"/>
    <dgm:cxn modelId="{48103B89-9175-A648-A8FE-F0ADD357C82F}" type="presOf" srcId="{A7B1BE96-9E26-1B4B-8CB9-398A133F3B43}" destId="{DEBE8528-C8B4-EE41-901D-A3BCB40158A1}" srcOrd="1" destOrd="0" presId="urn:microsoft.com/office/officeart/2005/8/layout/process2"/>
    <dgm:cxn modelId="{9C828355-5053-7248-89FF-91D97F22D206}" type="presOf" srcId="{47CD3DE0-666C-2A43-B909-0132704528E8}" destId="{64367B42-A494-3741-9430-61869D36E780}" srcOrd="0" destOrd="0" presId="urn:microsoft.com/office/officeart/2005/8/layout/process2"/>
    <dgm:cxn modelId="{F2768B84-98D3-854E-8583-0260642F8A3F}" srcId="{FF277C9A-9DA4-604D-8EEA-0925E121CAA9}" destId="{47CD3DE0-666C-2A43-B909-0132704528E8}" srcOrd="0" destOrd="0" parTransId="{387237F0-664D-F348-9894-2E573958B1D9}" sibTransId="{A7B1BE96-9E26-1B4B-8CB9-398A133F3B43}"/>
    <dgm:cxn modelId="{D681900E-7095-4546-A49C-3A1C8A5B1E34}" type="presOf" srcId="{FF277C9A-9DA4-604D-8EEA-0925E121CAA9}" destId="{F8086E25-DD4E-764E-AEFF-D4D22DA22D1B}" srcOrd="0" destOrd="0" presId="urn:microsoft.com/office/officeart/2005/8/layout/process2"/>
    <dgm:cxn modelId="{DF9C8366-790F-2740-A18A-65470B137075}" type="presOf" srcId="{3B3A743D-57D4-A546-880C-F828CB2046E6}" destId="{168FDB00-BD64-D74E-A60C-1481E23BAAC5}" srcOrd="0" destOrd="0" presId="urn:microsoft.com/office/officeart/2005/8/layout/process2"/>
    <dgm:cxn modelId="{2036B5DA-BEE3-1F4E-96AF-3F1EB5D4EDB4}" type="presParOf" srcId="{F8086E25-DD4E-764E-AEFF-D4D22DA22D1B}" destId="{64367B42-A494-3741-9430-61869D36E780}" srcOrd="0" destOrd="0" presId="urn:microsoft.com/office/officeart/2005/8/layout/process2"/>
    <dgm:cxn modelId="{C89582FD-72E7-594D-BF5F-3C4837DCE31F}" type="presParOf" srcId="{F8086E25-DD4E-764E-AEFF-D4D22DA22D1B}" destId="{AF08D238-01B2-4543-9ED7-D254BC4B2C9E}" srcOrd="1" destOrd="0" presId="urn:microsoft.com/office/officeart/2005/8/layout/process2"/>
    <dgm:cxn modelId="{18B6A50F-F0F1-214E-86BB-D5EE2734746E}" type="presParOf" srcId="{AF08D238-01B2-4543-9ED7-D254BC4B2C9E}" destId="{DEBE8528-C8B4-EE41-901D-A3BCB40158A1}" srcOrd="0" destOrd="0" presId="urn:microsoft.com/office/officeart/2005/8/layout/process2"/>
    <dgm:cxn modelId="{87A48410-30FC-F94B-85A6-4798D5A8BB7E}" type="presParOf" srcId="{F8086E25-DD4E-764E-AEFF-D4D22DA22D1B}" destId="{168FDB00-BD64-D74E-A60C-1481E23BAAC5}" srcOrd="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6CA9BB-76AC-BE48-B2B3-22BDDFFF1932}" type="doc">
      <dgm:prSet loTypeId="urn:microsoft.com/office/officeart/2005/8/layout/cycle3#5" loCatId="" qsTypeId="urn:microsoft.com/office/officeart/2005/8/quickstyle/simple4#32" qsCatId="simple" csTypeId="urn:microsoft.com/office/officeart/2005/8/colors/accent1_2#32" csCatId="accent1" phldr="1"/>
      <dgm:spPr/>
      <dgm:t>
        <a:bodyPr/>
        <a:lstStyle/>
        <a:p>
          <a:endParaRPr lang="en-US"/>
        </a:p>
      </dgm:t>
    </dgm:pt>
    <dgm:pt modelId="{AD7BD5BC-C0F7-354E-80D9-66C02BD23C72}">
      <dgm:prSet phldrT="[Text]"/>
      <dgm:spPr/>
      <dgm:t>
        <a:bodyPr/>
        <a:lstStyle/>
        <a:p>
          <a:r>
            <a:rPr lang="en-US" dirty="0">
              <a:latin typeface="Arial" panose="020B0604020202020204" pitchFamily="34" charset="0"/>
              <a:ea typeface="Arial" panose="020B0604020202020204" pitchFamily="34" charset="0"/>
              <a:cs typeface="Arial" panose="020B0604020202020204" pitchFamily="34" charset="0"/>
            </a:rPr>
            <a:t>Randomly generate neighboring (“new”)  solution</a:t>
          </a:r>
        </a:p>
      </dgm:t>
    </dgm:pt>
    <dgm:pt modelId="{DEC97748-043F-5249-9E84-3CBA988E0146}" type="parTrans" cxnId="{7E81381A-9275-214A-A2CB-5E46A740FECD}">
      <dgm:prSet/>
      <dgm:spPr/>
      <dgm:t>
        <a:bodyPr/>
        <a:lstStyle/>
        <a:p>
          <a:endParaRPr lang="en-US"/>
        </a:p>
      </dgm:t>
    </dgm:pt>
    <dgm:pt modelId="{06BDADF2-A550-3946-9993-EABC6AC5D62D}" type="sibTrans" cxnId="{7E81381A-9275-214A-A2CB-5E46A740FECD}">
      <dgm:prSet/>
      <dgm:spPr/>
      <dgm:t>
        <a:bodyPr/>
        <a:lstStyle/>
        <a:p>
          <a:endParaRPr lang="en-US"/>
        </a:p>
      </dgm:t>
    </dgm:pt>
    <dgm:pt modelId="{CA33213F-E3A7-8E4D-9CE3-B4DC4157CE9A}">
      <dgm:prSet phldrT="[Text]"/>
      <dgm:spPr/>
      <dgm:t>
        <a:bodyPr/>
        <a:lstStyle/>
        <a:p>
          <a:r>
            <a:rPr lang="en-US" dirty="0">
              <a:latin typeface="Arial" panose="020B0604020202020204" pitchFamily="34" charset="0"/>
              <a:ea typeface="Arial" panose="020B0604020202020204" pitchFamily="34" charset="0"/>
              <a:cs typeface="Arial" panose="020B0604020202020204" pitchFamily="34" charset="0"/>
            </a:rPr>
            <a:t>Calculate </a:t>
          </a:r>
          <a:r>
            <a:rPr lang="en-US" dirty="0" err="1">
              <a:latin typeface="Arial" panose="020B0604020202020204" pitchFamily="34" charset="0"/>
              <a:ea typeface="Arial" panose="020B0604020202020204" pitchFamily="34" charset="0"/>
              <a:cs typeface="Arial" panose="020B0604020202020204" pitchFamily="34" charset="0"/>
            </a:rPr>
            <a:t>RoA</a:t>
          </a:r>
          <a:r>
            <a:rPr lang="en-US" dirty="0">
              <a:latin typeface="Arial" panose="020B0604020202020204" pitchFamily="34" charset="0"/>
              <a:ea typeface="Arial" panose="020B0604020202020204" pitchFamily="34" charset="0"/>
              <a:cs typeface="Arial" panose="020B0604020202020204" pitchFamily="34" charset="0"/>
            </a:rPr>
            <a:t> of new solution</a:t>
          </a:r>
        </a:p>
      </dgm:t>
    </dgm:pt>
    <dgm:pt modelId="{DAA8CA70-DEE0-4243-9183-434BF43F066D}" type="parTrans" cxnId="{0DAE91E8-FE2D-1F4C-BA34-E55996DB77BD}">
      <dgm:prSet/>
      <dgm:spPr/>
      <dgm:t>
        <a:bodyPr/>
        <a:lstStyle/>
        <a:p>
          <a:endParaRPr lang="en-US"/>
        </a:p>
      </dgm:t>
    </dgm:pt>
    <dgm:pt modelId="{81139A93-BDCA-EF4F-AD62-EA600DED97EC}" type="sibTrans" cxnId="{0DAE91E8-FE2D-1F4C-BA34-E55996DB77BD}">
      <dgm:prSet/>
      <dgm:spPr/>
      <dgm:t>
        <a:bodyPr/>
        <a:lstStyle/>
        <a:p>
          <a:endParaRPr lang="en-US"/>
        </a:p>
      </dgm:t>
    </dgm:pt>
    <dgm:pt modelId="{D9188054-3F85-284F-A44E-7AA2A41A1C1F}">
      <dgm:prSet phldrT="[Text]"/>
      <dgm:spPr/>
      <dgm:t>
        <a:bodyPr/>
        <a:lstStyle/>
        <a:p>
          <a:r>
            <a:rPr lang="en-US" dirty="0">
              <a:latin typeface="Arial" panose="020B0604020202020204" pitchFamily="34" charset="0"/>
              <a:ea typeface="Arial" panose="020B0604020202020204" pitchFamily="34" charset="0"/>
              <a:cs typeface="Arial" panose="020B0604020202020204" pitchFamily="34" charset="0"/>
            </a:rPr>
            <a:t>Compare old </a:t>
          </a:r>
          <a:r>
            <a:rPr lang="en-US" dirty="0" err="1">
              <a:latin typeface="Arial" panose="020B0604020202020204" pitchFamily="34" charset="0"/>
              <a:ea typeface="Arial" panose="020B0604020202020204" pitchFamily="34" charset="0"/>
              <a:cs typeface="Arial" panose="020B0604020202020204" pitchFamily="34" charset="0"/>
            </a:rPr>
            <a:t>RoA</a:t>
          </a:r>
          <a:r>
            <a:rPr lang="en-US" dirty="0">
              <a:latin typeface="Arial" panose="020B0604020202020204" pitchFamily="34" charset="0"/>
              <a:ea typeface="Arial" panose="020B0604020202020204" pitchFamily="34" charset="0"/>
              <a:cs typeface="Arial" panose="020B0604020202020204" pitchFamily="34" charset="0"/>
            </a:rPr>
            <a:t> with new </a:t>
          </a:r>
          <a:r>
            <a:rPr lang="en-US" dirty="0" err="1">
              <a:latin typeface="Arial" panose="020B0604020202020204" pitchFamily="34" charset="0"/>
              <a:ea typeface="Arial" panose="020B0604020202020204" pitchFamily="34" charset="0"/>
              <a:cs typeface="Arial" panose="020B0604020202020204" pitchFamily="34" charset="0"/>
            </a:rPr>
            <a:t>RoA</a:t>
          </a:r>
          <a:endParaRPr lang="en-US" dirty="0">
            <a:latin typeface="Arial" panose="020B0604020202020204" pitchFamily="34" charset="0"/>
            <a:ea typeface="Arial" panose="020B0604020202020204" pitchFamily="34" charset="0"/>
            <a:cs typeface="Arial" panose="020B0604020202020204" pitchFamily="34" charset="0"/>
          </a:endParaRPr>
        </a:p>
      </dgm:t>
    </dgm:pt>
    <dgm:pt modelId="{2E96ADFF-1567-EA4D-B098-B00B947BDA91}" type="parTrans" cxnId="{42B8035E-06BD-974A-9C2B-559511E247A1}">
      <dgm:prSet/>
      <dgm:spPr/>
      <dgm:t>
        <a:bodyPr/>
        <a:lstStyle/>
        <a:p>
          <a:endParaRPr lang="en-US"/>
        </a:p>
      </dgm:t>
    </dgm:pt>
    <dgm:pt modelId="{8BB90164-222D-4847-939D-021C0FD7DB2D}" type="sibTrans" cxnId="{42B8035E-06BD-974A-9C2B-559511E247A1}">
      <dgm:prSet/>
      <dgm:spPr/>
      <dgm:t>
        <a:bodyPr/>
        <a:lstStyle/>
        <a:p>
          <a:endParaRPr lang="en-US"/>
        </a:p>
      </dgm:t>
    </dgm:pt>
    <dgm:pt modelId="{243FA8CC-7321-D34B-AED4-8C06DEDB2F0A}">
      <dgm:prSet/>
      <dgm:spPr/>
      <dgm:t>
        <a:bodyPr/>
        <a:lstStyle/>
        <a:p>
          <a:r>
            <a:rPr lang="en-US" dirty="0">
              <a:latin typeface="Arial" panose="020B0604020202020204" pitchFamily="34" charset="0"/>
              <a:ea typeface="Arial" panose="020B0604020202020204" pitchFamily="34" charset="0"/>
              <a:cs typeface="Arial" panose="020B0604020202020204" pitchFamily="34" charset="0"/>
            </a:rPr>
            <a:t>Reduce temperature (decrement iteration counter)</a:t>
          </a:r>
        </a:p>
      </dgm:t>
    </dgm:pt>
    <dgm:pt modelId="{0E97A36F-F207-5F41-8C30-652CCF087381}" type="parTrans" cxnId="{F0FD5805-F917-494C-ABB6-CBDA72266B09}">
      <dgm:prSet/>
      <dgm:spPr/>
      <dgm:t>
        <a:bodyPr/>
        <a:lstStyle/>
        <a:p>
          <a:endParaRPr lang="en-US"/>
        </a:p>
      </dgm:t>
    </dgm:pt>
    <dgm:pt modelId="{50E5A30F-9303-8F48-916D-B85E50FEF2B4}" type="sibTrans" cxnId="{F0FD5805-F917-494C-ABB6-CBDA72266B09}">
      <dgm:prSet/>
      <dgm:spPr/>
      <dgm:t>
        <a:bodyPr/>
        <a:lstStyle/>
        <a:p>
          <a:endParaRPr lang="en-US"/>
        </a:p>
      </dgm:t>
    </dgm:pt>
    <dgm:pt modelId="{6578761E-57DB-5849-8294-50FFA5948E38}" type="pres">
      <dgm:prSet presAssocID="{F46CA9BB-76AC-BE48-B2B3-22BDDFFF1932}" presName="Name0" presStyleCnt="0">
        <dgm:presLayoutVars>
          <dgm:dir/>
          <dgm:resizeHandles val="exact"/>
        </dgm:presLayoutVars>
      </dgm:prSet>
      <dgm:spPr/>
    </dgm:pt>
    <dgm:pt modelId="{B62FBD91-A838-6143-8901-748BF1EE29EA}" type="pres">
      <dgm:prSet presAssocID="{F46CA9BB-76AC-BE48-B2B3-22BDDFFF1932}" presName="cycle" presStyleCnt="0"/>
      <dgm:spPr/>
    </dgm:pt>
    <dgm:pt modelId="{5175C21C-3628-B44F-B4FB-15E0D0A3F4CB}" type="pres">
      <dgm:prSet presAssocID="{AD7BD5BC-C0F7-354E-80D9-66C02BD23C72}" presName="nodeFirstNode" presStyleLbl="node1" presStyleIdx="0" presStyleCnt="4">
        <dgm:presLayoutVars>
          <dgm:bulletEnabled val="1"/>
        </dgm:presLayoutVars>
      </dgm:prSet>
      <dgm:spPr/>
    </dgm:pt>
    <dgm:pt modelId="{4A45714D-5EEB-2B49-8A5E-E15D99015681}" type="pres">
      <dgm:prSet presAssocID="{06BDADF2-A550-3946-9993-EABC6AC5D62D}" presName="sibTransFirstNode" presStyleLbl="bgShp" presStyleIdx="0" presStyleCnt="1"/>
      <dgm:spPr/>
    </dgm:pt>
    <dgm:pt modelId="{D53E8112-1542-3440-B5DB-27AC8AEA186F}" type="pres">
      <dgm:prSet presAssocID="{CA33213F-E3A7-8E4D-9CE3-B4DC4157CE9A}" presName="nodeFollowingNodes" presStyleLbl="node1" presStyleIdx="1" presStyleCnt="4">
        <dgm:presLayoutVars>
          <dgm:bulletEnabled val="1"/>
        </dgm:presLayoutVars>
      </dgm:prSet>
      <dgm:spPr/>
    </dgm:pt>
    <dgm:pt modelId="{5F77449A-FA01-114C-83A7-183046EDBD8F}" type="pres">
      <dgm:prSet presAssocID="{D9188054-3F85-284F-A44E-7AA2A41A1C1F}" presName="nodeFollowingNodes" presStyleLbl="node1" presStyleIdx="2" presStyleCnt="4">
        <dgm:presLayoutVars>
          <dgm:bulletEnabled val="1"/>
        </dgm:presLayoutVars>
      </dgm:prSet>
      <dgm:spPr/>
    </dgm:pt>
    <dgm:pt modelId="{1C858947-1667-4949-94A6-03F9BF306BED}" type="pres">
      <dgm:prSet presAssocID="{243FA8CC-7321-D34B-AED4-8C06DEDB2F0A}" presName="nodeFollowingNodes" presStyleLbl="node1" presStyleIdx="3" presStyleCnt="4">
        <dgm:presLayoutVars>
          <dgm:bulletEnabled val="1"/>
        </dgm:presLayoutVars>
      </dgm:prSet>
      <dgm:spPr/>
    </dgm:pt>
  </dgm:ptLst>
  <dgm:cxnLst>
    <dgm:cxn modelId="{FB55373E-AD49-7B48-9960-222C4EB69B53}" type="presOf" srcId="{CA33213F-E3A7-8E4D-9CE3-B4DC4157CE9A}" destId="{D53E8112-1542-3440-B5DB-27AC8AEA186F}" srcOrd="0" destOrd="0" presId="urn:microsoft.com/office/officeart/2005/8/layout/cycle3#5"/>
    <dgm:cxn modelId="{EB823268-70FC-0747-9368-D7A31789F48E}" type="presOf" srcId="{06BDADF2-A550-3946-9993-EABC6AC5D62D}" destId="{4A45714D-5EEB-2B49-8A5E-E15D99015681}" srcOrd="0" destOrd="0" presId="urn:microsoft.com/office/officeart/2005/8/layout/cycle3#5"/>
    <dgm:cxn modelId="{EF18A210-96CE-374B-9869-82C0D89D84E1}" type="presOf" srcId="{243FA8CC-7321-D34B-AED4-8C06DEDB2F0A}" destId="{1C858947-1667-4949-94A6-03F9BF306BED}" srcOrd="0" destOrd="0" presId="urn:microsoft.com/office/officeart/2005/8/layout/cycle3#5"/>
    <dgm:cxn modelId="{4D4F178F-BBF0-AE4F-882E-00A4A25E4C5A}" type="presOf" srcId="{F46CA9BB-76AC-BE48-B2B3-22BDDFFF1932}" destId="{6578761E-57DB-5849-8294-50FFA5948E38}" srcOrd="0" destOrd="0" presId="urn:microsoft.com/office/officeart/2005/8/layout/cycle3#5"/>
    <dgm:cxn modelId="{35056ED7-9FEC-824E-B5E4-FAF48D3692B6}" type="presOf" srcId="{D9188054-3F85-284F-A44E-7AA2A41A1C1F}" destId="{5F77449A-FA01-114C-83A7-183046EDBD8F}" srcOrd="0" destOrd="0" presId="urn:microsoft.com/office/officeart/2005/8/layout/cycle3#5"/>
    <dgm:cxn modelId="{7E81381A-9275-214A-A2CB-5E46A740FECD}" srcId="{F46CA9BB-76AC-BE48-B2B3-22BDDFFF1932}" destId="{AD7BD5BC-C0F7-354E-80D9-66C02BD23C72}" srcOrd="0" destOrd="0" parTransId="{DEC97748-043F-5249-9E84-3CBA988E0146}" sibTransId="{06BDADF2-A550-3946-9993-EABC6AC5D62D}"/>
    <dgm:cxn modelId="{F0FD5805-F917-494C-ABB6-CBDA72266B09}" srcId="{F46CA9BB-76AC-BE48-B2B3-22BDDFFF1932}" destId="{243FA8CC-7321-D34B-AED4-8C06DEDB2F0A}" srcOrd="3" destOrd="0" parTransId="{0E97A36F-F207-5F41-8C30-652CCF087381}" sibTransId="{50E5A30F-9303-8F48-916D-B85E50FEF2B4}"/>
    <dgm:cxn modelId="{83327C30-95CA-7C40-AD0C-51373A92ED1C}" type="presOf" srcId="{AD7BD5BC-C0F7-354E-80D9-66C02BD23C72}" destId="{5175C21C-3628-B44F-B4FB-15E0D0A3F4CB}" srcOrd="0" destOrd="0" presId="urn:microsoft.com/office/officeart/2005/8/layout/cycle3#5"/>
    <dgm:cxn modelId="{42B8035E-06BD-974A-9C2B-559511E247A1}" srcId="{F46CA9BB-76AC-BE48-B2B3-22BDDFFF1932}" destId="{D9188054-3F85-284F-A44E-7AA2A41A1C1F}" srcOrd="2" destOrd="0" parTransId="{2E96ADFF-1567-EA4D-B098-B00B947BDA91}" sibTransId="{8BB90164-222D-4847-939D-021C0FD7DB2D}"/>
    <dgm:cxn modelId="{0DAE91E8-FE2D-1F4C-BA34-E55996DB77BD}" srcId="{F46CA9BB-76AC-BE48-B2B3-22BDDFFF1932}" destId="{CA33213F-E3A7-8E4D-9CE3-B4DC4157CE9A}" srcOrd="1" destOrd="0" parTransId="{DAA8CA70-DEE0-4243-9183-434BF43F066D}" sibTransId="{81139A93-BDCA-EF4F-AD62-EA600DED97EC}"/>
    <dgm:cxn modelId="{88A74CD5-3862-2340-9E33-9763D3BF040B}" type="presParOf" srcId="{6578761E-57DB-5849-8294-50FFA5948E38}" destId="{B62FBD91-A838-6143-8901-748BF1EE29EA}" srcOrd="0" destOrd="0" presId="urn:microsoft.com/office/officeart/2005/8/layout/cycle3#5"/>
    <dgm:cxn modelId="{2C9E3E0D-9058-9D4D-A2E4-C7DB5C64E254}" type="presParOf" srcId="{B62FBD91-A838-6143-8901-748BF1EE29EA}" destId="{5175C21C-3628-B44F-B4FB-15E0D0A3F4CB}" srcOrd="0" destOrd="0" presId="urn:microsoft.com/office/officeart/2005/8/layout/cycle3#5"/>
    <dgm:cxn modelId="{E64F67D4-DCBF-4241-B54D-48E7E2AA81F1}" type="presParOf" srcId="{B62FBD91-A838-6143-8901-748BF1EE29EA}" destId="{4A45714D-5EEB-2B49-8A5E-E15D99015681}" srcOrd="1" destOrd="0" presId="urn:microsoft.com/office/officeart/2005/8/layout/cycle3#5"/>
    <dgm:cxn modelId="{B7AA67C8-D02C-F641-8185-FD76ABB8715E}" type="presParOf" srcId="{B62FBD91-A838-6143-8901-748BF1EE29EA}" destId="{D53E8112-1542-3440-B5DB-27AC8AEA186F}" srcOrd="2" destOrd="0" presId="urn:microsoft.com/office/officeart/2005/8/layout/cycle3#5"/>
    <dgm:cxn modelId="{BD2CE896-538C-5149-ABE7-1B04873C7949}" type="presParOf" srcId="{B62FBD91-A838-6143-8901-748BF1EE29EA}" destId="{5F77449A-FA01-114C-83A7-183046EDBD8F}" srcOrd="3" destOrd="0" presId="urn:microsoft.com/office/officeart/2005/8/layout/cycle3#5"/>
    <dgm:cxn modelId="{FEDC37A3-9A8C-1540-8436-636768E657D3}" type="presParOf" srcId="{B62FBD91-A838-6143-8901-748BF1EE29EA}" destId="{1C858947-1667-4949-94A6-03F9BF306BED}" srcOrd="4" destOrd="0" presId="urn:microsoft.com/office/officeart/2005/8/layout/cycle3#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05955-26D5-ED45-A5A1-3DFC9F4EFBB0}">
      <dsp:nvSpPr>
        <dsp:cNvPr id="0" name=""/>
        <dsp:cNvSpPr/>
      </dsp:nvSpPr>
      <dsp:spPr>
        <a:xfrm>
          <a:off x="15698" y="0"/>
          <a:ext cx="3015282" cy="104740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latin typeface="Arial" panose="020B0604020202020204" pitchFamily="34" charset="0"/>
              <a:ea typeface="Arial" panose="020B0604020202020204" pitchFamily="34" charset="0"/>
              <a:cs typeface="Arial" panose="020B0604020202020204" pitchFamily="34" charset="0"/>
            </a:rPr>
            <a:t>Use DX and TY 5-min price data</a:t>
          </a:r>
          <a:endParaRPr lang="zh-CN" altLang="en-US" sz="2600" kern="1200" dirty="0">
            <a:latin typeface="Arial" panose="020B0604020202020204" pitchFamily="34" charset="0"/>
            <a:ea typeface="Arial" panose="020B0604020202020204" pitchFamily="34" charset="0"/>
            <a:cs typeface="Arial" panose="020B0604020202020204" pitchFamily="34" charset="0"/>
          </a:endParaRPr>
        </a:p>
      </dsp:txBody>
      <dsp:txXfrm>
        <a:off x="46375" y="30677"/>
        <a:ext cx="2953928" cy="986050"/>
      </dsp:txXfrm>
    </dsp:sp>
    <dsp:sp modelId="{E0078B9D-54CE-DD47-8833-65CB557B435D}">
      <dsp:nvSpPr>
        <dsp:cNvPr id="0" name=""/>
        <dsp:cNvSpPr/>
      </dsp:nvSpPr>
      <dsp:spPr>
        <a:xfrm>
          <a:off x="3332509" y="149806"/>
          <a:ext cx="639239" cy="747790"/>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zh-CN" altLang="en-US" sz="3200" kern="1200"/>
        </a:p>
      </dsp:txBody>
      <dsp:txXfrm>
        <a:off x="3332509" y="299364"/>
        <a:ext cx="447467" cy="448674"/>
      </dsp:txXfrm>
    </dsp:sp>
    <dsp:sp modelId="{98FCB495-C29B-2443-ADC9-8C6DD181FB8F}">
      <dsp:nvSpPr>
        <dsp:cNvPr id="0" name=""/>
        <dsp:cNvSpPr/>
      </dsp:nvSpPr>
      <dsp:spPr>
        <a:xfrm>
          <a:off x="4237093" y="0"/>
          <a:ext cx="3015282" cy="104740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latin typeface="Arial" panose="020B0604020202020204" pitchFamily="34" charset="0"/>
              <a:ea typeface="Arial" panose="020B0604020202020204" pitchFamily="34" charset="0"/>
              <a:cs typeface="Arial" panose="020B0604020202020204" pitchFamily="34" charset="0"/>
            </a:rPr>
            <a:t>First parameter is </a:t>
          </a:r>
          <a:r>
            <a:rPr lang="en-US" altLang="zh-CN" sz="2600" kern="1200" dirty="0" err="1">
              <a:latin typeface="Arial" panose="020B0604020202020204" pitchFamily="34" charset="0"/>
              <a:ea typeface="Arial" panose="020B0604020202020204" pitchFamily="34" charset="0"/>
              <a:cs typeface="Arial" panose="020B0604020202020204" pitchFamily="34" charset="0"/>
            </a:rPr>
            <a:t>ChnLen</a:t>
          </a:r>
          <a:r>
            <a:rPr lang="en-US" altLang="zh-CN" sz="2600" kern="1200" dirty="0">
              <a:latin typeface="Arial" panose="020B0604020202020204" pitchFamily="34" charset="0"/>
              <a:ea typeface="Arial" panose="020B0604020202020204" pitchFamily="34" charset="0"/>
              <a:cs typeface="Arial" panose="020B0604020202020204" pitchFamily="34" charset="0"/>
            </a:rPr>
            <a:t>, second is </a:t>
          </a:r>
          <a:r>
            <a:rPr lang="en-US" altLang="zh-CN" sz="2600" kern="1200" dirty="0" err="1">
              <a:latin typeface="Arial" panose="020B0604020202020204" pitchFamily="34" charset="0"/>
              <a:ea typeface="Arial" panose="020B0604020202020204" pitchFamily="34" charset="0"/>
              <a:cs typeface="Arial" panose="020B0604020202020204" pitchFamily="34" charset="0"/>
            </a:rPr>
            <a:t>StpPct</a:t>
          </a:r>
          <a:endParaRPr lang="zh-CN" altLang="en-US" sz="2600" kern="1200" dirty="0">
            <a:latin typeface="Arial" panose="020B0604020202020204" pitchFamily="34" charset="0"/>
            <a:ea typeface="Arial" panose="020B0604020202020204" pitchFamily="34" charset="0"/>
            <a:cs typeface="Arial" panose="020B0604020202020204" pitchFamily="34" charset="0"/>
          </a:endParaRPr>
        </a:p>
      </dsp:txBody>
      <dsp:txXfrm>
        <a:off x="4267770" y="30677"/>
        <a:ext cx="2953928" cy="986050"/>
      </dsp:txXfrm>
    </dsp:sp>
    <dsp:sp modelId="{7752FC0E-D09B-C541-BA38-B3986E7E6A62}">
      <dsp:nvSpPr>
        <dsp:cNvPr id="0" name=""/>
        <dsp:cNvSpPr/>
      </dsp:nvSpPr>
      <dsp:spPr>
        <a:xfrm>
          <a:off x="7553904" y="149806"/>
          <a:ext cx="639239" cy="747790"/>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zh-CN" altLang="en-US" sz="3200" kern="1200"/>
        </a:p>
      </dsp:txBody>
      <dsp:txXfrm>
        <a:off x="7553904" y="299364"/>
        <a:ext cx="447467" cy="448674"/>
      </dsp:txXfrm>
    </dsp:sp>
    <dsp:sp modelId="{7A356C95-0B65-664A-A104-CB0614F60E59}">
      <dsp:nvSpPr>
        <dsp:cNvPr id="0" name=""/>
        <dsp:cNvSpPr/>
      </dsp:nvSpPr>
      <dsp:spPr>
        <a:xfrm>
          <a:off x="8458489" y="0"/>
          <a:ext cx="3015282" cy="104740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latin typeface="Arial" panose="020B0604020202020204" pitchFamily="34" charset="0"/>
              <a:ea typeface="Arial" panose="020B0604020202020204" pitchFamily="34" charset="0"/>
              <a:cs typeface="Arial" panose="020B0604020202020204" pitchFamily="34" charset="0"/>
            </a:rPr>
            <a:t>Calculate</a:t>
          </a:r>
          <a:r>
            <a:rPr lang="zh-CN" altLang="en-US" sz="2600" kern="1200" dirty="0">
              <a:latin typeface="Arial" panose="020B0604020202020204" pitchFamily="34" charset="0"/>
              <a:ea typeface="Arial" panose="020B0604020202020204" pitchFamily="34" charset="0"/>
              <a:cs typeface="Arial" panose="020B0604020202020204" pitchFamily="34" charset="0"/>
            </a:rPr>
            <a:t> </a:t>
          </a:r>
          <a:r>
            <a:rPr lang="en-US" altLang="zh-CN" sz="2600" kern="1200" dirty="0">
              <a:latin typeface="Arial" panose="020B0604020202020204" pitchFamily="34" charset="0"/>
              <a:ea typeface="Arial" panose="020B0604020202020204" pitchFamily="34" charset="0"/>
              <a:cs typeface="Arial" panose="020B0604020202020204" pitchFamily="34" charset="0"/>
            </a:rPr>
            <a:t>target function at all</a:t>
          </a:r>
          <a:r>
            <a:rPr lang="zh-CN" altLang="en-US" sz="2600" kern="1200" dirty="0">
              <a:latin typeface="Arial" panose="020B0604020202020204" pitchFamily="34" charset="0"/>
              <a:ea typeface="Arial" panose="020B0604020202020204" pitchFamily="34" charset="0"/>
              <a:cs typeface="Arial" panose="020B0604020202020204" pitchFamily="34" charset="0"/>
            </a:rPr>
            <a:t> </a:t>
          </a:r>
          <a:r>
            <a:rPr lang="en-US" altLang="zh-CN" sz="2600" kern="1200" dirty="0">
              <a:latin typeface="Arial" panose="020B0604020202020204" pitchFamily="34" charset="0"/>
              <a:ea typeface="Arial" panose="020B0604020202020204" pitchFamily="34" charset="0"/>
              <a:cs typeface="Arial" panose="020B0604020202020204" pitchFamily="34" charset="0"/>
            </a:rPr>
            <a:t>grid</a:t>
          </a:r>
          <a:r>
            <a:rPr lang="zh-CN" altLang="en-US" sz="2600" kern="1200" dirty="0">
              <a:latin typeface="Arial" panose="020B0604020202020204" pitchFamily="34" charset="0"/>
              <a:ea typeface="Arial" panose="020B0604020202020204" pitchFamily="34" charset="0"/>
              <a:cs typeface="Arial" panose="020B0604020202020204" pitchFamily="34" charset="0"/>
            </a:rPr>
            <a:t> </a:t>
          </a:r>
          <a:r>
            <a:rPr lang="en-US" altLang="zh-CN" sz="2600" kern="1200" dirty="0">
              <a:latin typeface="Arial" panose="020B0604020202020204" pitchFamily="34" charset="0"/>
              <a:ea typeface="Arial" panose="020B0604020202020204" pitchFamily="34" charset="0"/>
              <a:cs typeface="Arial" panose="020B0604020202020204" pitchFamily="34" charset="0"/>
            </a:rPr>
            <a:t>points</a:t>
          </a:r>
          <a:r>
            <a:rPr lang="zh-CN" altLang="en-US" sz="2600" kern="1200" dirty="0">
              <a:latin typeface="Arial" panose="020B0604020202020204" pitchFamily="34" charset="0"/>
              <a:ea typeface="Arial" panose="020B0604020202020204" pitchFamily="34" charset="0"/>
              <a:cs typeface="Arial" panose="020B0604020202020204" pitchFamily="34" charset="0"/>
            </a:rPr>
            <a:t> </a:t>
          </a:r>
        </a:p>
      </dsp:txBody>
      <dsp:txXfrm>
        <a:off x="8489166" y="30677"/>
        <a:ext cx="2953928" cy="986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8C94C-871E-C042-AA46-FBA8C660F5F1}">
      <dsp:nvSpPr>
        <dsp:cNvPr id="0" name=""/>
        <dsp:cNvSpPr/>
      </dsp:nvSpPr>
      <dsp:spPr>
        <a:xfrm rot="5400000">
          <a:off x="5793772" y="-1981879"/>
          <a:ext cx="1910523" cy="6352032"/>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altLang="zh-CN" sz="2300" kern="1200" dirty="0"/>
            <a:t>Finds global maximum </a:t>
          </a:r>
          <a:r>
            <a:rPr lang="en-US" altLang="zh-CN" sz="2300" kern="1200" dirty="0" err="1"/>
            <a:t>RoA</a:t>
          </a:r>
          <a:r>
            <a:rPr lang="en-US" altLang="zh-CN" sz="2300" kern="1200" dirty="0"/>
            <a:t> but</a:t>
          </a:r>
          <a:r>
            <a:rPr lang="en-US" altLang="zh-CN" sz="2300" kern="1200" baseline="0" dirty="0"/>
            <a:t> is slow </a:t>
          </a:r>
          <a:endParaRPr lang="zh-CN" altLang="en-US" sz="2300" kern="1200" dirty="0"/>
        </a:p>
        <a:p>
          <a:pPr marL="228600" lvl="1" indent="-228600" algn="l" defTabSz="1022350">
            <a:lnSpc>
              <a:spcPct val="90000"/>
            </a:lnSpc>
            <a:spcBef>
              <a:spcPct val="0"/>
            </a:spcBef>
            <a:spcAft>
              <a:spcPct val="15000"/>
            </a:spcAft>
            <a:buChar char="•"/>
          </a:pPr>
          <a:r>
            <a:rPr lang="en-US" altLang="zh-CN" sz="2300" kern="1200" dirty="0"/>
            <a:t>Evaluates every possible solution</a:t>
          </a:r>
          <a:endParaRPr lang="zh-CN" altLang="en-US" sz="2300" kern="1200" dirty="0"/>
        </a:p>
        <a:p>
          <a:pPr marL="228600" lvl="1" indent="-228600" algn="l" defTabSz="1022350">
            <a:lnSpc>
              <a:spcPct val="90000"/>
            </a:lnSpc>
            <a:spcBef>
              <a:spcPct val="0"/>
            </a:spcBef>
            <a:spcAft>
              <a:spcPct val="15000"/>
            </a:spcAft>
            <a:buChar char="•"/>
          </a:pPr>
          <a:endParaRPr lang="en-US" altLang="zh-CN" sz="2300" kern="1200" dirty="0"/>
        </a:p>
      </dsp:txBody>
      <dsp:txXfrm rot="-5400000">
        <a:off x="3573018" y="332139"/>
        <a:ext cx="6258768" cy="1723995"/>
      </dsp:txXfrm>
    </dsp:sp>
    <dsp:sp modelId="{3F2BFC2E-1553-BE44-82FF-E45724A46599}">
      <dsp:nvSpPr>
        <dsp:cNvPr id="0" name=""/>
        <dsp:cNvSpPr/>
      </dsp:nvSpPr>
      <dsp:spPr>
        <a:xfrm>
          <a:off x="0" y="59"/>
          <a:ext cx="3573018" cy="238815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kumimoji="1" lang="en-US" altLang="zh-CN" sz="2800" kern="1200" dirty="0"/>
            <a:t>Grid</a:t>
          </a:r>
          <a:r>
            <a:rPr kumimoji="1" lang="zh-CN" altLang="en-US" sz="2800" kern="1200" dirty="0"/>
            <a:t> </a:t>
          </a:r>
          <a:r>
            <a:rPr kumimoji="1" lang="en-US" altLang="zh-CN" sz="2800" kern="1200" dirty="0"/>
            <a:t>Search</a:t>
          </a:r>
          <a:endParaRPr lang="zh-CN" altLang="en-US" sz="2800" kern="1200" dirty="0"/>
        </a:p>
      </dsp:txBody>
      <dsp:txXfrm>
        <a:off x="116580" y="116639"/>
        <a:ext cx="3339858" cy="2154994"/>
      </dsp:txXfrm>
    </dsp:sp>
    <dsp:sp modelId="{74B12313-D008-1545-B299-7AC317DD9013}">
      <dsp:nvSpPr>
        <dsp:cNvPr id="0" name=""/>
        <dsp:cNvSpPr/>
      </dsp:nvSpPr>
      <dsp:spPr>
        <a:xfrm rot="5400000">
          <a:off x="5793772" y="525682"/>
          <a:ext cx="1910523" cy="6352032"/>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altLang="zh-CN" sz="2300" kern="1200" dirty="0"/>
            <a:t>Relatively</a:t>
          </a:r>
          <a:r>
            <a:rPr lang="zh-CN" altLang="en-US" sz="2300" kern="1200" dirty="0"/>
            <a:t> </a:t>
          </a:r>
          <a:r>
            <a:rPr lang="en-US" altLang="zh-CN" sz="2300" kern="1200" dirty="0"/>
            <a:t>easy</a:t>
          </a:r>
          <a:r>
            <a:rPr lang="zh-CN" altLang="en-US" sz="2300" kern="1200" dirty="0"/>
            <a:t> </a:t>
          </a:r>
          <a:r>
            <a:rPr lang="en-US" altLang="zh-CN" sz="2300" kern="1200" dirty="0"/>
            <a:t>to</a:t>
          </a:r>
          <a:r>
            <a:rPr lang="zh-CN" altLang="en-US" sz="2300" kern="1200" dirty="0"/>
            <a:t> </a:t>
          </a:r>
          <a:r>
            <a:rPr lang="en-US" altLang="zh-CN" sz="2300" kern="1200" dirty="0"/>
            <a:t>code</a:t>
          </a:r>
          <a:r>
            <a:rPr lang="zh-CN" altLang="en-US" sz="2300" kern="1200" dirty="0"/>
            <a:t> </a:t>
          </a:r>
          <a:r>
            <a:rPr lang="en-US" altLang="zh-CN" sz="2300" kern="1200" dirty="0"/>
            <a:t>even</a:t>
          </a:r>
          <a:r>
            <a:rPr lang="zh-CN" altLang="en-US" sz="2300" kern="1200" dirty="0"/>
            <a:t> </a:t>
          </a:r>
          <a:r>
            <a:rPr lang="en-US" altLang="zh-CN" sz="2300" kern="1200" dirty="0"/>
            <a:t>for</a:t>
          </a:r>
          <a:r>
            <a:rPr lang="zh-CN" altLang="en-US" sz="2300" kern="1200" dirty="0"/>
            <a:t> </a:t>
          </a:r>
          <a:r>
            <a:rPr lang="en-US" altLang="zh-CN" sz="2300" kern="1200" dirty="0"/>
            <a:t>a complex</a:t>
          </a:r>
          <a:r>
            <a:rPr lang="zh-CN" altLang="en-US" sz="2300" kern="1200" dirty="0"/>
            <a:t> </a:t>
          </a:r>
          <a:r>
            <a:rPr lang="en-US" altLang="zh-CN" sz="2300" kern="1200" dirty="0"/>
            <a:t>problem</a:t>
          </a:r>
          <a:endParaRPr lang="zh-CN" altLang="en-US" sz="2300" kern="1200" dirty="0"/>
        </a:p>
        <a:p>
          <a:pPr marL="228600" lvl="1" indent="-228600" algn="l" defTabSz="1022350">
            <a:lnSpc>
              <a:spcPct val="90000"/>
            </a:lnSpc>
            <a:spcBef>
              <a:spcPct val="0"/>
            </a:spcBef>
            <a:spcAft>
              <a:spcPct val="15000"/>
            </a:spcAft>
            <a:buChar char="•"/>
          </a:pPr>
          <a:r>
            <a:rPr lang="en-US" altLang="zh-CN" sz="2300" kern="1200" dirty="0"/>
            <a:t>Heuristic method:</a:t>
          </a:r>
          <a:r>
            <a:rPr lang="en-US" altLang="zh-CN" sz="2300" kern="1200" baseline="0" dirty="0"/>
            <a:t> </a:t>
          </a:r>
          <a:r>
            <a:rPr lang="en-US" altLang="zh-CN" sz="2300" kern="1200" dirty="0"/>
            <a:t>Not guaranteed to find global maximum but takes less time than grid search</a:t>
          </a:r>
          <a:endParaRPr lang="zh-CN" altLang="en-US" sz="2300" kern="1200" dirty="0"/>
        </a:p>
      </dsp:txBody>
      <dsp:txXfrm rot="-5400000">
        <a:off x="3573018" y="2839700"/>
        <a:ext cx="6258768" cy="1723995"/>
      </dsp:txXfrm>
    </dsp:sp>
    <dsp:sp modelId="{8E05F6A3-87BE-114A-86D7-DE89569281C2}">
      <dsp:nvSpPr>
        <dsp:cNvPr id="0" name=""/>
        <dsp:cNvSpPr/>
      </dsp:nvSpPr>
      <dsp:spPr>
        <a:xfrm>
          <a:off x="0" y="2507621"/>
          <a:ext cx="3573018" cy="238815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kumimoji="1" lang="en-US" altLang="zh-CN" sz="2800" kern="1200" dirty="0"/>
            <a:t>Simulated</a:t>
          </a:r>
          <a:r>
            <a:rPr kumimoji="1" lang="zh-CN" altLang="en-US" sz="2800" kern="1200" dirty="0"/>
            <a:t> </a:t>
          </a:r>
          <a:r>
            <a:rPr kumimoji="1" lang="en-US" altLang="zh-CN" sz="2800" kern="1200" dirty="0"/>
            <a:t>Annealing</a:t>
          </a:r>
          <a:endParaRPr lang="zh-CN" altLang="en-US" sz="2800" kern="1200" dirty="0"/>
        </a:p>
      </dsp:txBody>
      <dsp:txXfrm>
        <a:off x="116580" y="2624201"/>
        <a:ext cx="3339858" cy="21549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67B42-A494-3741-9430-61869D36E780}">
      <dsp:nvSpPr>
        <dsp:cNvPr id="0" name=""/>
        <dsp:cNvSpPr/>
      </dsp:nvSpPr>
      <dsp:spPr>
        <a:xfrm>
          <a:off x="159465" y="194"/>
          <a:ext cx="2071674" cy="6386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Arial" panose="020B0604020202020204" pitchFamily="34" charset="0"/>
              <a:ea typeface="Arial" panose="020B0604020202020204" pitchFamily="34" charset="0"/>
              <a:cs typeface="Arial" panose="020B0604020202020204" pitchFamily="34" charset="0"/>
            </a:rPr>
            <a:t>Randomly generate </a:t>
          </a:r>
          <a:r>
            <a:rPr lang="en-US" sz="1700" kern="1200" dirty="0" err="1">
              <a:latin typeface="Arial" panose="020B0604020202020204" pitchFamily="34" charset="0"/>
              <a:ea typeface="Arial" panose="020B0604020202020204" pitchFamily="34" charset="0"/>
              <a:cs typeface="Arial" panose="020B0604020202020204" pitchFamily="34" charset="0"/>
            </a:rPr>
            <a:t>ChnLen</a:t>
          </a:r>
          <a:r>
            <a:rPr lang="en-US" sz="1700" kern="1200" dirty="0">
              <a:latin typeface="Arial" panose="020B0604020202020204" pitchFamily="34" charset="0"/>
              <a:ea typeface="Arial" panose="020B0604020202020204" pitchFamily="34" charset="0"/>
              <a:cs typeface="Arial" panose="020B0604020202020204" pitchFamily="34" charset="0"/>
            </a:rPr>
            <a:t> and </a:t>
          </a:r>
          <a:r>
            <a:rPr lang="en-US" sz="1700" kern="1200" dirty="0" err="1">
              <a:latin typeface="Arial" panose="020B0604020202020204" pitchFamily="34" charset="0"/>
              <a:ea typeface="Arial" panose="020B0604020202020204" pitchFamily="34" charset="0"/>
              <a:cs typeface="Arial" panose="020B0604020202020204" pitchFamily="34" charset="0"/>
            </a:rPr>
            <a:t>StpPct</a:t>
          </a:r>
          <a:endParaRPr lang="en-US" sz="1700" kern="1200" dirty="0">
            <a:latin typeface="Arial" panose="020B0604020202020204" pitchFamily="34" charset="0"/>
            <a:ea typeface="Arial" panose="020B0604020202020204" pitchFamily="34" charset="0"/>
            <a:cs typeface="Arial" panose="020B0604020202020204" pitchFamily="34" charset="0"/>
          </a:endParaRPr>
        </a:p>
      </dsp:txBody>
      <dsp:txXfrm>
        <a:off x="178171" y="18900"/>
        <a:ext cx="2034262" cy="601254"/>
      </dsp:txXfrm>
    </dsp:sp>
    <dsp:sp modelId="{AF08D238-01B2-4543-9ED7-D254BC4B2C9E}">
      <dsp:nvSpPr>
        <dsp:cNvPr id="0" name=""/>
        <dsp:cNvSpPr/>
      </dsp:nvSpPr>
      <dsp:spPr>
        <a:xfrm rot="5400000">
          <a:off x="1075552" y="654828"/>
          <a:ext cx="239499" cy="28739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1109082" y="678778"/>
        <a:ext cx="172439" cy="167649"/>
      </dsp:txXfrm>
    </dsp:sp>
    <dsp:sp modelId="{168FDB00-BD64-D74E-A60C-1481E23BAAC5}">
      <dsp:nvSpPr>
        <dsp:cNvPr id="0" name=""/>
        <dsp:cNvSpPr/>
      </dsp:nvSpPr>
      <dsp:spPr>
        <a:xfrm>
          <a:off x="159465" y="958194"/>
          <a:ext cx="2071674" cy="6386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Arial" panose="020B0604020202020204" pitchFamily="34" charset="0"/>
              <a:ea typeface="Arial" panose="020B0604020202020204" pitchFamily="34" charset="0"/>
              <a:cs typeface="Arial" panose="020B0604020202020204" pitchFamily="34" charset="0"/>
            </a:rPr>
            <a:t>Calculate</a:t>
          </a:r>
          <a:r>
            <a:rPr lang="en-US" sz="1700" kern="1200" baseline="0" dirty="0">
              <a:latin typeface="Arial" panose="020B0604020202020204" pitchFamily="34" charset="0"/>
              <a:ea typeface="Arial" panose="020B0604020202020204" pitchFamily="34" charset="0"/>
              <a:cs typeface="Arial" panose="020B0604020202020204" pitchFamily="34" charset="0"/>
            </a:rPr>
            <a:t> </a:t>
          </a:r>
          <a:r>
            <a:rPr lang="en-US" sz="1700" kern="1200" baseline="0" dirty="0" err="1">
              <a:latin typeface="Arial" panose="020B0604020202020204" pitchFamily="34" charset="0"/>
              <a:ea typeface="Arial" panose="020B0604020202020204" pitchFamily="34" charset="0"/>
              <a:cs typeface="Arial" panose="020B0604020202020204" pitchFamily="34" charset="0"/>
            </a:rPr>
            <a:t>RoA</a:t>
          </a:r>
          <a:r>
            <a:rPr lang="en-US" sz="1700" kern="1200" baseline="0" dirty="0">
              <a:latin typeface="Arial" panose="020B0604020202020204" pitchFamily="34" charset="0"/>
              <a:ea typeface="Arial" panose="020B0604020202020204" pitchFamily="34" charset="0"/>
              <a:cs typeface="Arial" panose="020B0604020202020204" pitchFamily="34" charset="0"/>
            </a:rPr>
            <a:t> of random solution</a:t>
          </a:r>
          <a:endParaRPr lang="en-US" sz="1700" kern="1200" dirty="0">
            <a:latin typeface="Arial" panose="020B0604020202020204" pitchFamily="34" charset="0"/>
            <a:ea typeface="Arial" panose="020B0604020202020204" pitchFamily="34" charset="0"/>
            <a:cs typeface="Arial" panose="020B0604020202020204" pitchFamily="34" charset="0"/>
          </a:endParaRPr>
        </a:p>
      </dsp:txBody>
      <dsp:txXfrm>
        <a:off x="178171" y="976900"/>
        <a:ext cx="2034262" cy="6012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5714D-5EEB-2B49-8A5E-E15D99015681}">
      <dsp:nvSpPr>
        <dsp:cNvPr id="0" name=""/>
        <dsp:cNvSpPr/>
      </dsp:nvSpPr>
      <dsp:spPr>
        <a:xfrm>
          <a:off x="714899" y="-37355"/>
          <a:ext cx="2886158" cy="2886158"/>
        </a:xfrm>
        <a:prstGeom prst="circularArrow">
          <a:avLst>
            <a:gd name="adj1" fmla="val 4668"/>
            <a:gd name="adj2" fmla="val 272909"/>
            <a:gd name="adj3" fmla="val 13153739"/>
            <a:gd name="adj4" fmla="val 17815157"/>
            <a:gd name="adj5" fmla="val 484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175C21C-3628-B44F-B4FB-15E0D0A3F4CB}">
      <dsp:nvSpPr>
        <dsp:cNvPr id="0" name=""/>
        <dsp:cNvSpPr/>
      </dsp:nvSpPr>
      <dsp:spPr>
        <a:xfrm>
          <a:off x="1278138" y="968"/>
          <a:ext cx="1759680" cy="879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ea typeface="Arial" panose="020B0604020202020204" pitchFamily="34" charset="0"/>
              <a:cs typeface="Arial" panose="020B0604020202020204" pitchFamily="34" charset="0"/>
            </a:rPr>
            <a:t>Randomly generate neighboring (“new”)  solution</a:t>
          </a:r>
        </a:p>
      </dsp:txBody>
      <dsp:txXfrm>
        <a:off x="1321088" y="43918"/>
        <a:ext cx="1673780" cy="793940"/>
      </dsp:txXfrm>
    </dsp:sp>
    <dsp:sp modelId="{D53E8112-1542-3440-B5DB-27AC8AEA186F}">
      <dsp:nvSpPr>
        <dsp:cNvPr id="0" name=""/>
        <dsp:cNvSpPr/>
      </dsp:nvSpPr>
      <dsp:spPr>
        <a:xfrm>
          <a:off x="2314461" y="1037290"/>
          <a:ext cx="1759680" cy="879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ea typeface="Arial" panose="020B0604020202020204" pitchFamily="34" charset="0"/>
              <a:cs typeface="Arial" panose="020B0604020202020204" pitchFamily="34" charset="0"/>
            </a:rPr>
            <a:t>Calculate </a:t>
          </a:r>
          <a:r>
            <a:rPr lang="en-US" sz="1300" kern="1200" dirty="0" err="1">
              <a:latin typeface="Arial" panose="020B0604020202020204" pitchFamily="34" charset="0"/>
              <a:ea typeface="Arial" panose="020B0604020202020204" pitchFamily="34" charset="0"/>
              <a:cs typeface="Arial" panose="020B0604020202020204" pitchFamily="34" charset="0"/>
            </a:rPr>
            <a:t>RoA</a:t>
          </a:r>
          <a:r>
            <a:rPr lang="en-US" sz="1300" kern="1200" dirty="0">
              <a:latin typeface="Arial" panose="020B0604020202020204" pitchFamily="34" charset="0"/>
              <a:ea typeface="Arial" panose="020B0604020202020204" pitchFamily="34" charset="0"/>
              <a:cs typeface="Arial" panose="020B0604020202020204" pitchFamily="34" charset="0"/>
            </a:rPr>
            <a:t> of new solution</a:t>
          </a:r>
        </a:p>
      </dsp:txBody>
      <dsp:txXfrm>
        <a:off x="2357411" y="1080240"/>
        <a:ext cx="1673780" cy="793940"/>
      </dsp:txXfrm>
    </dsp:sp>
    <dsp:sp modelId="{5F77449A-FA01-114C-83A7-183046EDBD8F}">
      <dsp:nvSpPr>
        <dsp:cNvPr id="0" name=""/>
        <dsp:cNvSpPr/>
      </dsp:nvSpPr>
      <dsp:spPr>
        <a:xfrm>
          <a:off x="1278138" y="2073613"/>
          <a:ext cx="1759680" cy="879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ea typeface="Arial" panose="020B0604020202020204" pitchFamily="34" charset="0"/>
              <a:cs typeface="Arial" panose="020B0604020202020204" pitchFamily="34" charset="0"/>
            </a:rPr>
            <a:t>Compare old </a:t>
          </a:r>
          <a:r>
            <a:rPr lang="en-US" sz="1300" kern="1200" dirty="0" err="1">
              <a:latin typeface="Arial" panose="020B0604020202020204" pitchFamily="34" charset="0"/>
              <a:ea typeface="Arial" panose="020B0604020202020204" pitchFamily="34" charset="0"/>
              <a:cs typeface="Arial" panose="020B0604020202020204" pitchFamily="34" charset="0"/>
            </a:rPr>
            <a:t>RoA</a:t>
          </a:r>
          <a:r>
            <a:rPr lang="en-US" sz="1300" kern="1200" dirty="0">
              <a:latin typeface="Arial" panose="020B0604020202020204" pitchFamily="34" charset="0"/>
              <a:ea typeface="Arial" panose="020B0604020202020204" pitchFamily="34" charset="0"/>
              <a:cs typeface="Arial" panose="020B0604020202020204" pitchFamily="34" charset="0"/>
            </a:rPr>
            <a:t> with new </a:t>
          </a:r>
          <a:r>
            <a:rPr lang="en-US" sz="1300" kern="1200" dirty="0" err="1">
              <a:latin typeface="Arial" panose="020B0604020202020204" pitchFamily="34" charset="0"/>
              <a:ea typeface="Arial" panose="020B0604020202020204" pitchFamily="34" charset="0"/>
              <a:cs typeface="Arial" panose="020B0604020202020204" pitchFamily="34" charset="0"/>
            </a:rPr>
            <a:t>RoA</a:t>
          </a:r>
          <a:endParaRPr lang="en-US" sz="1300" kern="1200" dirty="0">
            <a:latin typeface="Arial" panose="020B0604020202020204" pitchFamily="34" charset="0"/>
            <a:ea typeface="Arial" panose="020B0604020202020204" pitchFamily="34" charset="0"/>
            <a:cs typeface="Arial" panose="020B0604020202020204" pitchFamily="34" charset="0"/>
          </a:endParaRPr>
        </a:p>
      </dsp:txBody>
      <dsp:txXfrm>
        <a:off x="1321088" y="2116563"/>
        <a:ext cx="1673780" cy="793940"/>
      </dsp:txXfrm>
    </dsp:sp>
    <dsp:sp modelId="{1C858947-1667-4949-94A6-03F9BF306BED}">
      <dsp:nvSpPr>
        <dsp:cNvPr id="0" name=""/>
        <dsp:cNvSpPr/>
      </dsp:nvSpPr>
      <dsp:spPr>
        <a:xfrm>
          <a:off x="241816" y="1037290"/>
          <a:ext cx="1759680" cy="879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ea typeface="Arial" panose="020B0604020202020204" pitchFamily="34" charset="0"/>
              <a:cs typeface="Arial" panose="020B0604020202020204" pitchFamily="34" charset="0"/>
            </a:rPr>
            <a:t>Reduce temperature (decrement iteration counter)</a:t>
          </a:r>
        </a:p>
      </dsp:txBody>
      <dsp:txXfrm>
        <a:off x="284766" y="1080240"/>
        <a:ext cx="1673780" cy="7939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3#5">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dstNode" val="node1"/>
                <dgm:param type="connRout" val="longCurve"/>
                <dgm:param type="begPts" val="midR"/>
                <dgm:param type="endPts" val="midL"/>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dstNode" val="node1"/>
                <dgm:param type="connRout" val="longCurve"/>
                <dgm:param type="begPts" val="midL"/>
                <dgm:param type="endPts" val="midR"/>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dstNode" val="nodeFirstNode"/>
                      <dgm:param type="connRout" val="longCurve"/>
                      <dgm:param type="begPts" val="midR"/>
                      <dgm:param type="endPts" val="midL"/>
                    </dgm:alg>
                  </dgm:if>
                  <dgm:else name="Name15">
                    <dgm:alg type="conn">
                      <dgm:param type="dstNode" val="nodeFirstNode"/>
                      <dgm:param type="connRout" val="longCurve"/>
                      <dgm:param type="begPts" val="midL"/>
                      <dgm:param type="endPts" val="midR"/>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29">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3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32">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2017/5/5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75075537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5-05T02:13:28.332"/>
    </inkml:context>
    <inkml:brush xml:id="br0">
      <inkml:brushProperty name="width" value="0.02333" units="cm"/>
      <inkml:brushProperty name="height" value="0.02333" units="cm"/>
      <inkml:brushProperty name="color" value="#ED1C24"/>
    </inkml:brush>
  </inkml:definitions>
  <inkml:trace contextRef="#ctx0" brushRef="#br0">7742 4706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1A3BF6-AE3E-4386-99D5-DDF3FE9C93D0}" type="datetimeFigureOut">
              <a:rPr lang="en-US" smtClean="0"/>
              <a:t>5/5/2017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D5D25-3D5B-40AA-8C46-85119F22C535}" type="slidenum">
              <a:rPr lang="en-US" smtClean="0"/>
              <a:t>‹#›</a:t>
            </a:fld>
            <a:endParaRPr lang="en-US"/>
          </a:p>
        </p:txBody>
      </p:sp>
    </p:spTree>
    <p:extLst>
      <p:ext uri="{BB962C8B-B14F-4D97-AF65-F5344CB8AC3E}">
        <p14:creationId xmlns:p14="http://schemas.microsoft.com/office/powerpoint/2010/main" val="106892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investopedia.com/terms/y/yield.asp"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www.investopedia.com/terms/r/rateofreturn.as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6" name="Shape 656"/>
          <p:cNvSpPr txBox="1">
            <a:spLocks noGrp="1"/>
          </p:cNvSpPr>
          <p:nvPr>
            <p:ph type="body" idx="1"/>
          </p:nvPr>
        </p:nvSpPr>
        <p:spPr>
          <a:xfrm>
            <a:off x="709612" y="4926012"/>
            <a:ext cx="5683200" cy="4029000"/>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657" name="Shape 657"/>
          <p:cNvSpPr txBox="1">
            <a:spLocks noGrp="1"/>
          </p:cNvSpPr>
          <p:nvPr>
            <p:ph type="sldNum" idx="12"/>
          </p:nvPr>
        </p:nvSpPr>
        <p:spPr>
          <a:xfrm>
            <a:off x="4024312" y="9720263"/>
            <a:ext cx="3078300" cy="514500"/>
          </a:xfrm>
          <a:prstGeom prst="rect">
            <a:avLst/>
          </a:prstGeom>
        </p:spPr>
        <p:txBody>
          <a:bodyPr lIns="91425" tIns="45700" rIns="91425" bIns="45700" anchor="b" anchorCtr="0">
            <a:noAutofit/>
          </a:bodyPr>
          <a:lstStyle/>
          <a:p>
            <a:pPr lvl="0">
              <a:spcBef>
                <a:spcPts val="0"/>
              </a:spcBef>
              <a:buClr>
                <a:schemeClr val="dk1"/>
              </a:buClr>
              <a:buSzPct val="25000"/>
              <a:buFont typeface="Calibri" panose="020F0502020204030204"/>
              <a:buNone/>
            </a:pPr>
            <a:fld id="{00000000-1234-1234-1234-123412341234}" type="slidenum">
              <a:rPr lang="en-US"/>
              <a:t>1</a:t>
            </a:fld>
            <a:endParaRPr lang="en-US"/>
          </a:p>
        </p:txBody>
      </p:sp>
    </p:spTree>
    <p:extLst>
      <p:ext uri="{BB962C8B-B14F-4D97-AF65-F5344CB8AC3E}">
        <p14:creationId xmlns:p14="http://schemas.microsoft.com/office/powerpoint/2010/main" val="1248977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6" name="Shape 656"/>
          <p:cNvSpPr txBox="1">
            <a:spLocks noGrp="1"/>
          </p:cNvSpPr>
          <p:nvPr>
            <p:ph type="body" idx="1"/>
          </p:nvPr>
        </p:nvSpPr>
        <p:spPr>
          <a:xfrm>
            <a:off x="709612" y="4926012"/>
            <a:ext cx="5683200" cy="4029000"/>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657" name="Shape 657"/>
          <p:cNvSpPr txBox="1">
            <a:spLocks noGrp="1"/>
          </p:cNvSpPr>
          <p:nvPr>
            <p:ph type="sldNum" idx="12"/>
          </p:nvPr>
        </p:nvSpPr>
        <p:spPr>
          <a:xfrm>
            <a:off x="4024312" y="9720263"/>
            <a:ext cx="3078300" cy="514500"/>
          </a:xfrm>
          <a:prstGeom prst="rect">
            <a:avLst/>
          </a:prstGeom>
        </p:spPr>
        <p:txBody>
          <a:bodyPr lIns="91425" tIns="45700" rIns="91425" bIns="45700" anchor="b" anchorCtr="0">
            <a:noAutofit/>
          </a:bodyPr>
          <a:lstStyle/>
          <a:p>
            <a:pPr lvl="0">
              <a:spcBef>
                <a:spcPts val="0"/>
              </a:spcBef>
              <a:buClr>
                <a:schemeClr val="dk1"/>
              </a:buClr>
              <a:buSzPct val="25000"/>
              <a:buFont typeface="Calibri" panose="020F0502020204030204"/>
              <a:buNone/>
            </a:pPr>
            <a:fld id="{00000000-1234-1234-1234-123412341234}" type="slidenum">
              <a:rPr lang="en-US"/>
              <a:t>14</a:t>
            </a:fld>
            <a:endParaRPr lang="en-US"/>
          </a:p>
        </p:txBody>
      </p:sp>
    </p:spTree>
    <p:extLst>
      <p:ext uri="{BB962C8B-B14F-4D97-AF65-F5344CB8AC3E}">
        <p14:creationId xmlns:p14="http://schemas.microsoft.com/office/powerpoint/2010/main" val="1321696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8997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5045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8141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1154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4777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5939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728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6" name="Shape 656"/>
          <p:cNvSpPr txBox="1">
            <a:spLocks noGrp="1"/>
          </p:cNvSpPr>
          <p:nvPr>
            <p:ph type="body" idx="1"/>
          </p:nvPr>
        </p:nvSpPr>
        <p:spPr>
          <a:xfrm>
            <a:off x="709612" y="4926012"/>
            <a:ext cx="5683200" cy="4029000"/>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657" name="Shape 657"/>
          <p:cNvSpPr txBox="1">
            <a:spLocks noGrp="1"/>
          </p:cNvSpPr>
          <p:nvPr>
            <p:ph type="sldNum" idx="12"/>
          </p:nvPr>
        </p:nvSpPr>
        <p:spPr>
          <a:xfrm>
            <a:off x="4024312" y="9720263"/>
            <a:ext cx="3078300" cy="514500"/>
          </a:xfrm>
          <a:prstGeom prst="rect">
            <a:avLst/>
          </a:prstGeom>
        </p:spPr>
        <p:txBody>
          <a:bodyPr lIns="91425" tIns="45700" rIns="91425" bIns="45700" anchor="b" anchorCtr="0">
            <a:noAutofit/>
          </a:bodyPr>
          <a:lstStyle/>
          <a:p>
            <a:pPr lvl="0">
              <a:spcBef>
                <a:spcPts val="0"/>
              </a:spcBef>
              <a:buClr>
                <a:schemeClr val="dk1"/>
              </a:buClr>
              <a:buSzPct val="25000"/>
              <a:buFont typeface="Calibri" panose="020F0502020204030204"/>
              <a:buNone/>
            </a:pPr>
            <a:fld id="{00000000-1234-1234-1234-123412341234}" type="slidenum">
              <a:rPr lang="en-US"/>
              <a:t>22</a:t>
            </a:fld>
            <a:endParaRPr lang="en-US"/>
          </a:p>
        </p:txBody>
      </p:sp>
    </p:spTree>
    <p:extLst>
      <p:ext uri="{BB962C8B-B14F-4D97-AF65-F5344CB8AC3E}">
        <p14:creationId xmlns:p14="http://schemas.microsoft.com/office/powerpoint/2010/main" val="493848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267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6" name="Shape 656"/>
          <p:cNvSpPr txBox="1">
            <a:spLocks noGrp="1"/>
          </p:cNvSpPr>
          <p:nvPr>
            <p:ph type="body" idx="1"/>
          </p:nvPr>
        </p:nvSpPr>
        <p:spPr>
          <a:xfrm>
            <a:off x="709612" y="4926012"/>
            <a:ext cx="5683200" cy="4029000"/>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657" name="Shape 657"/>
          <p:cNvSpPr txBox="1">
            <a:spLocks noGrp="1"/>
          </p:cNvSpPr>
          <p:nvPr>
            <p:ph type="sldNum" idx="12"/>
          </p:nvPr>
        </p:nvSpPr>
        <p:spPr>
          <a:xfrm>
            <a:off x="4024312" y="9720263"/>
            <a:ext cx="3078300" cy="514500"/>
          </a:xfrm>
          <a:prstGeom prst="rect">
            <a:avLst/>
          </a:prstGeom>
        </p:spPr>
        <p:txBody>
          <a:bodyPr lIns="91425" tIns="45700" rIns="91425" bIns="45700" anchor="b" anchorCtr="0">
            <a:noAutofit/>
          </a:bodyPr>
          <a:lstStyle/>
          <a:p>
            <a:pPr lvl="0">
              <a:spcBef>
                <a:spcPts val="0"/>
              </a:spcBef>
              <a:buClr>
                <a:schemeClr val="dk1"/>
              </a:buClr>
              <a:buSzPct val="25000"/>
              <a:buFont typeface="Calibri" panose="020F0502020204030204"/>
              <a:buNone/>
            </a:pPr>
            <a:fld id="{00000000-1234-1234-1234-123412341234}" type="slidenum">
              <a:rPr lang="en-US"/>
              <a:t>2</a:t>
            </a:fld>
            <a:endParaRPr lang="en-US"/>
          </a:p>
        </p:txBody>
      </p:sp>
    </p:spTree>
    <p:extLst>
      <p:ext uri="{BB962C8B-B14F-4D97-AF65-F5344CB8AC3E}">
        <p14:creationId xmlns:p14="http://schemas.microsoft.com/office/powerpoint/2010/main" val="1225046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3782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3240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50064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02554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6" name="Shape 656"/>
          <p:cNvSpPr txBox="1">
            <a:spLocks noGrp="1"/>
          </p:cNvSpPr>
          <p:nvPr>
            <p:ph type="body" idx="1"/>
          </p:nvPr>
        </p:nvSpPr>
        <p:spPr>
          <a:xfrm>
            <a:off x="709612" y="4926012"/>
            <a:ext cx="5683200" cy="4029000"/>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657" name="Shape 657"/>
          <p:cNvSpPr txBox="1">
            <a:spLocks noGrp="1"/>
          </p:cNvSpPr>
          <p:nvPr>
            <p:ph type="sldNum" idx="12"/>
          </p:nvPr>
        </p:nvSpPr>
        <p:spPr>
          <a:xfrm>
            <a:off x="4024312" y="9720263"/>
            <a:ext cx="3078300" cy="514500"/>
          </a:xfrm>
          <a:prstGeom prst="rect">
            <a:avLst/>
          </a:prstGeom>
        </p:spPr>
        <p:txBody>
          <a:bodyPr lIns="91425" tIns="45700" rIns="91425" bIns="45700" anchor="b" anchorCtr="0">
            <a:noAutofit/>
          </a:bodyPr>
          <a:lstStyle/>
          <a:p>
            <a:pPr lvl="0">
              <a:spcBef>
                <a:spcPts val="0"/>
              </a:spcBef>
              <a:buClr>
                <a:schemeClr val="dk1"/>
              </a:buClr>
              <a:buSzPct val="25000"/>
              <a:buFont typeface="Calibri" panose="020F0502020204030204"/>
              <a:buNone/>
            </a:pPr>
            <a:fld id="{00000000-1234-1234-1234-123412341234}" type="slidenum">
              <a:rPr lang="en-US"/>
              <a:t>28</a:t>
            </a:fld>
            <a:endParaRPr lang="en-US"/>
          </a:p>
        </p:txBody>
      </p:sp>
    </p:spTree>
    <p:extLst>
      <p:ext uri="{BB962C8B-B14F-4D97-AF65-F5344CB8AC3E}">
        <p14:creationId xmlns:p14="http://schemas.microsoft.com/office/powerpoint/2010/main" val="743161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1261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7191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5776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”Temperature” and “annealing” analogy to metallurgy</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5269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Adding the Heat Map</a:t>
            </a:r>
          </a:p>
        </p:txBody>
      </p:sp>
      <p:sp>
        <p:nvSpPr>
          <p:cNvPr id="4" name="Slide Number Placeholder 3"/>
          <p:cNvSpPr>
            <a:spLocks noGrp="1"/>
          </p:cNvSpPr>
          <p:nvPr>
            <p:ph type="sldNum" sz="quarter" idx="10"/>
          </p:nvPr>
        </p:nvSpPr>
        <p:spPr/>
        <p:txBody>
          <a:bodyPr/>
          <a:lstStyle/>
          <a:p>
            <a:fld id="{8D9D5D25-3D5B-40AA-8C46-85119F22C535}" type="slidenum">
              <a:rPr lang="en-US" smtClean="0"/>
              <a:t>33</a:t>
            </a:fld>
            <a:endParaRPr lang="en-US"/>
          </a:p>
        </p:txBody>
      </p:sp>
    </p:spTree>
    <p:extLst>
      <p:ext uri="{BB962C8B-B14F-4D97-AF65-F5344CB8AC3E}">
        <p14:creationId xmlns:p14="http://schemas.microsoft.com/office/powerpoint/2010/main" val="759799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6" name="Shape 656"/>
          <p:cNvSpPr txBox="1">
            <a:spLocks noGrp="1"/>
          </p:cNvSpPr>
          <p:nvPr>
            <p:ph type="body" idx="1"/>
          </p:nvPr>
        </p:nvSpPr>
        <p:spPr>
          <a:xfrm>
            <a:off x="709612" y="4926012"/>
            <a:ext cx="5683200" cy="4029000"/>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657" name="Shape 657"/>
          <p:cNvSpPr txBox="1">
            <a:spLocks noGrp="1"/>
          </p:cNvSpPr>
          <p:nvPr>
            <p:ph type="sldNum" idx="12"/>
          </p:nvPr>
        </p:nvSpPr>
        <p:spPr>
          <a:xfrm>
            <a:off x="4024312" y="9720263"/>
            <a:ext cx="3078300" cy="514500"/>
          </a:xfrm>
          <a:prstGeom prst="rect">
            <a:avLst/>
          </a:prstGeom>
        </p:spPr>
        <p:txBody>
          <a:bodyPr lIns="91425" tIns="45700" rIns="91425" bIns="45700" anchor="b" anchorCtr="0">
            <a:noAutofit/>
          </a:bodyPr>
          <a:lstStyle/>
          <a:p>
            <a:pPr lvl="0">
              <a:spcBef>
                <a:spcPts val="0"/>
              </a:spcBef>
              <a:buClr>
                <a:schemeClr val="dk1"/>
              </a:buClr>
              <a:buSzPct val="25000"/>
              <a:buFont typeface="Calibri" panose="020F0502020204030204"/>
              <a:buNone/>
            </a:pPr>
            <a:fld id="{00000000-1234-1234-1234-123412341234}" type="slidenum">
              <a:rPr lang="en-US"/>
              <a:t>3</a:t>
            </a:fld>
            <a:endParaRPr lang="en-US"/>
          </a:p>
        </p:txBody>
      </p:sp>
    </p:spTree>
    <p:extLst>
      <p:ext uri="{BB962C8B-B14F-4D97-AF65-F5344CB8AC3E}">
        <p14:creationId xmlns:p14="http://schemas.microsoft.com/office/powerpoint/2010/main" val="9081734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92255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6" name="Shape 656"/>
          <p:cNvSpPr txBox="1">
            <a:spLocks noGrp="1"/>
          </p:cNvSpPr>
          <p:nvPr>
            <p:ph type="body" idx="1"/>
          </p:nvPr>
        </p:nvSpPr>
        <p:spPr>
          <a:xfrm>
            <a:off x="709612" y="4926012"/>
            <a:ext cx="5683200" cy="4029000"/>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657" name="Shape 657"/>
          <p:cNvSpPr txBox="1">
            <a:spLocks noGrp="1"/>
          </p:cNvSpPr>
          <p:nvPr>
            <p:ph type="sldNum" idx="12"/>
          </p:nvPr>
        </p:nvSpPr>
        <p:spPr>
          <a:xfrm>
            <a:off x="4024312" y="9720263"/>
            <a:ext cx="3078300" cy="514500"/>
          </a:xfrm>
          <a:prstGeom prst="rect">
            <a:avLst/>
          </a:prstGeom>
        </p:spPr>
        <p:txBody>
          <a:bodyPr lIns="91425" tIns="45700" rIns="91425" bIns="45700" anchor="b" anchorCtr="0">
            <a:noAutofit/>
          </a:bodyPr>
          <a:lstStyle/>
          <a:p>
            <a:pPr lvl="0">
              <a:spcBef>
                <a:spcPts val="0"/>
              </a:spcBef>
              <a:buClr>
                <a:schemeClr val="dk1"/>
              </a:buClr>
              <a:buSzPct val="25000"/>
              <a:buFont typeface="Calibri" panose="020F0502020204030204"/>
              <a:buNone/>
            </a:pPr>
            <a:fld id="{00000000-1234-1234-1234-123412341234}" type="slidenum">
              <a:rPr lang="en-US"/>
              <a:t>35</a:t>
            </a:fld>
            <a:endParaRPr lang="en-US"/>
          </a:p>
        </p:txBody>
      </p:sp>
    </p:spTree>
    <p:extLst>
      <p:ext uri="{BB962C8B-B14F-4D97-AF65-F5344CB8AC3E}">
        <p14:creationId xmlns:p14="http://schemas.microsoft.com/office/powerpoint/2010/main" val="219048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Before</a:t>
            </a:r>
            <a:r>
              <a:rPr lang="en-US" baseline="0" dirty="0"/>
              <a:t> we introduce our result of apply trend-following trading strategy, I would like to first show you the graph of original data set. Here, TY markets, shown in the graph that itself has a super long upward trend. Remember when we did the statistical testing, we found that the TY market has some 5min to 15 min short-term trend following property and like 3 hour long term mean reversion property. But here, the time frame that we use for statistical testing is too short and actually can not reflect this overall trend of Treasury market. In order to catch this trend, we adjust our T used in the strategy and also change our searching range for channel length to ‘5000-16000’. We also improve the search range of </a:t>
            </a:r>
            <a:r>
              <a:rPr lang="en-US" baseline="0" dirty="0" err="1"/>
              <a:t>stppct</a:t>
            </a:r>
            <a:r>
              <a:rPr lang="en-US" baseline="0" dirty="0"/>
              <a:t> to ‘0.05-0.2’, just to avoid it stuck in some small oscillations and missed the overall upward trend.</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62945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Adding</a:t>
            </a:r>
            <a:r>
              <a:rPr lang="en-US" baseline="0" dirty="0"/>
              <a:t> the output of </a:t>
            </a:r>
            <a:r>
              <a:rPr lang="en-US" baseline="0" dirty="0" err="1"/>
              <a:t>ChnLen</a:t>
            </a:r>
            <a:r>
              <a:rPr lang="en-US" baseline="0" dirty="0"/>
              <a:t> &amp; </a:t>
            </a:r>
            <a:r>
              <a:rPr lang="en-US" baseline="0" dirty="0" err="1"/>
              <a:t>StpPct</a:t>
            </a:r>
            <a:r>
              <a:rPr lang="en-US" baseline="0" dirty="0"/>
              <a:t> 1) for DX</a:t>
            </a:r>
          </a:p>
          <a:p>
            <a:endParaRPr lang="en-US" dirty="0"/>
          </a:p>
          <a:p>
            <a:r>
              <a:rPr lang="en-US" dirty="0"/>
              <a:t>First we check the output of our DX market using the grid search</a:t>
            </a:r>
            <a:r>
              <a:rPr lang="en-US" baseline="0" dirty="0"/>
              <a:t> optimization method. </a:t>
            </a:r>
            <a:r>
              <a:rPr lang="en-US" altLang="zh-CN" baseline="0" dirty="0"/>
              <a:t>As we stated before, our program runs relatively fast, for each set of T and tau, using T as in-sample window and tau as out-of-sample test window, we can rolling through the whole sample within one hour, so we tested 9 combination of different T and tau to do the comparison. As we run over the full sample, the table here shows the average parameters &amp; </a:t>
            </a:r>
            <a:r>
              <a:rPr lang="en-US" altLang="zh-CN" baseline="0" dirty="0" err="1"/>
              <a:t>RoA</a:t>
            </a:r>
            <a:r>
              <a:rPr lang="en-US" altLang="zh-CN" baseline="0" dirty="0"/>
              <a:t> from grid search of each combination of T &amp; tau. From the table we can see that we get best ROA for longer T (How to explain???)  We think that is just because for longer T, we have more time in one optimization, which gives to that more probability to have a good in sample optimization. But be cautious, this is only for in sample. In sample optimization does not mean out of sample and thus it is kind of risky in overfitting.(I don’t know saying like that whether </a:t>
            </a:r>
            <a:r>
              <a:rPr lang="en-US" altLang="zh-CN" baseline="0" dirty="0" err="1"/>
              <a:t>approperiate</a:t>
            </a:r>
            <a:r>
              <a:rPr lang="en-US" altLang="zh-CN" baseline="0" dirty="0"/>
              <a:t>, but I think too long in sample optimization is not so robust.)</a:t>
            </a:r>
            <a:endParaRPr lang="en-US" dirty="0"/>
          </a:p>
        </p:txBody>
      </p:sp>
      <p:sp>
        <p:nvSpPr>
          <p:cNvPr id="4" name="Slide Number Placeholder 3"/>
          <p:cNvSpPr>
            <a:spLocks noGrp="1"/>
          </p:cNvSpPr>
          <p:nvPr>
            <p:ph type="sldNum" sz="quarter" idx="10"/>
          </p:nvPr>
        </p:nvSpPr>
        <p:spPr/>
        <p:txBody>
          <a:bodyPr/>
          <a:lstStyle/>
          <a:p>
            <a:fld id="{8D9D5D25-3D5B-40AA-8C46-85119F22C535}" type="slidenum">
              <a:rPr lang="en-US" smtClean="0"/>
              <a:t>37</a:t>
            </a:fld>
            <a:endParaRPr lang="en-US"/>
          </a:p>
        </p:txBody>
      </p:sp>
    </p:spTree>
    <p:extLst>
      <p:ext uri="{BB962C8B-B14F-4D97-AF65-F5344CB8AC3E}">
        <p14:creationId xmlns:p14="http://schemas.microsoft.com/office/powerpoint/2010/main" val="2668373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Get</a:t>
            </a:r>
            <a:r>
              <a:rPr lang="en-US" baseline="0" dirty="0"/>
              <a:t> the grid search result, we run the out-of-sample test. </a:t>
            </a:r>
            <a:r>
              <a:rPr lang="en-US" dirty="0"/>
              <a:t>Here</a:t>
            </a:r>
            <a:r>
              <a:rPr lang="en-US" baseline="0" dirty="0"/>
              <a:t> we go through the equity curve(???) of the out-of-sample test of different T &amp; tau combinations</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98468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92631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76514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8598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71826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When</a:t>
            </a:r>
            <a:r>
              <a:rPr lang="en-US" baseline="0" dirty="0"/>
              <a:t> T = 4, tau =2, we got the best performer. We can see it gives us about 4000 profit.</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492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9542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This</a:t>
            </a:r>
            <a:r>
              <a:rPr lang="en-US" baseline="0" dirty="0"/>
              <a:t> table shows a more clear result of our out-of-sample test for different T &amp; tau.  The best performer, where T=4, tau=2, gives us a </a:t>
            </a:r>
            <a:r>
              <a:rPr lang="en-US" baseline="0" dirty="0" err="1"/>
              <a:t>RoA</a:t>
            </a:r>
            <a:r>
              <a:rPr lang="en-US" baseline="0" dirty="0"/>
              <a:t> of about 2.45 and </a:t>
            </a:r>
            <a:r>
              <a:rPr lang="en-US" baseline="0" dirty="0" err="1"/>
              <a:t>Maxmium</a:t>
            </a:r>
            <a:r>
              <a:rPr lang="en-US" baseline="0" dirty="0"/>
              <a:t> drawdown is about 16014.72. We have about 200 trades for DX in total, (How to explain????) That is because we use a relatively small channel-length and stop percentage for DX data, we first observe the data and seems it is volatile in small period, so we want to catch these small volatility or trend.</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76711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check</a:t>
            </a:r>
            <a:r>
              <a:rPr lang="en-US" baseline="0" dirty="0"/>
              <a:t> the grid search result for TY market. Again, here is the in sample optimization result we got for each T &amp; tau combination, as we rolling through the whole sample, we put the average value here in the table. For TY, it is quite obvious that when T is large (=10) the optimized ROA is significantly larger than the case T=2, T=4. As we mentioned before, the TY market itself has a overall upward trend with oscillations in short term, so using large optimize window would help us to catch this overall trend.</a:t>
            </a:r>
            <a:endParaRPr lang="en-US" dirty="0"/>
          </a:p>
        </p:txBody>
      </p:sp>
      <p:sp>
        <p:nvSpPr>
          <p:cNvPr id="4" name="Slide Number Placeholder 3"/>
          <p:cNvSpPr>
            <a:spLocks noGrp="1"/>
          </p:cNvSpPr>
          <p:nvPr>
            <p:ph type="sldNum" sz="quarter" idx="10"/>
          </p:nvPr>
        </p:nvSpPr>
        <p:spPr/>
        <p:txBody>
          <a:bodyPr/>
          <a:lstStyle/>
          <a:p>
            <a:fld id="{8D9D5D25-3D5B-40AA-8C46-85119F22C535}" type="slidenum">
              <a:rPr lang="en-US" smtClean="0"/>
              <a:t>45</a:t>
            </a:fld>
            <a:endParaRPr lang="en-US"/>
          </a:p>
        </p:txBody>
      </p:sp>
    </p:spTree>
    <p:extLst>
      <p:ext uri="{BB962C8B-B14F-4D97-AF65-F5344CB8AC3E}">
        <p14:creationId xmlns:p14="http://schemas.microsoft.com/office/powerpoint/2010/main" val="25144350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a:t>
            </a:r>
            <a:r>
              <a:rPr lang="en-US" baseline="0" dirty="0"/>
              <a:t> getting the in sample grid search result, we did the out-of-sample </a:t>
            </a:r>
            <a:r>
              <a:rPr lang="en-US" baseline="0" dirty="0" err="1"/>
              <a:t>backtesting</a:t>
            </a:r>
            <a:r>
              <a:rPr lang="en-US" baseline="0" dirty="0"/>
              <a:t>. Here are the equity curves (???) for different T &amp; tau combination.</a:t>
            </a:r>
            <a:endParaRPr lang="en-US" dirty="0"/>
          </a:p>
        </p:txBody>
      </p:sp>
      <p:sp>
        <p:nvSpPr>
          <p:cNvPr id="4" name="Slide Number Placeholder 3"/>
          <p:cNvSpPr>
            <a:spLocks noGrp="1"/>
          </p:cNvSpPr>
          <p:nvPr>
            <p:ph type="sldNum" sz="quarter" idx="10"/>
          </p:nvPr>
        </p:nvSpPr>
        <p:spPr/>
        <p:txBody>
          <a:bodyPr/>
          <a:lstStyle/>
          <a:p>
            <a:fld id="{8D9D5D25-3D5B-40AA-8C46-85119F22C535}" type="slidenum">
              <a:rPr lang="en-US" smtClean="0"/>
              <a:t>46</a:t>
            </a:fld>
            <a:endParaRPr lang="en-US"/>
          </a:p>
        </p:txBody>
      </p:sp>
    </p:spTree>
    <p:extLst>
      <p:ext uri="{BB962C8B-B14F-4D97-AF65-F5344CB8AC3E}">
        <p14:creationId xmlns:p14="http://schemas.microsoft.com/office/powerpoint/2010/main" val="37577649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best out-of-sample</a:t>
            </a:r>
            <a:r>
              <a:rPr lang="en-US" baseline="0" dirty="0"/>
              <a:t> performer it’s actually when T=2, tau=4. (Contradicts with the in-sample result??? As we know that using grid search it always tends to give the best in-sample result, but maybe bad out-of-sample result.) ??</a:t>
            </a:r>
          </a:p>
          <a:p>
            <a:endParaRPr lang="en-US" baseline="0" dirty="0"/>
          </a:p>
          <a:p>
            <a:r>
              <a:rPr lang="en-US" baseline="0" dirty="0"/>
              <a:t>out-of-sample’s kind of random</a:t>
            </a:r>
          </a:p>
        </p:txBody>
      </p:sp>
      <p:sp>
        <p:nvSpPr>
          <p:cNvPr id="4" name="Slide Number Placeholder 3"/>
          <p:cNvSpPr>
            <a:spLocks noGrp="1"/>
          </p:cNvSpPr>
          <p:nvPr>
            <p:ph type="sldNum" sz="quarter" idx="10"/>
          </p:nvPr>
        </p:nvSpPr>
        <p:spPr/>
        <p:txBody>
          <a:bodyPr/>
          <a:lstStyle/>
          <a:p>
            <a:fld id="{8D9D5D25-3D5B-40AA-8C46-85119F22C535}" type="slidenum">
              <a:rPr lang="en-US" smtClean="0"/>
              <a:t>51</a:t>
            </a:fld>
            <a:endParaRPr lang="en-US"/>
          </a:p>
        </p:txBody>
      </p:sp>
    </p:spTree>
    <p:extLst>
      <p:ext uri="{BB962C8B-B14F-4D97-AF65-F5344CB8AC3E}">
        <p14:creationId xmlns:p14="http://schemas.microsoft.com/office/powerpoint/2010/main" val="33167294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Using</a:t>
            </a:r>
            <a:r>
              <a:rPr lang="en-US" baseline="0" dirty="0"/>
              <a:t> the table we checked the calculated </a:t>
            </a:r>
            <a:r>
              <a:rPr lang="en-US" baseline="0" dirty="0" err="1"/>
              <a:t>RoA</a:t>
            </a:r>
            <a:r>
              <a:rPr lang="en-US" baseline="0" dirty="0"/>
              <a:t>, </a:t>
            </a:r>
            <a:r>
              <a:rPr lang="en-US" baseline="0" dirty="0" err="1"/>
              <a:t>MaxDD</a:t>
            </a:r>
            <a:r>
              <a:rPr lang="en-US" baseline="0" dirty="0"/>
              <a:t> and trades for each combination. </a:t>
            </a:r>
            <a:r>
              <a:rPr lang="en-US" baseline="0" dirty="0" err="1"/>
              <a:t>Aagin</a:t>
            </a:r>
            <a:r>
              <a:rPr lang="en-US" baseline="0" dirty="0"/>
              <a:t>, best ROA comes from </a:t>
            </a:r>
            <a:r>
              <a:rPr lang="en-US" altLang="zh-CN" baseline="0" dirty="0"/>
              <a:t>T=2, tau=4, but the case T=10, tau=1 also performs pretty well, and it has the minimum </a:t>
            </a:r>
            <a:r>
              <a:rPr lang="en-US" altLang="zh-CN" baseline="0" dirty="0" err="1"/>
              <a:t>MaxDD</a:t>
            </a:r>
            <a:r>
              <a:rPr lang="en-US" altLang="zh-CN" baseline="0" dirty="0"/>
              <a:t>. The trades in  TY markets are less frequently than DX market. (How to explain???? ) </a:t>
            </a:r>
          </a:p>
          <a:p>
            <a:pPr lvl="0">
              <a:spcBef>
                <a:spcPts val="0"/>
              </a:spcBef>
              <a:buNone/>
            </a:pPr>
            <a:endParaRPr lang="en-US" altLang="zh-CN" baseline="0" dirty="0"/>
          </a:p>
          <a:p>
            <a:pPr lvl="0">
              <a:spcBef>
                <a:spcPts val="0"/>
              </a:spcBef>
              <a:buNone/>
            </a:pPr>
            <a:r>
              <a:rPr lang="en-US" altLang="zh-CN" baseline="0" dirty="0"/>
              <a:t>Since in TY market, we can observe that not only small trends, it also shows big trends. Since we want to catch these big trends, we use a bigger channel-length and stop percentage to optimize. That is a reason why TY has fewer trades.</a:t>
            </a:r>
          </a:p>
          <a:p>
            <a:pPr lvl="0">
              <a:spcBef>
                <a:spcPts val="0"/>
              </a:spcBef>
              <a:buNone/>
            </a:pPr>
            <a:endParaRPr lang="en-US" altLang="zh-CN" baseline="0" dirty="0"/>
          </a:p>
          <a:p>
            <a:pPr lvl="0">
              <a:spcBef>
                <a:spcPts val="0"/>
              </a:spcBef>
              <a:buNone/>
            </a:pPr>
            <a:r>
              <a:rPr lang="en-US" baseline="0" dirty="0"/>
              <a:t>About the channel-length and stop percentage. One makes how much is the frequency to long or short, one makes how frequently the position be closed.</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01617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table for Grid Search &amp; Simulated</a:t>
            </a:r>
            <a:r>
              <a:rPr lang="en-US" baseline="0" dirty="0"/>
              <a:t> Annealing</a:t>
            </a:r>
          </a:p>
          <a:p>
            <a:endParaRPr lang="en-US" dirty="0"/>
          </a:p>
          <a:p>
            <a:r>
              <a:rPr lang="en-US" dirty="0"/>
              <a:t>Besides the Grid Search method, we also tried Simulated Annealing method. As Sarah just mentioned,</a:t>
            </a:r>
            <a:r>
              <a:rPr lang="en-US" baseline="0" dirty="0"/>
              <a:t> using grid search could help us get the global optimal point, but it is super time consuming as it search over the whole range. The Simulated Annealing will perform faster than grid search, but it may not give us the global optimal. Here we compare the in-sample optimization result and using the T &amp; tau value that professor suggested. The first two tables are the average result. We can see that for DX, the average </a:t>
            </a:r>
            <a:r>
              <a:rPr lang="en-US" baseline="0" dirty="0" err="1"/>
              <a:t>RoA</a:t>
            </a:r>
            <a:r>
              <a:rPr lang="en-US" baseline="0" dirty="0"/>
              <a:t> of simulated annealing is significantly </a:t>
            </a:r>
            <a:r>
              <a:rPr lang="en-US" altLang="zh-CN" baseline="0" dirty="0"/>
              <a:t>smaller than grid search, (??? Anything wrong with the DX simulated annealing???) and for TY market we can also see the comparison.  Different markets need different iterations to make the results converge.</a:t>
            </a:r>
          </a:p>
          <a:p>
            <a:endParaRPr lang="en-US" altLang="zh-CN" baseline="0" dirty="0"/>
          </a:p>
          <a:p>
            <a:r>
              <a:rPr lang="en-US" altLang="zh-CN" baseline="0" dirty="0"/>
              <a:t>The next two table is the optimal in-sample </a:t>
            </a:r>
            <a:r>
              <a:rPr lang="en-US" altLang="zh-CN" baseline="0" dirty="0" err="1"/>
              <a:t>RoA</a:t>
            </a:r>
            <a:r>
              <a:rPr lang="en-US" altLang="zh-CN" baseline="0" dirty="0"/>
              <a:t> that we got from the two search. We can see for DX, the simulated annealing failed to get the global optimal, but for TY, the simulated annealing optimal is </a:t>
            </a:r>
            <a:r>
              <a:rPr lang="en-US" altLang="zh-CN" baseline="0" dirty="0" err="1"/>
              <a:t>RoA</a:t>
            </a:r>
            <a:r>
              <a:rPr lang="en-US" altLang="zh-CN" baseline="0" dirty="0"/>
              <a:t> actually a little higher than Grid Search. (This is because that when we do grid search we set the step for </a:t>
            </a:r>
            <a:r>
              <a:rPr lang="en-US" altLang="zh-CN" baseline="0" dirty="0" err="1"/>
              <a:t>chnlen</a:t>
            </a:r>
            <a:r>
              <a:rPr lang="en-US" altLang="zh-CN" baseline="0" dirty="0"/>
              <a:t> to be 20 and step for </a:t>
            </a:r>
            <a:r>
              <a:rPr lang="en-US" altLang="zh-CN" baseline="0" dirty="0" err="1"/>
              <a:t>stppct</a:t>
            </a:r>
            <a:r>
              <a:rPr lang="en-US" altLang="zh-CN" baseline="0" dirty="0"/>
              <a:t> to be 0.01, so literally it is not searching over the whole range but the result’s pretty close.)</a:t>
            </a:r>
            <a:endParaRPr lang="en-US" dirty="0"/>
          </a:p>
        </p:txBody>
      </p:sp>
      <p:sp>
        <p:nvSpPr>
          <p:cNvPr id="4" name="Slide Number Placeholder 3"/>
          <p:cNvSpPr>
            <a:spLocks noGrp="1"/>
          </p:cNvSpPr>
          <p:nvPr>
            <p:ph type="sldNum" sz="quarter" idx="10"/>
          </p:nvPr>
        </p:nvSpPr>
        <p:spPr/>
        <p:txBody>
          <a:bodyPr/>
          <a:lstStyle/>
          <a:p>
            <a:fld id="{8D9D5D25-3D5B-40AA-8C46-85119F22C535}" type="slidenum">
              <a:rPr lang="en-US" smtClean="0"/>
              <a:t>53</a:t>
            </a:fld>
            <a:endParaRPr lang="en-US"/>
          </a:p>
        </p:txBody>
      </p:sp>
    </p:spTree>
    <p:extLst>
      <p:ext uri="{BB962C8B-B14F-4D97-AF65-F5344CB8AC3E}">
        <p14:creationId xmlns:p14="http://schemas.microsoft.com/office/powerpoint/2010/main" val="6950093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is the in-sample ROA comparison graph for DX market. It is more obvious from the graph that Grid search always find a better optimal point than simulated annealing when doing in-sample optimization.</a:t>
            </a:r>
            <a:endParaRPr lang="en-US" dirty="0"/>
          </a:p>
        </p:txBody>
      </p:sp>
      <p:sp>
        <p:nvSpPr>
          <p:cNvPr id="4" name="Slide Number Placeholder 3"/>
          <p:cNvSpPr>
            <a:spLocks noGrp="1"/>
          </p:cNvSpPr>
          <p:nvPr>
            <p:ph type="sldNum" sz="quarter" idx="10"/>
          </p:nvPr>
        </p:nvSpPr>
        <p:spPr/>
        <p:txBody>
          <a:bodyPr/>
          <a:lstStyle/>
          <a:p>
            <a:fld id="{8D9D5D25-3D5B-40AA-8C46-85119F22C535}" type="slidenum">
              <a:rPr lang="en-US" smtClean="0"/>
              <a:t>54</a:t>
            </a:fld>
            <a:endParaRPr lang="en-US"/>
          </a:p>
        </p:txBody>
      </p:sp>
    </p:spTree>
    <p:extLst>
      <p:ext uri="{BB962C8B-B14F-4D97-AF65-F5344CB8AC3E}">
        <p14:creationId xmlns:p14="http://schemas.microsoft.com/office/powerpoint/2010/main" val="5196452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is the comparison graph for TY</a:t>
            </a:r>
            <a:endParaRPr lang="en-US" dirty="0"/>
          </a:p>
        </p:txBody>
      </p:sp>
      <p:sp>
        <p:nvSpPr>
          <p:cNvPr id="4" name="Slide Number Placeholder 3"/>
          <p:cNvSpPr>
            <a:spLocks noGrp="1"/>
          </p:cNvSpPr>
          <p:nvPr>
            <p:ph type="sldNum" sz="quarter" idx="10"/>
          </p:nvPr>
        </p:nvSpPr>
        <p:spPr/>
        <p:txBody>
          <a:bodyPr/>
          <a:lstStyle/>
          <a:p>
            <a:fld id="{8D9D5D25-3D5B-40AA-8C46-85119F22C535}" type="slidenum">
              <a:rPr lang="en-US" smtClean="0"/>
              <a:t>55</a:t>
            </a:fld>
            <a:endParaRPr lang="en-US"/>
          </a:p>
        </p:txBody>
      </p:sp>
    </p:spTree>
    <p:extLst>
      <p:ext uri="{BB962C8B-B14F-4D97-AF65-F5344CB8AC3E}">
        <p14:creationId xmlns:p14="http://schemas.microsoft.com/office/powerpoint/2010/main" val="28187938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table for</a:t>
            </a:r>
            <a:r>
              <a:rPr lang="en-US" baseline="0" dirty="0"/>
              <a:t> DX</a:t>
            </a:r>
          </a:p>
          <a:p>
            <a:endParaRPr lang="en-US" baseline="0" dirty="0"/>
          </a:p>
          <a:p>
            <a:r>
              <a:rPr lang="en-US" baseline="0" dirty="0"/>
              <a:t>We choose the best out-of-sample performer of DX and TY and calculated their performance. Here we can see the </a:t>
            </a:r>
            <a:r>
              <a:rPr lang="en-US" baseline="0" dirty="0" err="1"/>
              <a:t>RoA</a:t>
            </a:r>
            <a:r>
              <a:rPr lang="en-US" baseline="0" dirty="0"/>
              <a:t> for DX market is a</a:t>
            </a:r>
            <a:r>
              <a:rPr lang="en-US" altLang="zh-CN" baseline="0" dirty="0"/>
              <a:t>bo</a:t>
            </a:r>
            <a:r>
              <a:rPr lang="en-US" baseline="0" dirty="0"/>
              <a:t>ut 2.45, and our Net profit is approaching 40000. </a:t>
            </a:r>
            <a:r>
              <a:rPr lang="en-US" baseline="0" dirty="0" err="1"/>
              <a:t>shapre</a:t>
            </a:r>
            <a:r>
              <a:rPr lang="en-US" baseline="0" dirty="0"/>
              <a:t> ratio about 0.31 (risk free 1%)</a:t>
            </a:r>
          </a:p>
        </p:txBody>
      </p:sp>
      <p:sp>
        <p:nvSpPr>
          <p:cNvPr id="4" name="Slide Number Placeholder 3"/>
          <p:cNvSpPr>
            <a:spLocks noGrp="1"/>
          </p:cNvSpPr>
          <p:nvPr>
            <p:ph type="sldNum" sz="quarter" idx="10"/>
          </p:nvPr>
        </p:nvSpPr>
        <p:spPr/>
        <p:txBody>
          <a:bodyPr/>
          <a:lstStyle/>
          <a:p>
            <a:fld id="{8D9D5D25-3D5B-40AA-8C46-85119F22C535}" type="slidenum">
              <a:rPr lang="en-US" smtClean="0"/>
              <a:t>56</a:t>
            </a:fld>
            <a:endParaRPr lang="en-US"/>
          </a:p>
        </p:txBody>
      </p:sp>
    </p:spTree>
    <p:extLst>
      <p:ext uri="{BB962C8B-B14F-4D97-AF65-F5344CB8AC3E}">
        <p14:creationId xmlns:p14="http://schemas.microsoft.com/office/powerpoint/2010/main" val="3201682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table for</a:t>
            </a:r>
            <a:r>
              <a:rPr lang="en-US" baseline="0" dirty="0"/>
              <a:t> TY</a:t>
            </a:r>
          </a:p>
          <a:p>
            <a:endParaRPr lang="en-US" baseline="0" dirty="0"/>
          </a:p>
          <a:p>
            <a:r>
              <a:rPr lang="en-US" baseline="0" dirty="0"/>
              <a:t>And for TY, the Net profit is about 90000, and </a:t>
            </a:r>
            <a:r>
              <a:rPr lang="en-US" baseline="0" dirty="0" err="1"/>
              <a:t>RoA</a:t>
            </a:r>
            <a:r>
              <a:rPr lang="en-US" baseline="0" dirty="0"/>
              <a:t> is 6.2, </a:t>
            </a:r>
            <a:r>
              <a:rPr lang="en-US" baseline="0" dirty="0" err="1"/>
              <a:t>sharpe</a:t>
            </a:r>
            <a:r>
              <a:rPr lang="en-US" baseline="0" dirty="0"/>
              <a:t> ratio again it’s about 0.4 (Similar to DX???) We have less trade for TY because it already have a overall upward trend, and we adjusted the </a:t>
            </a:r>
            <a:r>
              <a:rPr lang="en-US" baseline="0" dirty="0" err="1"/>
              <a:t>params</a:t>
            </a:r>
            <a:r>
              <a:rPr lang="en-US" baseline="0" dirty="0"/>
              <a:t> to catch this trend, so it make sense that it isn’t trade frequently. Actually, we might gain more if we just simply holding the TY from the beginning to the end. (but here’s the result that we applied the strategy lol)</a:t>
            </a:r>
          </a:p>
        </p:txBody>
      </p:sp>
      <p:sp>
        <p:nvSpPr>
          <p:cNvPr id="4" name="Slide Number Placeholder 3"/>
          <p:cNvSpPr>
            <a:spLocks noGrp="1"/>
          </p:cNvSpPr>
          <p:nvPr>
            <p:ph type="sldNum" sz="quarter" idx="10"/>
          </p:nvPr>
        </p:nvSpPr>
        <p:spPr/>
        <p:txBody>
          <a:bodyPr/>
          <a:lstStyle/>
          <a:p>
            <a:fld id="{8D9D5D25-3D5B-40AA-8C46-85119F22C535}" type="slidenum">
              <a:rPr lang="en-US" smtClean="0"/>
              <a:t>57</a:t>
            </a:fld>
            <a:endParaRPr lang="en-US"/>
          </a:p>
        </p:txBody>
      </p:sp>
    </p:spTree>
    <p:extLst>
      <p:ext uri="{BB962C8B-B14F-4D97-AF65-F5344CB8AC3E}">
        <p14:creationId xmlns:p14="http://schemas.microsoft.com/office/powerpoint/2010/main" val="430897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9746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Trade Table for DX</a:t>
            </a:r>
          </a:p>
          <a:p>
            <a:endParaRPr lang="en-US" dirty="0"/>
          </a:p>
          <a:p>
            <a:r>
              <a:rPr lang="en-US" dirty="0"/>
              <a:t>We also</a:t>
            </a:r>
            <a:r>
              <a:rPr lang="en-US" baseline="0" dirty="0"/>
              <a:t> made some trade table for DX &amp; TY from out-of-sample test. Actually we have 106 long trade and 113 short trade and we only picked a small part to show here.</a:t>
            </a:r>
            <a:endParaRPr lang="en-US" dirty="0"/>
          </a:p>
        </p:txBody>
      </p:sp>
      <p:sp>
        <p:nvSpPr>
          <p:cNvPr id="4" name="Slide Number Placeholder 3"/>
          <p:cNvSpPr>
            <a:spLocks noGrp="1"/>
          </p:cNvSpPr>
          <p:nvPr>
            <p:ph type="sldNum" sz="quarter" idx="10"/>
          </p:nvPr>
        </p:nvSpPr>
        <p:spPr/>
        <p:txBody>
          <a:bodyPr/>
          <a:lstStyle/>
          <a:p>
            <a:fld id="{8D9D5D25-3D5B-40AA-8C46-85119F22C535}" type="slidenum">
              <a:rPr lang="en-US" smtClean="0"/>
              <a:t>58</a:t>
            </a:fld>
            <a:endParaRPr lang="en-US"/>
          </a:p>
        </p:txBody>
      </p:sp>
    </p:spTree>
    <p:extLst>
      <p:ext uri="{BB962C8B-B14F-4D97-AF65-F5344CB8AC3E}">
        <p14:creationId xmlns:p14="http://schemas.microsoft.com/office/powerpoint/2010/main" val="36751467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Trade Table for TY</a:t>
            </a:r>
          </a:p>
          <a:p>
            <a:endParaRPr lang="en-US" dirty="0"/>
          </a:p>
          <a:p>
            <a:r>
              <a:rPr lang="en-US" altLang="zh-CN" dirty="0"/>
              <a:t>And here ‘s the out-of-sample</a:t>
            </a:r>
            <a:r>
              <a:rPr lang="en-US" altLang="zh-CN" baseline="0" dirty="0"/>
              <a:t> trade table for TY. You can see our </a:t>
            </a:r>
            <a:r>
              <a:rPr lang="en-US" altLang="zh-CN" baseline="0" dirty="0" err="1"/>
              <a:t>buyin</a:t>
            </a:r>
            <a:r>
              <a:rPr lang="en-US" altLang="zh-CN" baseline="0" dirty="0"/>
              <a:t> points and close points here. For TY, we did more long trade.</a:t>
            </a:r>
            <a:endParaRPr lang="en-US" dirty="0"/>
          </a:p>
        </p:txBody>
      </p:sp>
      <p:sp>
        <p:nvSpPr>
          <p:cNvPr id="4" name="Slide Number Placeholder 3"/>
          <p:cNvSpPr>
            <a:spLocks noGrp="1"/>
          </p:cNvSpPr>
          <p:nvPr>
            <p:ph type="sldNum" sz="quarter" idx="10"/>
          </p:nvPr>
        </p:nvSpPr>
        <p:spPr/>
        <p:txBody>
          <a:bodyPr/>
          <a:lstStyle/>
          <a:p>
            <a:fld id="{8D9D5D25-3D5B-40AA-8C46-85119F22C535}" type="slidenum">
              <a:rPr lang="en-US" smtClean="0"/>
              <a:t>59</a:t>
            </a:fld>
            <a:endParaRPr lang="en-US"/>
          </a:p>
        </p:txBody>
      </p:sp>
    </p:spTree>
    <p:extLst>
      <p:ext uri="{BB962C8B-B14F-4D97-AF65-F5344CB8AC3E}">
        <p14:creationId xmlns:p14="http://schemas.microsoft.com/office/powerpoint/2010/main" val="28219983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5931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marL="342900" indent="-342900">
              <a:buFont typeface="Arial" panose="020B0604020202020204" pitchFamily="34" charset="0"/>
              <a:buChar char="•"/>
            </a:pPr>
            <a:r>
              <a:rPr lang="en-US" altLang="zh-CN" sz="2000" b="1" dirty="0"/>
              <a:t>2008</a:t>
            </a:r>
            <a:r>
              <a:rPr lang="zh-CN" altLang="en-US" sz="2000" b="1" dirty="0"/>
              <a:t> </a:t>
            </a:r>
            <a:r>
              <a:rPr lang="en-US" altLang="zh-CN" sz="2000" b="1" dirty="0"/>
              <a:t>Financial Crisis</a:t>
            </a:r>
          </a:p>
          <a:p>
            <a:pPr lvl="1"/>
            <a:r>
              <a:rPr lang="en-US" altLang="zh-CN" sz="2000" dirty="0"/>
              <a:t>The great market upheaval of 2008 has stripped 45 percent from the value of global equities, led bank lending to nearly dry up and caused commodity prices to crash from stratospheric heights. Paradoxically, it is helping to lift the long-suffering dollar.</a:t>
            </a:r>
            <a:r>
              <a:rPr lang="en-US" altLang="zh-CN" sz="1200" b="0" i="0" kern="1200" dirty="0">
                <a:solidFill>
                  <a:schemeClr val="tx1"/>
                </a:solidFill>
                <a:effectLst/>
                <a:latin typeface="+mn-lt"/>
                <a:ea typeface="+mn-ea"/>
                <a:cs typeface="+mn-cs"/>
              </a:rPr>
              <a:t> The U.S. currency has been on rampage of late, gaining 15.5 percent against a basket of currencies since Aug. 1. As stock markets sank again Wednesday, the dollar rose against its European counterparts.</a:t>
            </a:r>
          </a:p>
          <a:p>
            <a:pPr marL="342900" lvl="0" indent="-342900">
              <a:buFont typeface="Arial" panose="020B0604020202020204" pitchFamily="34" charset="0"/>
              <a:buChar char="•"/>
            </a:pPr>
            <a:r>
              <a:rPr lang="en-US" altLang="zh-CN" sz="2000" b="1" i="0" kern="1200" dirty="0">
                <a:solidFill>
                  <a:schemeClr val="tx1"/>
                </a:solidFill>
                <a:effectLst/>
                <a:latin typeface="+mn-lt"/>
                <a:ea typeface="+mn-ea"/>
                <a:cs typeface="+mn-cs"/>
              </a:rPr>
              <a:t>2017</a:t>
            </a:r>
            <a:r>
              <a:rPr lang="en-US" altLang="zh-CN" sz="2000" b="1" i="0" kern="1200" baseline="0" dirty="0">
                <a:solidFill>
                  <a:schemeClr val="tx1"/>
                </a:solidFill>
                <a:effectLst/>
                <a:latin typeface="+mn-lt"/>
                <a:ea typeface="+mn-ea"/>
                <a:cs typeface="+mn-cs"/>
              </a:rPr>
              <a:t> Trump Inauguration</a:t>
            </a:r>
            <a:br>
              <a:rPr lang="en-US" altLang="zh-CN" sz="2000" dirty="0"/>
            </a:br>
            <a:r>
              <a:rPr lang="en-US" altLang="zh-CN" sz="2000" dirty="0"/>
              <a:t>The dollar retreated from the high it struck at the start of the year after Donald Trump </a:t>
            </a:r>
            <a:r>
              <a:rPr lang="en-US" altLang="zh-CN" sz="2000" dirty="0" err="1"/>
              <a:t>signalled</a:t>
            </a:r>
            <a:r>
              <a:rPr lang="en-US" altLang="zh-CN" sz="2000" dirty="0"/>
              <a:t> his preference for a weaker currency by warning that the greenback was “too strong” for US companies to compete with their Chinese counterparts.</a:t>
            </a:r>
            <a:endParaRPr lang="en-US" altLang="zh-CN" sz="2000" b="1"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8795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916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lvl="0">
              <a:spcBef>
                <a:spcPts val="0"/>
              </a:spcBef>
              <a:buNone/>
            </a:pPr>
            <a:r>
              <a:rPr lang="en-US" dirty="0"/>
              <a:t>Insert Company Logo</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87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709612" y="4926012"/>
            <a:ext cx="5683250" cy="4029074"/>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t>2008 financial</a:t>
            </a:r>
            <a:r>
              <a:rPr lang="en-US" altLang="zh-CN" sz="1200" baseline="0" dirty="0"/>
              <a:t> crisis: </a:t>
            </a:r>
            <a:r>
              <a:rPr lang="en-US" altLang="zh-CN" sz="1200" dirty="0"/>
              <a:t>Market investors were selling risky assets, they were rushing to the safety of U.S. Treasury securities. </a:t>
            </a:r>
          </a:p>
          <a:p>
            <a:pPr lvl="0">
              <a:spcBef>
                <a:spcPts val="0"/>
              </a:spcBef>
              <a:buNone/>
            </a:pPr>
            <a:r>
              <a:rPr lang="en-US" altLang="zh-CN" sz="1200" dirty="0"/>
              <a:t>During the credit crisis, the </a:t>
            </a:r>
            <a:r>
              <a:rPr lang="en-US" altLang="zh-CN" sz="1200" dirty="0">
                <a:hlinkClick r:id="rId3"/>
              </a:rPr>
              <a:t>yield</a:t>
            </a:r>
            <a:r>
              <a:rPr lang="en-US" altLang="zh-CN" sz="1200" dirty="0"/>
              <a:t> on the two-year Treasury bonds fell from more than 5% to less than 1%. Yields on shorter term Treasuries declined even further, and at one point the yield on some securities was actually negative. In other words, investors had so little confidence in the financial system that they were willing to pay the Treasury to hold their money, as opposed to investing it elsewhere and attempting to earn a reasonable </a:t>
            </a:r>
            <a:r>
              <a:rPr lang="en-US" altLang="zh-CN" sz="1200" dirty="0">
                <a:hlinkClick r:id="rId4"/>
              </a:rPr>
              <a:t>rate of return</a:t>
            </a:r>
            <a:r>
              <a:rPr lang="en-US" altLang="zh-CN" sz="1200" dirty="0"/>
              <a:t>.</a:t>
            </a:r>
            <a:endParaRPr dirty="0"/>
          </a:p>
        </p:txBody>
      </p:sp>
      <p:sp>
        <p:nvSpPr>
          <p:cNvPr id="598" name="Shape 598"/>
          <p:cNvSpPr>
            <a:spLocks noGrp="1" noRot="1" noChangeAspect="1"/>
          </p:cNvSpPr>
          <p:nvPr>
            <p:ph type="sldImg" idx="2"/>
          </p:nvPr>
        </p:nvSpPr>
        <p:spPr>
          <a:xfrm>
            <a:off x="481013"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82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ECF18A3-02CC-4EA2-B4D6-9AADB3A64562}" type="datetime1">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CFA6F-F032-42E9-B7C2-964BE6E2597A}"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ECF18A3-02CC-4EA2-B4D6-9AADB3A64562}" type="datetime1">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CFA6F-F032-42E9-B7C2-964BE6E2597A}"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ECF18A3-02CC-4EA2-B4D6-9AADB3A64562}" type="datetime1">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CFA6F-F032-42E9-B7C2-964BE6E2597A}"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ECF18A3-02CC-4EA2-B4D6-9AADB3A64562}" type="datetime1">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CFA6F-F032-42E9-B7C2-964BE6E2597A}" type="slidenum">
              <a:rPr lang="en-US" smtClean="0"/>
              <a:t>‹#›</a:t>
            </a:fld>
            <a:endParaRPr lang="en-US"/>
          </a:p>
        </p:txBody>
      </p:sp>
      <p:sp>
        <p:nvSpPr>
          <p:cNvPr id="7" name="文本框 6"/>
          <p:cNvSpPr txBox="1"/>
          <p:nvPr userDrawn="1"/>
        </p:nvSpPr>
        <p:spPr>
          <a:xfrm>
            <a:off x="74930" y="6447155"/>
            <a:ext cx="6386830" cy="274320"/>
          </a:xfrm>
          <a:prstGeom prst="rect">
            <a:avLst/>
          </a:prstGeom>
          <a:noFill/>
        </p:spPr>
        <p:txBody>
          <a:bodyPr wrap="square" rtlCol="0">
            <a:spAutoFit/>
          </a:bodyPr>
          <a:lstStyle/>
          <a:p>
            <a:r>
              <a:rPr lang="en-US" altLang="zh-CN" sz="1200">
                <a:solidFill>
                  <a:schemeClr val="tx1">
                    <a:lumMod val="50000"/>
                    <a:lumOff val="50000"/>
                  </a:schemeClr>
                </a:solidFill>
                <a:latin typeface="Arial" panose="020B0604020202020204" pitchFamily="34" charset="0"/>
              </a:rPr>
              <a:t>Final Project - GR5360 Math-Methods Financial Price Analysis</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ECF18A3-02CC-4EA2-B4D6-9AADB3A64562}" type="datetime1">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CFA6F-F032-42E9-B7C2-964BE6E2597A}"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ECF18A3-02CC-4EA2-B4D6-9AADB3A64562}" type="datetime1">
              <a:rPr lang="en-US" smtClean="0"/>
              <a:t>5/5/2017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ECFA6F-F032-42E9-B7C2-964BE6E2597A}"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ECF18A3-02CC-4EA2-B4D6-9AADB3A64562}" type="datetime1">
              <a:rPr lang="en-US" smtClean="0"/>
              <a:t>5/5/2017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ECFA6F-F032-42E9-B7C2-964BE6E2597A}"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ECF18A3-02CC-4EA2-B4D6-9AADB3A64562}" type="datetime1">
              <a:rPr lang="en-US" smtClean="0"/>
              <a:t>5/5/2017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ECFA6F-F032-42E9-B7C2-964BE6E2597A}"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F18A3-02CC-4EA2-B4D6-9AADB3A64562}" type="datetime1">
              <a:rPr lang="en-US" smtClean="0"/>
              <a:t>5/5/2017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ECFA6F-F032-42E9-B7C2-964BE6E2597A}"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ECF18A3-02CC-4EA2-B4D6-9AADB3A64562}" type="datetime1">
              <a:rPr lang="en-US" smtClean="0"/>
              <a:t>5/5/2017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ECFA6F-F032-42E9-B7C2-964BE6E2597A}"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ECF18A3-02CC-4EA2-B4D6-9AADB3A64562}" type="datetime1">
              <a:rPr lang="en-US" smtClean="0"/>
              <a:t>5/5/2017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ECFA6F-F032-42E9-B7C2-964BE6E2597A}"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CF18A3-02CC-4EA2-B4D6-9AADB3A64562}" type="datetime1">
              <a:rPr lang="en-US" smtClean="0"/>
              <a:t>5/5/2017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ECFA6F-F032-42E9-B7C2-964BE6E2597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7.png"/><Relationship Id="rId7" Type="http://schemas.openxmlformats.org/officeDocument/2006/relationships/image" Target="../media/image10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150.png"/></Relationships>
</file>

<file path=ppt/slides/_rels/slide19.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21.png"/><Relationship Id="rId7" Type="http://schemas.openxmlformats.org/officeDocument/2006/relationships/image" Target="../media/image10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15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24.png"/><Relationship Id="rId7" Type="http://schemas.openxmlformats.org/officeDocument/2006/relationships/image" Target="../media/image17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200.png"/><Relationship Id="rId4" Type="http://schemas.openxmlformats.org/officeDocument/2006/relationships/image" Target="../media/image25.png"/><Relationship Id="rId9" Type="http://schemas.openxmlformats.org/officeDocument/2006/relationships/image" Target="../media/image190.png"/></Relationships>
</file>

<file path=ppt/slides/_rels/slide21.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28.png"/><Relationship Id="rId7" Type="http://schemas.openxmlformats.org/officeDocument/2006/relationships/image" Target="../media/image17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200.png"/><Relationship Id="rId4" Type="http://schemas.openxmlformats.org/officeDocument/2006/relationships/image" Target="../media/image29.png"/><Relationship Id="rId9" Type="http://schemas.openxmlformats.org/officeDocument/2006/relationships/image" Target="../media/image19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4.tiff"/><Relationship Id="rId7" Type="http://schemas.openxmlformats.org/officeDocument/2006/relationships/diagramLayout" Target="../diagrams/layout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36.png"/><Relationship Id="rId10" Type="http://schemas.microsoft.com/office/2007/relationships/diagramDrawing" Target="../diagrams/drawing1.xml"/><Relationship Id="rId4" Type="http://schemas.openxmlformats.org/officeDocument/2006/relationships/image" Target="../media/image35.png"/><Relationship Id="rId9" Type="http://schemas.openxmlformats.org/officeDocument/2006/relationships/diagramColors" Target="../diagrams/colors1.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290.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www.investopedia.com/terms/t/trailingstop.asp" TargetMode="External"/><Relationship Id="rId13" Type="http://schemas.openxmlformats.org/officeDocument/2006/relationships/hyperlink" Target="https://www.quora.com/What-are-the-potential-downsides-of-the-gradient-descent-method" TargetMode="External"/><Relationship Id="rId18" Type="http://schemas.openxmlformats.org/officeDocument/2006/relationships/hyperlink" Target="https://www.ft.com/content/b921b994-dca3-11e6-9d7c-be108f1c1dce" TargetMode="External"/><Relationship Id="rId3" Type="http://schemas.openxmlformats.org/officeDocument/2006/relationships/hyperlink" Target="https://www.csie.ntu.edu.tw/~cjlin/talks/rome.pdf" TargetMode="External"/><Relationship Id="rId7" Type="http://schemas.openxmlformats.org/officeDocument/2006/relationships/hyperlink" Target="http://www.investopedia.com/terms/p/position.asp" TargetMode="External"/><Relationship Id="rId12" Type="http://schemas.openxmlformats.org/officeDocument/2006/relationships/hyperlink" Target="https://www.quora.com/What-is-an-intuitive-explanation-of-gradient-descent" TargetMode="External"/><Relationship Id="rId17" Type="http://schemas.openxmlformats.org/officeDocument/2006/relationships/hyperlink" Target="http://www.reuters.com/article/us-global-forex-idUSKBN153145" TargetMode="External"/><Relationship Id="rId2" Type="http://schemas.openxmlformats.org/officeDocument/2006/relationships/notesSlide" Target="../notesSlides/notesSlide52.xml"/><Relationship Id="rId16" Type="http://schemas.openxmlformats.org/officeDocument/2006/relationships/hyperlink" Target="http://www.cmegroup.com/trading/interest-rates/us-treasury/10-year-us-treasury-note_contract_specifications.html" TargetMode="External"/><Relationship Id="rId1" Type="http://schemas.openxmlformats.org/officeDocument/2006/relationships/slideLayout" Target="../slideLayouts/slideLayout2.xml"/><Relationship Id="rId6" Type="http://schemas.openxmlformats.org/officeDocument/2006/relationships/hyperlink" Target="http://www.investopedia.com/terms/d/drawdown.asp" TargetMode="External"/><Relationship Id="rId11" Type="http://schemas.openxmlformats.org/officeDocument/2006/relationships/hyperlink" Target="http://machinelearningmastery.com/gradient-descent-for-machine-learning/" TargetMode="External"/><Relationship Id="rId5" Type="http://schemas.openxmlformats.org/officeDocument/2006/relationships/hyperlink" Target="http://stockcharts.com/school/doku.php?id=chart_school:technical_indicators:price_channels" TargetMode="External"/><Relationship Id="rId15" Type="http://schemas.openxmlformats.org/officeDocument/2006/relationships/hyperlink" Target="https://www.theice.com/products/194/US-Dollar-Index-Futures" TargetMode="External"/><Relationship Id="rId10" Type="http://schemas.openxmlformats.org/officeDocument/2006/relationships/hyperlink" Target="https://gcc.gnu.org/onlinedocs/gcc/Optimize-Options.html" TargetMode="External"/><Relationship Id="rId4" Type="http://schemas.openxmlformats.org/officeDocument/2006/relationships/hyperlink" Target="http://katrinaeg.com/simulated-annealing.html" TargetMode="External"/><Relationship Id="rId9" Type="http://schemas.openxmlformats.org/officeDocument/2006/relationships/hyperlink" Target="https://ocw.mit.edu/courses/engineering-systems-division/esd-77-multidisciplinary-system-design-optimization-spring-2010/lecture-notes/MITESD_77S10_lec10.pdf" TargetMode="External"/><Relationship Id="rId14" Type="http://schemas.openxmlformats.org/officeDocument/2006/relationships/hyperlink" Target="http://moneytransfercomparison.com/major-economical-events-which-impacted-currency-rate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38000"/>
          </a:blip>
          <a:stretch>
            <a:fillRect/>
          </a:stretch>
        </a:blipFill>
        <a:effectLst/>
      </p:bgPr>
    </p:bg>
    <p:spTree>
      <p:nvGrpSpPr>
        <p:cNvPr id="1" name="Shape 658"/>
        <p:cNvGrpSpPr/>
        <p:nvPr/>
      </p:nvGrpSpPr>
      <p:grpSpPr>
        <a:xfrm>
          <a:off x="0" y="0"/>
          <a:ext cx="0" cy="0"/>
          <a:chOff x="0" y="0"/>
          <a:chExt cx="0" cy="0"/>
        </a:xfrm>
      </p:grpSpPr>
      <p:sp>
        <p:nvSpPr>
          <p:cNvPr id="2" name="TextBox 1"/>
          <p:cNvSpPr txBox="1"/>
          <p:nvPr/>
        </p:nvSpPr>
        <p:spPr>
          <a:xfrm>
            <a:off x="235585" y="1463675"/>
            <a:ext cx="11551285" cy="2042160"/>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Trend Following Strategies </a:t>
            </a:r>
          </a:p>
          <a:p>
            <a:pPr algn="ctr"/>
            <a:r>
              <a:rPr lang="en-US" sz="4400" b="1" dirty="0">
                <a:latin typeface="Arial" panose="020B0604020202020204" pitchFamily="34" charset="0"/>
                <a:cs typeface="Arial" panose="020B0604020202020204" pitchFamily="34" charset="0"/>
              </a:rPr>
              <a:t>for DX and TY Markets</a:t>
            </a:r>
          </a:p>
          <a:p>
            <a:pPr algn="ctr"/>
            <a:r>
              <a:rPr lang="en-US" sz="4000" b="1" dirty="0">
                <a:latin typeface="Arial" panose="020B0604020202020204" pitchFamily="34" charset="0"/>
                <a:cs typeface="Arial" panose="020B0604020202020204" pitchFamily="34" charset="0"/>
              </a:rPr>
              <a:t>- Group H -</a:t>
            </a:r>
          </a:p>
        </p:txBody>
      </p:sp>
      <p:sp>
        <p:nvSpPr>
          <p:cNvPr id="10" name="标题 10"/>
          <p:cNvSpPr>
            <a:spLocks noGrp="1"/>
          </p:cNvSpPr>
          <p:nvPr>
            <p:ph type="title"/>
          </p:nvPr>
        </p:nvSpPr>
        <p:spPr>
          <a:xfrm>
            <a:off x="3540125" y="4439920"/>
            <a:ext cx="5111115" cy="1073150"/>
          </a:xfrm>
        </p:spPr>
        <p:txBody>
          <a:bodyPr>
            <a:normAutofit fontScale="90000"/>
          </a:bodyPr>
          <a:lstStyle/>
          <a:p>
            <a:pPr algn="ctr"/>
            <a:br>
              <a:rPr kumimoji="1" lang="en-US" altLang="zh-CN" sz="2000" dirty="0"/>
            </a:br>
            <a:r>
              <a:rPr kumimoji="1" lang="en-US" altLang="zh-CN" sz="2000" dirty="0">
                <a:latin typeface="Arial" panose="020B0604020202020204" pitchFamily="34" charset="0"/>
              </a:rPr>
              <a:t>GR5360 Math Methods-Financial Price Analysis</a:t>
            </a:r>
            <a:br>
              <a:rPr kumimoji="1" lang="en-US" altLang="zh-CN" sz="2000" dirty="0">
                <a:latin typeface="Arial" panose="020B0604020202020204" pitchFamily="34" charset="0"/>
              </a:rPr>
            </a:br>
            <a:r>
              <a:rPr kumimoji="1" lang="en-US" altLang="zh-CN" sz="2000" dirty="0">
                <a:latin typeface="Arial" panose="020B0604020202020204" pitchFamily="34" charset="0"/>
              </a:rPr>
              <a:t>Spring 2017</a:t>
            </a:r>
            <a:br>
              <a:rPr kumimoji="1" lang="en-US" altLang="zh-CN" sz="2000" dirty="0">
                <a:latin typeface="Arial" panose="020B0604020202020204" pitchFamily="34" charset="0"/>
              </a:rPr>
            </a:br>
            <a:br>
              <a:rPr kumimoji="1" lang="en-US" altLang="zh-CN" sz="2000" dirty="0">
                <a:latin typeface="Arial" panose="020B0604020202020204" pitchFamily="34" charset="0"/>
              </a:rPr>
            </a:br>
            <a:r>
              <a:rPr kumimoji="1" lang="en-US" altLang="zh-CN" sz="2000" dirty="0">
                <a:latin typeface="Arial" panose="020B0604020202020204" pitchFamily="34" charset="0"/>
              </a:rPr>
              <a:t>05/05/2017</a:t>
            </a:r>
          </a:p>
        </p:txBody>
      </p:sp>
      <p:pic>
        <p:nvPicPr>
          <p:cNvPr id="5124" name="图片 3" descr="C:\Users\Wen Guo\Desktop\ColumbiaU_Wordmarklogo.svg.pngColumbiaU_Wordmarklogo.svg"/>
          <p:cNvPicPr>
            <a:picLocks noChangeAspect="1"/>
          </p:cNvPicPr>
          <p:nvPr/>
        </p:nvPicPr>
        <p:blipFill>
          <a:blip r:embed="rId4">
            <a:clrChange>
              <a:clrFrom>
                <a:srgbClr val="FFFFFF"/>
              </a:clrFrom>
              <a:clrTo>
                <a:srgbClr val="FFFFFF">
                  <a:alpha val="0"/>
                </a:srgbClr>
              </a:clrTo>
            </a:clrChange>
          </a:blip>
          <a:stretch>
            <a:fillRect/>
          </a:stretch>
        </p:blipFill>
        <p:spPr>
          <a:xfrm>
            <a:off x="-15875" y="-4762"/>
            <a:ext cx="3225800" cy="534987"/>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3200" b="1" dirty="0">
                <a:latin typeface="Arial" panose="020B0604020202020204" pitchFamily="34" charset="0"/>
                <a:ea typeface="Arial" panose="020B0604020202020204" pitchFamily="34" charset="0"/>
                <a:cs typeface="Arial" panose="020B0604020202020204" pitchFamily="34" charset="0"/>
              </a:rPr>
              <a:t>TY Basic Information</a:t>
            </a:r>
            <a:endPar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aphicFrame>
        <p:nvGraphicFramePr>
          <p:cNvPr id="4" name="内容占位符 3"/>
          <p:cNvGraphicFramePr>
            <a:graphicFrameLocks noGrp="1"/>
          </p:cNvGraphicFramePr>
          <p:nvPr>
            <p:ph idx="1"/>
          </p:nvPr>
        </p:nvGraphicFramePr>
        <p:xfrm>
          <a:off x="806450" y="1318895"/>
          <a:ext cx="10735945" cy="4669155"/>
        </p:xfrm>
        <a:graphic>
          <a:graphicData uri="http://schemas.openxmlformats.org/drawingml/2006/table">
            <a:tbl>
              <a:tblPr firstRow="1" bandRow="1">
                <a:tableStyleId>{5C22544A-7EE6-4342-B048-85BDC9FD1C3A}</a:tableStyleId>
              </a:tblPr>
              <a:tblGrid>
                <a:gridCol w="3965575">
                  <a:extLst>
                    <a:ext uri="{9D8B030D-6E8A-4147-A177-3AD203B41FA5}">
                      <a16:colId xmlns:a16="http://schemas.microsoft.com/office/drawing/2014/main" val="20000"/>
                    </a:ext>
                  </a:extLst>
                </a:gridCol>
                <a:gridCol w="6770370">
                  <a:extLst>
                    <a:ext uri="{9D8B030D-6E8A-4147-A177-3AD203B41FA5}">
                      <a16:colId xmlns:a16="http://schemas.microsoft.com/office/drawing/2014/main" val="20001"/>
                    </a:ext>
                  </a:extLst>
                </a:gridCol>
              </a:tblGrid>
              <a:tr h="448945">
                <a:tc>
                  <a:txBody>
                    <a:bodyPr/>
                    <a:lstStyle/>
                    <a:p>
                      <a:pPr algn="ctr"/>
                      <a:r>
                        <a:rPr lang="en-US" altLang="zh-CN" dirty="0"/>
                        <a:t>Contract Value</a:t>
                      </a:r>
                      <a:endParaRPr lang="zh-CN" altLang="en-US"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US" altLang="zh-CN" dirty="0"/>
                        <a:t>$124,906.25</a:t>
                      </a:r>
                      <a:endParaRPr lang="zh-CN" altLang="en-US"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0"/>
                  </a:ext>
                </a:extLst>
              </a:tr>
              <a:tr h="1439545">
                <a:tc>
                  <a:txBody>
                    <a:bodyPr/>
                    <a:lstStyle/>
                    <a:p>
                      <a:pPr algn="ctr"/>
                      <a:r>
                        <a:rPr lang="en-US" altLang="zh-CN" sz="1800" b="0" i="0" kern="1200" dirty="0">
                          <a:solidFill>
                            <a:schemeClr val="dk1"/>
                          </a:solidFill>
                          <a:effectLst/>
                          <a:latin typeface="Arial" panose="020B0604020202020204" pitchFamily="34" charset="0"/>
                          <a:ea typeface="Arial" panose="020B0604020202020204" pitchFamily="34" charset="0"/>
                          <a:cs typeface="Arial" panose="020B0604020202020204" pitchFamily="34" charset="0"/>
                        </a:rPr>
                        <a:t>Trading Hours</a:t>
                      </a:r>
                      <a:endParaRPr lang="zh-CN" altLang="en-US" dirty="0">
                        <a:latin typeface="Arial" panose="020B0604020202020204" pitchFamily="34" charset="0"/>
                        <a:ea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US" altLang="zh-CN" sz="1800" b="0" i="0" kern="1200" dirty="0">
                          <a:solidFill>
                            <a:schemeClr val="dk1"/>
                          </a:solidFill>
                          <a:effectLst/>
                          <a:latin typeface="Arial" panose="020B0604020202020204" pitchFamily="34" charset="0"/>
                          <a:ea typeface="Arial" panose="020B0604020202020204" pitchFamily="34" charset="0"/>
                          <a:cs typeface="Arial" panose="020B0604020202020204" pitchFamily="34" charset="0"/>
                        </a:rPr>
                        <a:t>Sunday - Friday 6:00 p.m. - 5:00 p.m. New York time/ET (5:00 p.m. - 4:00 p.m. Chicago Time/CT).  Monday - Thursday 5:00 p.m. - 6:00 p.m. New York Time/ET (4:00 p.m. - 5:00 p.m. Chicago Time/CT) daily maintenance period.</a:t>
                      </a:r>
                      <a:endParaRPr lang="zh-CN" altLang="en-US" dirty="0">
                        <a:latin typeface="Arial" panose="020B0604020202020204" pitchFamily="34" charset="0"/>
                        <a:ea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1"/>
                  </a:ext>
                </a:extLst>
              </a:tr>
              <a:tr h="775335">
                <a:tc>
                  <a:txBody>
                    <a:bodyPr/>
                    <a:lstStyle/>
                    <a:p>
                      <a:pPr algn="ctr"/>
                      <a:r>
                        <a:rPr lang="en-US" altLang="zh-CN" sz="1800" b="0" i="0" kern="1200" dirty="0">
                          <a:solidFill>
                            <a:schemeClr val="dk1"/>
                          </a:solidFill>
                          <a:effectLst/>
                          <a:latin typeface="Arial" panose="020B0604020202020204" pitchFamily="34" charset="0"/>
                          <a:ea typeface="Arial" panose="020B0604020202020204" pitchFamily="34" charset="0"/>
                          <a:cs typeface="Arial" panose="020B0604020202020204" pitchFamily="34" charset="0"/>
                        </a:rPr>
                        <a:t>Listed Contracts</a:t>
                      </a:r>
                      <a:endParaRPr lang="zh-CN" altLang="en-US" dirty="0">
                        <a:latin typeface="Arial" panose="020B0604020202020204" pitchFamily="34" charset="0"/>
                        <a:ea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US" altLang="zh-CN" sz="1800" b="0" i="0" kern="1200" dirty="0">
                          <a:solidFill>
                            <a:schemeClr val="dk1"/>
                          </a:solidFill>
                          <a:effectLst/>
                          <a:latin typeface="Arial" panose="020B0604020202020204" pitchFamily="34" charset="0"/>
                          <a:ea typeface="Arial" panose="020B0604020202020204" pitchFamily="34" charset="0"/>
                          <a:cs typeface="Arial" panose="020B0604020202020204" pitchFamily="34" charset="0"/>
                        </a:rPr>
                        <a:t>The first three consecutive contracts in the March, June, September, and December quarterly cycle.</a:t>
                      </a:r>
                      <a:endParaRPr lang="zh-CN" altLang="en-US" dirty="0">
                        <a:latin typeface="Arial" panose="020B0604020202020204" pitchFamily="34" charset="0"/>
                        <a:ea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2"/>
                  </a:ext>
                </a:extLst>
              </a:tr>
              <a:tr h="448945">
                <a:tc>
                  <a:txBody>
                    <a:bodyPr/>
                    <a:lstStyle/>
                    <a:p>
                      <a:pPr algn="ctr"/>
                      <a:r>
                        <a:rPr lang="en-US" altLang="zh-CN" sz="1800" b="0" i="0" kern="1200" dirty="0">
                          <a:solidFill>
                            <a:schemeClr val="dk1"/>
                          </a:solidFill>
                          <a:effectLst/>
                          <a:latin typeface="+mn-lt"/>
                          <a:ea typeface="+mn-ea"/>
                          <a:cs typeface="+mn-cs"/>
                        </a:rPr>
                        <a:t>S</a:t>
                      </a:r>
                      <a:r>
                        <a:rPr lang="en-US" altLang="zh-CN" sz="1800" b="0" i="0" kern="1200" dirty="0">
                          <a:solidFill>
                            <a:schemeClr val="dk1"/>
                          </a:solidFill>
                          <a:effectLst/>
                          <a:latin typeface="Arial" panose="020B0604020202020204" pitchFamily="34" charset="0"/>
                          <a:ea typeface="Arial" panose="020B0604020202020204" pitchFamily="34" charset="0"/>
                          <a:cs typeface="Arial" panose="020B0604020202020204" pitchFamily="34" charset="0"/>
                        </a:rPr>
                        <a:t>ettlement Method</a:t>
                      </a:r>
                      <a:endParaRPr lang="zh-CN" altLang="en-US" dirty="0">
                        <a:latin typeface="Arial" panose="020B0604020202020204" pitchFamily="34" charset="0"/>
                        <a:ea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US" altLang="zh-CN" sz="1800" b="0" i="0" kern="1200" dirty="0">
                          <a:solidFill>
                            <a:schemeClr val="dk1"/>
                          </a:solidFill>
                          <a:effectLst/>
                          <a:latin typeface="Arial" panose="020B0604020202020204" pitchFamily="34" charset="0"/>
                          <a:ea typeface="Arial" panose="020B0604020202020204" pitchFamily="34" charset="0"/>
                          <a:cs typeface="Arial" panose="020B0604020202020204" pitchFamily="34" charset="0"/>
                        </a:rPr>
                        <a:t>Deliverable</a:t>
                      </a:r>
                      <a:endParaRPr lang="zh-CN" altLang="en-US" dirty="0">
                        <a:latin typeface="Arial" panose="020B0604020202020204" pitchFamily="34" charset="0"/>
                        <a:ea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3"/>
                  </a:ext>
                </a:extLst>
              </a:tr>
              <a:tr h="448945">
                <a:tc>
                  <a:txBody>
                    <a:bodyPr/>
                    <a:lstStyle/>
                    <a:p>
                      <a:pPr algn="ctr"/>
                      <a:r>
                        <a:rPr lang="en-US" altLang="zh-CN" sz="1800" b="0" i="0" kern="1200" dirty="0">
                          <a:solidFill>
                            <a:schemeClr val="dk1"/>
                          </a:solidFill>
                          <a:effectLst/>
                          <a:latin typeface="Arial" panose="020B0604020202020204" pitchFamily="34" charset="0"/>
                          <a:ea typeface="Arial" panose="020B0604020202020204" pitchFamily="34" charset="0"/>
                          <a:cs typeface="Arial" panose="020B0604020202020204" pitchFamily="34" charset="0"/>
                        </a:rPr>
                        <a:t>Delivery Procedure</a:t>
                      </a:r>
                      <a:endParaRPr lang="zh-CN" altLang="en-US" dirty="0">
                        <a:latin typeface="Arial" panose="020B0604020202020204" pitchFamily="34" charset="0"/>
                        <a:ea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US" altLang="zh-CN" sz="1800" b="0" i="0" kern="1200" dirty="0">
                          <a:solidFill>
                            <a:schemeClr val="dk1"/>
                          </a:solidFill>
                          <a:effectLst/>
                          <a:latin typeface="Arial" panose="020B0604020202020204" pitchFamily="34" charset="0"/>
                          <a:ea typeface="Arial" panose="020B0604020202020204" pitchFamily="34" charset="0"/>
                          <a:cs typeface="Arial" panose="020B0604020202020204" pitchFamily="34" charset="0"/>
                        </a:rPr>
                        <a:t>Federal Reserve book-entry wire-transfer system</a:t>
                      </a:r>
                      <a:r>
                        <a:rPr lang="en-US" altLang="zh-CN" sz="1800" b="0" i="0" kern="1200" dirty="0">
                          <a:solidFill>
                            <a:schemeClr val="dk1"/>
                          </a:solidFill>
                          <a:effectLst/>
                          <a:latin typeface="+mn-lt"/>
                          <a:ea typeface="+mn-ea"/>
                          <a:cs typeface="+mn-cs"/>
                        </a:rPr>
                        <a:t>.</a:t>
                      </a:r>
                      <a:endParaRPr lang="zh-CN" altLang="en-US"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4"/>
                  </a:ext>
                </a:extLst>
              </a:tr>
              <a:tr h="1107440">
                <a:tc>
                  <a:txBody>
                    <a:bodyPr/>
                    <a:lstStyle/>
                    <a:p>
                      <a:pPr algn="ctr"/>
                      <a:r>
                        <a:rPr lang="en-US" altLang="zh-CN" sz="1800" b="0" i="0" kern="1200" dirty="0">
                          <a:solidFill>
                            <a:schemeClr val="dk1"/>
                          </a:solidFill>
                          <a:effectLst/>
                          <a:latin typeface="+mn-lt"/>
                          <a:ea typeface="+mn-ea"/>
                          <a:cs typeface="+mn-cs"/>
                        </a:rPr>
                        <a:t>Ter</a:t>
                      </a:r>
                      <a:r>
                        <a:rPr lang="en-US" altLang="zh-CN" sz="1800" b="0" i="0" kern="1200" dirty="0">
                          <a:solidFill>
                            <a:schemeClr val="dk1"/>
                          </a:solidFill>
                          <a:effectLst/>
                          <a:latin typeface="Arial" panose="020B0604020202020204" pitchFamily="34" charset="0"/>
                          <a:ea typeface="Arial" panose="020B0604020202020204" pitchFamily="34" charset="0"/>
                          <a:cs typeface="Arial" panose="020B0604020202020204" pitchFamily="34" charset="0"/>
                        </a:rPr>
                        <a:t>mination Of Trading</a:t>
                      </a:r>
                      <a:endParaRPr lang="zh-CN" altLang="en-US" dirty="0">
                        <a:latin typeface="Arial" panose="020B0604020202020204" pitchFamily="34" charset="0"/>
                        <a:ea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US" altLang="zh-CN" sz="1800" b="0" i="0" kern="1200" dirty="0">
                          <a:solidFill>
                            <a:schemeClr val="dk1"/>
                          </a:solidFill>
                          <a:effectLst/>
                          <a:latin typeface="Arial" panose="020B0604020202020204" pitchFamily="34" charset="0"/>
                          <a:ea typeface="Arial" panose="020B0604020202020204" pitchFamily="34" charset="0"/>
                          <a:cs typeface="Arial" panose="020B0604020202020204" pitchFamily="34" charset="0"/>
                        </a:rPr>
                        <a:t>Seventh business day preceding the last business day of the delivery month. Trading in expiring contracts closes at 12:01 p.m. on the last trading day</a:t>
                      </a:r>
                      <a:r>
                        <a:rPr lang="en-US" altLang="zh-CN" sz="1800" b="0" i="0" kern="1200" dirty="0">
                          <a:solidFill>
                            <a:schemeClr val="dk1"/>
                          </a:solidFill>
                          <a:effectLst/>
                          <a:latin typeface="+mn-lt"/>
                          <a:ea typeface="+mn-ea"/>
                          <a:cs typeface="+mn-cs"/>
                        </a:rPr>
                        <a:t>.</a:t>
                      </a:r>
                      <a:endParaRPr lang="zh-CN" altLang="en-US"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21276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25" y="504825"/>
            <a:ext cx="10396855" cy="5848350"/>
          </a:xfrm>
          <a:prstGeom prst="rect">
            <a:avLst/>
          </a:prstGeom>
        </p:spPr>
      </p:pic>
    </p:spTree>
    <p:extLst>
      <p:ext uri="{BB962C8B-B14F-4D97-AF65-F5344CB8AC3E}">
        <p14:creationId xmlns:p14="http://schemas.microsoft.com/office/powerpoint/2010/main" val="333349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75" y="514985"/>
            <a:ext cx="10358755" cy="5827395"/>
          </a:xfrm>
          <a:prstGeom prst="rect">
            <a:avLst/>
          </a:prstGeom>
        </p:spPr>
      </p:pic>
    </p:spTree>
    <p:extLst>
      <p:ext uri="{BB962C8B-B14F-4D97-AF65-F5344CB8AC3E}">
        <p14:creationId xmlns:p14="http://schemas.microsoft.com/office/powerpoint/2010/main" val="937865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bg1"/>
                </a:solidFill>
                <a:latin typeface="Arial" panose="020B0604020202020204" pitchFamily="34" charset="0"/>
                <a:ea typeface="Garamond" charset="0"/>
                <a:cs typeface="Arial" panose="020B0604020202020204" pitchFamily="34" charset="0"/>
              </a:rPr>
              <a:t>Major Events Impacting TY Prices</a:t>
            </a:r>
          </a:p>
        </p:txBody>
      </p:sp>
      <p:sp>
        <p:nvSpPr>
          <p:cNvPr id="6" name="TextBox 5"/>
          <p:cNvSpPr txBox="1"/>
          <p:nvPr/>
        </p:nvSpPr>
        <p:spPr>
          <a:xfrm>
            <a:off x="339271" y="794251"/>
            <a:ext cx="11150600" cy="5016758"/>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latin typeface="Arial" panose="020B0604020202020204" pitchFamily="34" charset="0"/>
                <a:ea typeface="Arial" panose="020B0604020202020204" pitchFamily="34" charset="0"/>
                <a:cs typeface="Arial" panose="020B0604020202020204" pitchFamily="34" charset="0"/>
              </a:rPr>
              <a:t>1973 Oil Crisis</a:t>
            </a:r>
          </a:p>
          <a:p>
            <a:pPr lvl="1"/>
            <a:r>
              <a:rPr lang="en-US" altLang="zh-CN" sz="2000" dirty="0">
                <a:latin typeface="Arial" panose="020B0604020202020204" pitchFamily="34" charset="0"/>
                <a:ea typeface="Arial" panose="020B0604020202020204" pitchFamily="34" charset="0"/>
                <a:cs typeface="Arial" panose="020B0604020202020204" pitchFamily="34" charset="0"/>
              </a:rPr>
              <a:t>“In 1973, Middle Eastern states placed an embargo on oil trade, in response to the US involvement in Israel’s Yom Kippur War. Unable to trade one of the most important commodities, economies went into crisis.</a:t>
            </a:r>
          </a:p>
          <a:p>
            <a:pPr marL="342900" indent="-342900">
              <a:buFont typeface="Arial" panose="020B0604020202020204" pitchFamily="34" charset="0"/>
              <a:buChar char="•"/>
            </a:pPr>
            <a:r>
              <a:rPr lang="en-US" altLang="zh-CN" sz="2000" b="1" dirty="0">
                <a:latin typeface="Arial" panose="020B0604020202020204" pitchFamily="34" charset="0"/>
                <a:ea typeface="Arial" panose="020B0604020202020204" pitchFamily="34" charset="0"/>
                <a:cs typeface="Arial" panose="020B0604020202020204" pitchFamily="34" charset="0"/>
              </a:rPr>
              <a:t>1997 Asian Financial Crisis</a:t>
            </a:r>
          </a:p>
          <a:p>
            <a:pPr lvl="1"/>
            <a:r>
              <a:rPr lang="en-US" altLang="zh-CN" sz="2000" dirty="0">
                <a:latin typeface="Arial" panose="020B0604020202020204" pitchFamily="34" charset="0"/>
                <a:ea typeface="Arial" panose="020B0604020202020204" pitchFamily="34" charset="0"/>
                <a:cs typeface="Arial" panose="020B0604020202020204" pitchFamily="34" charset="0"/>
              </a:rPr>
              <a:t>“Financial contagion in 1997 led to fears of an economic meltdown in Asia, which could have in turn led to a worldwide economic meltdown. The crisis Started in Thailand, with an accumulation of foreign debt, leading Thailand almost to bankruptcy. </a:t>
            </a:r>
          </a:p>
          <a:p>
            <a:pPr marL="342900" indent="-342900">
              <a:buFont typeface="Arial" panose="020B0604020202020204" pitchFamily="34" charset="0"/>
              <a:buChar char="•"/>
            </a:pPr>
            <a:r>
              <a:rPr lang="en-US" altLang="zh-CN" sz="2000" b="1" dirty="0">
                <a:latin typeface="Arial" panose="020B0604020202020204" pitchFamily="34" charset="0"/>
                <a:ea typeface="Arial" panose="020B0604020202020204" pitchFamily="34" charset="0"/>
                <a:cs typeface="Arial" panose="020B0604020202020204" pitchFamily="34" charset="0"/>
              </a:rPr>
              <a:t>2008</a:t>
            </a:r>
            <a:r>
              <a:rPr lang="zh-CN" altLang="en-US" sz="2000" b="1" dirty="0">
                <a:latin typeface="Arial" panose="020B0604020202020204" pitchFamily="34" charset="0"/>
                <a:ea typeface="Arial" panose="020B0604020202020204" pitchFamily="34" charset="0"/>
                <a:cs typeface="Arial" panose="020B0604020202020204" pitchFamily="34" charset="0"/>
              </a:rPr>
              <a:t> </a:t>
            </a:r>
            <a:r>
              <a:rPr lang="en-US" altLang="zh-CN" sz="2000" b="1" dirty="0">
                <a:latin typeface="Arial" panose="020B0604020202020204" pitchFamily="34" charset="0"/>
                <a:ea typeface="Arial" panose="020B0604020202020204" pitchFamily="34" charset="0"/>
                <a:cs typeface="Arial" panose="020B0604020202020204" pitchFamily="34" charset="0"/>
              </a:rPr>
              <a:t>Financial Crisis</a:t>
            </a:r>
          </a:p>
          <a:p>
            <a:pPr lvl="1"/>
            <a:r>
              <a:rPr lang="en-US" altLang="zh-CN" sz="2000" dirty="0">
                <a:latin typeface="Arial" panose="020B0604020202020204" pitchFamily="34" charset="0"/>
                <a:ea typeface="Arial" panose="020B0604020202020204" pitchFamily="34" charset="0"/>
                <a:cs typeface="Arial" panose="020B0604020202020204" pitchFamily="34" charset="0"/>
              </a:rPr>
              <a:t>“During the financial crisis, investors began to avoid risky assets in favor of ultra-safe U.S. Treasury securities. Market investors were selling risky assets, they were rushing to the safety of U.S. Treasury securities. </a:t>
            </a:r>
          </a:p>
          <a:p>
            <a:pPr marL="342900" indent="-342900">
              <a:buFont typeface="Arial" panose="020B0604020202020204" pitchFamily="34" charset="0"/>
              <a:buChar char="•"/>
            </a:pPr>
            <a:r>
              <a:rPr lang="en-US" altLang="zh-CN" sz="2000" b="1" dirty="0">
                <a:latin typeface="Arial" panose="020B0604020202020204" pitchFamily="34" charset="0"/>
                <a:ea typeface="Arial" panose="020B0604020202020204" pitchFamily="34" charset="0"/>
                <a:cs typeface="Arial" panose="020B0604020202020204" pitchFamily="34" charset="0"/>
              </a:rPr>
              <a:t>2017</a:t>
            </a:r>
            <a:r>
              <a:rPr lang="zh-CN" altLang="en-US" sz="2000" b="1" dirty="0">
                <a:latin typeface="Arial" panose="020B0604020202020204" pitchFamily="34" charset="0"/>
                <a:ea typeface="Arial" panose="020B0604020202020204" pitchFamily="34" charset="0"/>
                <a:cs typeface="Arial" panose="020B0604020202020204" pitchFamily="34" charset="0"/>
              </a:rPr>
              <a:t> </a:t>
            </a:r>
            <a:r>
              <a:rPr lang="en-US" altLang="zh-CN" sz="2000" b="1" dirty="0">
                <a:latin typeface="Arial" panose="020B0604020202020204" pitchFamily="34" charset="0"/>
                <a:ea typeface="Arial" panose="020B0604020202020204" pitchFamily="34" charset="0"/>
                <a:cs typeface="Arial" panose="020B0604020202020204" pitchFamily="34" charset="0"/>
              </a:rPr>
              <a:t>Presidency</a:t>
            </a:r>
            <a:r>
              <a:rPr lang="zh-CN" altLang="en-US" sz="2000" b="1" dirty="0">
                <a:latin typeface="Arial" panose="020B0604020202020204" pitchFamily="34" charset="0"/>
                <a:ea typeface="Arial" panose="020B0604020202020204" pitchFamily="34" charset="0"/>
                <a:cs typeface="Arial" panose="020B0604020202020204" pitchFamily="34" charset="0"/>
              </a:rPr>
              <a:t> </a:t>
            </a:r>
            <a:r>
              <a:rPr lang="en-US" altLang="zh-CN" sz="2000" b="1" dirty="0">
                <a:latin typeface="Arial" panose="020B0604020202020204" pitchFamily="34" charset="0"/>
                <a:ea typeface="Arial" panose="020B0604020202020204" pitchFamily="34" charset="0"/>
                <a:cs typeface="Arial" panose="020B0604020202020204" pitchFamily="34" charset="0"/>
              </a:rPr>
              <a:t>of Trump</a:t>
            </a:r>
          </a:p>
          <a:p>
            <a:pPr lvl="1"/>
            <a:r>
              <a:rPr lang="en-US" altLang="zh-CN" sz="2000" dirty="0">
                <a:latin typeface="Arial" panose="020B0604020202020204" pitchFamily="34" charset="0"/>
                <a:ea typeface="Arial" panose="020B0604020202020204" pitchFamily="34" charset="0"/>
                <a:cs typeface="Arial" panose="020B0604020202020204" pitchFamily="34" charset="0"/>
              </a:rPr>
              <a:t>“Treasuries had been largely selling off dramatically since Trump won the U.S. presidency, as investors anticipated more government spending, lower corporate taxes and deregulation of certain sectors.”</a:t>
            </a:r>
            <a:endParaRPr lang="en-US" sz="2000" b="1" dirty="0">
              <a:latin typeface="Arial" panose="020B0604020202020204" pitchFamily="34" charset="0"/>
              <a:ea typeface="Arial" panose="020B0604020202020204" pitchFamily="34" charset="0"/>
              <a:cs typeface="Arial" panose="020B0604020202020204" pitchFamily="34" charset="0"/>
            </a:endParaRPr>
          </a:p>
        </p:txBody>
      </p:sp>
      <p:sp>
        <p:nvSpPr>
          <p:cNvPr id="4" name="TextBox 3"/>
          <p:cNvSpPr txBox="1"/>
          <p:nvPr/>
        </p:nvSpPr>
        <p:spPr>
          <a:xfrm>
            <a:off x="9481631" y="6066399"/>
            <a:ext cx="2451312" cy="276999"/>
          </a:xfrm>
          <a:prstGeom prst="rect">
            <a:avLst/>
          </a:prstGeom>
          <a:noFill/>
        </p:spPr>
        <p:txBody>
          <a:bodyPr wrap="none" rtlCol="0">
            <a:spAutoFit/>
          </a:bodyPr>
          <a:lstStyle/>
          <a:p>
            <a:r>
              <a:rPr lang="en-US" sz="1200" dirty="0"/>
              <a:t>Source: Money Transfer Companion </a:t>
            </a:r>
          </a:p>
        </p:txBody>
      </p:sp>
    </p:spTree>
    <p:extLst>
      <p:ext uri="{BB962C8B-B14F-4D97-AF65-F5344CB8AC3E}">
        <p14:creationId xmlns:p14="http://schemas.microsoft.com/office/powerpoint/2010/main" val="560196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grpSp>
        <p:nvGrpSpPr>
          <p:cNvPr id="6" name="Group 5"/>
          <p:cNvGrpSpPr/>
          <p:nvPr/>
        </p:nvGrpSpPr>
        <p:grpSpPr>
          <a:xfrm>
            <a:off x="0" y="3"/>
            <a:ext cx="4294414" cy="1705707"/>
            <a:chOff x="0" y="3"/>
            <a:chExt cx="2373923" cy="1705707"/>
          </a:xfrm>
          <a:effectLst>
            <a:outerShdw blurRad="50800" dist="38100" dir="10800000" algn="r" rotWithShape="0">
              <a:prstClr val="black">
                <a:alpha val="40000"/>
              </a:prstClr>
            </a:outerShdw>
          </a:effectLst>
        </p:grpSpPr>
        <p:sp>
          <p:nvSpPr>
            <p:cNvPr id="7" name="Rectangle 6"/>
            <p:cNvSpPr/>
            <p:nvPr/>
          </p:nvSpPr>
          <p:spPr>
            <a:xfrm>
              <a:off x="0" y="3"/>
              <a:ext cx="2373923" cy="518743"/>
            </a:xfrm>
            <a:prstGeom prst="rect">
              <a:avLst/>
            </a:prstGeom>
            <a:solidFill>
              <a:srgbClr val="00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27542"/>
              <a:ext cx="527537" cy="1178168"/>
            </a:xfrm>
            <a:prstGeom prst="rect">
              <a:avLst/>
            </a:prstGeom>
            <a:solidFill>
              <a:srgbClr val="73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303342"/>
              <a:ext cx="1468313" cy="742944"/>
            </a:xfrm>
            <a:prstGeom prst="rect">
              <a:avLst/>
            </a:prstGeom>
            <a:solidFill>
              <a:srgbClr val="2274A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p:cNvSpPr txBox="1"/>
          <p:nvPr/>
        </p:nvSpPr>
        <p:spPr>
          <a:xfrm>
            <a:off x="2438058" y="2936146"/>
            <a:ext cx="7315763" cy="762000"/>
          </a:xfrm>
          <a:prstGeom prst="rect">
            <a:avLst/>
          </a:prstGeom>
          <a:noFill/>
        </p:spPr>
        <p:txBody>
          <a:bodyPr wrap="square" rtlCol="0">
            <a:spAutoFit/>
          </a:bodyPr>
          <a:lstStyle/>
          <a:p>
            <a:pPr algn="ctr"/>
            <a:r>
              <a:rPr lang="en-US" altLang="zh-CN" sz="4400" b="1" dirty="0">
                <a:latin typeface="Arial" panose="020B0604020202020204" pitchFamily="34" charset="0"/>
                <a:cs typeface="Arial" panose="020B0604020202020204" pitchFamily="34" charset="0"/>
              </a:rPr>
              <a:t>Statistical Tests</a:t>
            </a:r>
            <a:endParaRPr lang="en-US" sz="4400" b="1"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pic>
        <p:nvPicPr>
          <p:cNvPr id="4" name="Picture 3"/>
          <p:cNvPicPr>
            <a:picLocks noChangeAspect="1"/>
          </p:cNvPicPr>
          <p:nvPr/>
        </p:nvPicPr>
        <p:blipFill>
          <a:blip r:embed="rId3">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tretch>
            <a:fillRect/>
          </a:stretch>
        </p:blipFill>
        <p:spPr>
          <a:xfrm>
            <a:off x="385400" y="802175"/>
            <a:ext cx="6940432" cy="4356415"/>
          </a:xfrm>
          <a:prstGeom prst="rect">
            <a:avLst/>
          </a:prstGeom>
        </p:spPr>
      </p:pic>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bg1"/>
                </a:solidFill>
                <a:latin typeface="Arial" panose="020B0604020202020204" pitchFamily="34" charset="0"/>
                <a:ea typeface="Garamond" charset="0"/>
                <a:cs typeface="Arial" panose="020B0604020202020204" pitchFamily="34" charset="0"/>
              </a:rPr>
              <a:t>Stati</a:t>
            </a:r>
            <a:r>
              <a:rPr lang="en-US" altLang="zh-CN" sz="3200" b="1" dirty="0">
                <a:solidFill>
                  <a:schemeClr val="bg1"/>
                </a:solidFill>
                <a:latin typeface="Arial" panose="020B0604020202020204" pitchFamily="34" charset="0"/>
                <a:ea typeface="Garamond" charset="0"/>
                <a:cs typeface="Arial" panose="020B0604020202020204" pitchFamily="34" charset="0"/>
              </a:rPr>
              <a:t>stical Tests – Variance Ratio</a:t>
            </a:r>
          </a:p>
        </p:txBody>
      </p:sp>
      <p:sp>
        <p:nvSpPr>
          <p:cNvPr id="2" name="TextBox 1"/>
          <p:cNvSpPr txBox="1"/>
          <p:nvPr/>
        </p:nvSpPr>
        <p:spPr>
          <a:xfrm>
            <a:off x="0" y="617517"/>
            <a:ext cx="12192000" cy="861774"/>
          </a:xfrm>
          <a:prstGeom prst="rect">
            <a:avLst/>
          </a:prstGeom>
          <a:noFill/>
        </p:spPr>
        <p:txBody>
          <a:bodyPr wrap="square" rtlCol="0">
            <a:spAutoFit/>
          </a:bodyPr>
          <a:lstStyle/>
          <a:p>
            <a:r>
              <a:rPr lang="en-US" sz="1400" b="1" dirty="0">
                <a:latin typeface="Arial" panose="020B0604020202020204" pitchFamily="34" charset="0"/>
                <a:ea typeface="Arial" panose="020B0604020202020204" pitchFamily="34" charset="0"/>
                <a:cs typeface="Arial" panose="020B0604020202020204" pitchFamily="34" charset="0"/>
              </a:rPr>
              <a:t>Data: DX-5min, Log return</a:t>
            </a:r>
          </a:p>
          <a:p>
            <a:endParaRPr lang="en-US" sz="1400" dirty="0">
              <a:latin typeface="Arial" panose="020B0604020202020204" pitchFamily="34" charset="0"/>
              <a:ea typeface="Arial" panose="020B0604020202020204" pitchFamily="34" charset="0"/>
              <a:cs typeface="Arial" panose="020B0604020202020204" pitchFamily="34"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3103978-3427-41FF-B477-17EFEC5FC1AA}"/>
                  </a:ext>
                </a:extLst>
              </p:cNvPr>
              <p:cNvSpPr txBox="1"/>
              <p:nvPr/>
            </p:nvSpPr>
            <p:spPr>
              <a:xfrm>
                <a:off x="385400" y="5158590"/>
                <a:ext cx="6067687" cy="1130887"/>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lang="en-US" sz="1600" b="0" i="1" smtClean="0">
                        <a:latin typeface="Cambria Math" panose="02040503050406030204" pitchFamily="18" charset="0"/>
                      </a:rPr>
                      <m:t>𝑉𝑎𝑟𝑖𝑎𝑛𝑐𝑒</m:t>
                    </m:r>
                    <m:r>
                      <a:rPr lang="en-US" sz="1600" b="0" i="1" smtClean="0">
                        <a:latin typeface="Cambria Math" panose="02040503050406030204" pitchFamily="18" charset="0"/>
                      </a:rPr>
                      <m:t> </m:t>
                    </m:r>
                    <m:r>
                      <a:rPr lang="en-US" sz="1600" b="0" i="1" smtClean="0">
                        <a:latin typeface="Cambria Math" panose="02040503050406030204" pitchFamily="18" charset="0"/>
                      </a:rPr>
                      <m:t>𝑅𝑎𝑡𝑖𝑜</m:t>
                    </m:r>
                    <m:r>
                      <a:rPr lang="en-US" sz="1600" b="0" i="1" smtClean="0">
                        <a:latin typeface="Cambria Math" panose="02040503050406030204" pitchFamily="18" charset="0"/>
                      </a:rPr>
                      <m:t>=</m:t>
                    </m:r>
                    <m:r>
                      <a:rPr lang="en-US" sz="1600" b="0" i="1" smtClean="0">
                        <a:latin typeface="Cambria Math" panose="02040503050406030204" pitchFamily="18" charset="0"/>
                      </a:rPr>
                      <m:t>𝑉𝑅</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𝑞</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𝑉𝑎𝑟</m:t>
                        </m:r>
                        <m:r>
                          <a:rPr lang="en-US" sz="1600" b="0" i="1" smtClean="0">
                            <a:latin typeface="Cambria Math" panose="02040503050406030204" pitchFamily="18" charset="0"/>
                          </a:rPr>
                          <m:t>(</m:t>
                        </m:r>
                        <m:r>
                          <a:rPr lang="en-US" sz="1600" b="0" i="1" smtClean="0">
                            <a:latin typeface="Cambria Math" panose="02040503050406030204" pitchFamily="18" charset="0"/>
                          </a:rPr>
                          <m:t>𝑞</m:t>
                        </m:r>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𝜏</m:t>
                        </m:r>
                        <m:r>
                          <a:rPr lang="en-US" sz="1600" b="0" i="1" smtClean="0">
                            <a:latin typeface="Cambria Math" panose="02040503050406030204" pitchFamily="18" charset="0"/>
                            <a:ea typeface="Cambria Math" panose="02040503050406030204" pitchFamily="18" charset="0"/>
                          </a:rPr>
                          <m:t>)</m:t>
                        </m:r>
                      </m:num>
                      <m:den>
                        <m:r>
                          <a:rPr lang="en-US" sz="1600" b="0" i="1" smtClean="0">
                            <a:latin typeface="Cambria Math" panose="02040503050406030204" pitchFamily="18" charset="0"/>
                          </a:rPr>
                          <m:t>𝑞</m:t>
                        </m:r>
                        <m:r>
                          <a:rPr lang="en-US" sz="1600" b="0" i="1" smtClean="0">
                            <a:latin typeface="Cambria Math" panose="02040503050406030204" pitchFamily="18" charset="0"/>
                          </a:rPr>
                          <m:t>∗</m:t>
                        </m:r>
                        <m:r>
                          <a:rPr lang="en-US" sz="1600" b="0" i="1" smtClean="0">
                            <a:latin typeface="Cambria Math" panose="02040503050406030204" pitchFamily="18" charset="0"/>
                          </a:rPr>
                          <m:t>𝑉𝑎𝑟</m:t>
                        </m:r>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𝜏</m:t>
                        </m:r>
                        <m:r>
                          <a:rPr lang="en-US" sz="1600" b="0" i="1" smtClean="0">
                            <a:latin typeface="Cambria Math" panose="02040503050406030204" pitchFamily="18" charset="0"/>
                            <a:ea typeface="Cambria Math" panose="02040503050406030204" pitchFamily="18" charset="0"/>
                          </a:rPr>
                          <m:t>)</m:t>
                        </m:r>
                      </m:den>
                    </m:f>
                  </m:oMath>
                </a14:m>
                <a:endParaRPr lang="en-US" b="0" dirty="0"/>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If VR = 1, then a purely random process.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If VR &gt; 1, then the price series shows a tendency to form trends;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If VR &lt; 1, then the price series shows some degree of mean reversion.</a:t>
                </a:r>
              </a:p>
            </p:txBody>
          </p:sp>
        </mc:Choice>
        <mc:Fallback xmlns="">
          <p:sp>
            <p:nvSpPr>
              <p:cNvPr id="7" name="TextBox 6">
                <a:extLst>
                  <a:ext uri="{FF2B5EF4-FFF2-40B4-BE49-F238E27FC236}">
                    <a16:creationId xmlns:a16="http://schemas.microsoft.com/office/drawing/2014/main" id="{23103978-3427-41FF-B477-17EFEC5FC1AA}"/>
                  </a:ext>
                </a:extLst>
              </p:cNvPr>
              <p:cNvSpPr txBox="1">
                <a:spLocks noRot="1" noChangeAspect="1" noMove="1" noResize="1" noEditPoints="1" noAdjustHandles="1" noChangeArrowheads="1" noChangeShapeType="1" noTextEdit="1"/>
              </p:cNvSpPr>
              <p:nvPr/>
            </p:nvSpPr>
            <p:spPr>
              <a:xfrm>
                <a:off x="385400" y="5158590"/>
                <a:ext cx="6067687" cy="1130887"/>
              </a:xfrm>
              <a:prstGeom prst="rect">
                <a:avLst/>
              </a:prstGeom>
              <a:blipFill>
                <a:blip r:embed="rId4"/>
                <a:stretch>
                  <a:fillRect l="-402"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52662A-379F-4FCF-9A8D-675696A718D2}"/>
                  </a:ext>
                </a:extLst>
              </p:cNvPr>
              <p:cNvSpPr txBox="1"/>
              <p:nvPr/>
            </p:nvSpPr>
            <p:spPr>
              <a:xfrm>
                <a:off x="7510582" y="1090617"/>
                <a:ext cx="2766436" cy="58477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600" b="1" i="1" smtClean="0">
                          <a:latin typeface="Cambria Math" panose="02040503050406030204" pitchFamily="18" charset="0"/>
                        </a:rPr>
                        <m:t>𝑽𝑹</m:t>
                      </m:r>
                      <m:r>
                        <a:rPr lang="en-US" sz="1600" b="1" i="1" smtClean="0">
                          <a:latin typeface="Cambria Math" panose="02040503050406030204" pitchFamily="18" charset="0"/>
                        </a:rPr>
                        <m:t> </m:t>
                      </m:r>
                      <m:r>
                        <a:rPr lang="en-US" sz="1600" b="1" i="1" smtClean="0">
                          <a:latin typeface="Cambria Math" panose="02040503050406030204" pitchFamily="18" charset="0"/>
                        </a:rPr>
                        <m:t>𝒖𝒏𝒅𝒆𝒓</m:t>
                      </m:r>
                      <m:r>
                        <a:rPr lang="en-US" sz="1600" b="1" i="1" smtClean="0">
                          <a:latin typeface="Cambria Math" panose="02040503050406030204" pitchFamily="18" charset="0"/>
                        </a:rPr>
                        <m:t> </m:t>
                      </m:r>
                      <m:r>
                        <a:rPr lang="en-US" sz="1600" b="1" i="1" smtClean="0">
                          <a:latin typeface="Cambria Math" panose="02040503050406030204" pitchFamily="18" charset="0"/>
                        </a:rPr>
                        <m:t>𝒄𝒆𝒓𝒕𝒂𝒊𝒏</m:t>
                      </m:r>
                      <m:r>
                        <a:rPr lang="en-US" sz="1600" b="1" i="1" smtClean="0">
                          <a:latin typeface="Cambria Math" panose="02040503050406030204" pitchFamily="18" charset="0"/>
                        </a:rPr>
                        <m:t> </m:t>
                      </m:r>
                      <m:r>
                        <a:rPr lang="en-US" sz="1600" b="1" i="1" smtClean="0">
                          <a:latin typeface="Cambria Math" panose="02040503050406030204" pitchFamily="18" charset="0"/>
                          <a:ea typeface="Cambria Math" panose="02040503050406030204" pitchFamily="18" charset="0"/>
                        </a:rPr>
                        <m:t>𝝉</m:t>
                      </m:r>
                    </m:oMath>
                  </m:oMathPara>
                </a14:m>
                <a:endParaRPr lang="en-US" sz="1600" b="1" i="1" dirty="0">
                  <a:latin typeface="Cambria Math" panose="02040503050406030204" pitchFamily="18" charset="0"/>
                  <a:ea typeface="Cambria Math" panose="02040503050406030204" pitchFamily="18" charset="0"/>
                </a:endParaRPr>
              </a:p>
              <a:p>
                <a14:m>
                  <m:oMath xmlns:m="http://schemas.openxmlformats.org/officeDocument/2006/math">
                    <m:r>
                      <a:rPr lang="en-US" sz="1600" i="1">
                        <a:latin typeface="Cambria Math" panose="02040503050406030204" pitchFamily="18" charset="0"/>
                        <a:cs typeface="Arial" panose="020B0604020202020204" pitchFamily="34" charset="0"/>
                      </a:rPr>
                      <m:t>𝑞</m:t>
                    </m:r>
                  </m:oMath>
                </a14:m>
                <a:r>
                  <a:rPr lang="en-US" sz="1600" b="1" dirty="0">
                    <a:ea typeface="Cambria Math" panose="02040503050406030204" pitchFamily="18" charset="0"/>
                  </a:rPr>
                  <a:t> </a:t>
                </a:r>
                <a14:m>
                  <m:oMath xmlns:m="http://schemas.openxmlformats.org/officeDocument/2006/math">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𝟏</m:t>
                    </m:r>
                    <m:r>
                      <a:rPr lang="en-US" sz="1600" b="1" i="1" smtClean="0">
                        <a:latin typeface="Cambria Math" panose="02040503050406030204" pitchFamily="18" charset="0"/>
                        <a:ea typeface="Cambria Math" panose="02040503050406030204" pitchFamily="18" charset="0"/>
                      </a:rPr>
                      <m:t> </m:t>
                    </m:r>
                    <m:r>
                      <a:rPr lang="en-US" sz="1600" b="1" i="1" smtClean="0">
                        <a:latin typeface="Cambria Math" panose="02040503050406030204" pitchFamily="18" charset="0"/>
                        <a:ea typeface="Cambria Math" panose="02040503050406030204" pitchFamily="18" charset="0"/>
                      </a:rPr>
                      <m:t>𝒎𝒆𝒂𝒏𝒔</m:t>
                    </m:r>
                    <m:r>
                      <a:rPr lang="en-US" sz="1600" b="1" i="1" smtClean="0">
                        <a:latin typeface="Cambria Math" panose="02040503050406030204" pitchFamily="18" charset="0"/>
                        <a:ea typeface="Cambria Math" panose="02040503050406030204" pitchFamily="18" charset="0"/>
                      </a:rPr>
                      <m:t> </m:t>
                    </m:r>
                    <m:r>
                      <a:rPr lang="en-US" sz="1600" b="1" i="1" smtClean="0">
                        <a:latin typeface="Cambria Math" panose="02040503050406030204" pitchFamily="18" charset="0"/>
                        <a:ea typeface="Cambria Math" panose="02040503050406030204" pitchFamily="18" charset="0"/>
                      </a:rPr>
                      <m:t>𝟓</m:t>
                    </m:r>
                    <m:r>
                      <a:rPr lang="en-US" sz="1600" b="1" i="1" smtClean="0">
                        <a:latin typeface="Cambria Math" panose="02040503050406030204" pitchFamily="18" charset="0"/>
                        <a:ea typeface="Cambria Math" panose="02040503050406030204" pitchFamily="18" charset="0"/>
                      </a:rPr>
                      <m:t>−</m:t>
                    </m:r>
                    <m:func>
                      <m:funcPr>
                        <m:ctrlPr>
                          <a:rPr lang="en-US" sz="1600" b="1" i="1" smtClean="0">
                            <a:latin typeface="Cambria Math" panose="02040503050406030204" pitchFamily="18" charset="0"/>
                            <a:ea typeface="Cambria Math" panose="02040503050406030204" pitchFamily="18" charset="0"/>
                          </a:rPr>
                        </m:ctrlPr>
                      </m:funcPr>
                      <m:fName>
                        <m:r>
                          <a:rPr lang="en-US" sz="1600" b="1" i="0" smtClean="0">
                            <a:latin typeface="Cambria Math" panose="02040503050406030204" pitchFamily="18" charset="0"/>
                            <a:ea typeface="Cambria Math" panose="02040503050406030204" pitchFamily="18" charset="0"/>
                          </a:rPr>
                          <m:t>𝐦𝐢𝐧</m:t>
                        </m:r>
                      </m:fName>
                      <m:e>
                        <m:r>
                          <a:rPr lang="en-US" sz="1600" b="1" i="1" smtClean="0">
                            <a:latin typeface="Cambria Math" panose="02040503050406030204" pitchFamily="18" charset="0"/>
                            <a:ea typeface="Cambria Math" panose="02040503050406030204" pitchFamily="18" charset="0"/>
                          </a:rPr>
                          <m:t>𝒍𝒂𝒈</m:t>
                        </m:r>
                      </m:e>
                    </m:func>
                  </m:oMath>
                </a14:m>
                <a:endParaRPr lang="en-US" sz="2000" b="1" dirty="0"/>
              </a:p>
            </p:txBody>
          </p:sp>
        </mc:Choice>
        <mc:Fallback xmlns="">
          <p:sp>
            <p:nvSpPr>
              <p:cNvPr id="8" name="TextBox 7">
                <a:extLst>
                  <a:ext uri="{FF2B5EF4-FFF2-40B4-BE49-F238E27FC236}">
                    <a16:creationId xmlns:a16="http://schemas.microsoft.com/office/drawing/2014/main" id="{D052662A-379F-4FCF-9A8D-675696A718D2}"/>
                  </a:ext>
                </a:extLst>
              </p:cNvPr>
              <p:cNvSpPr txBox="1">
                <a:spLocks noRot="1" noChangeAspect="1" noMove="1" noResize="1" noEditPoints="1" noAdjustHandles="1" noChangeArrowheads="1" noChangeShapeType="1" noTextEdit="1"/>
              </p:cNvSpPr>
              <p:nvPr/>
            </p:nvSpPr>
            <p:spPr>
              <a:xfrm>
                <a:off x="7510582" y="1090617"/>
                <a:ext cx="2766436" cy="584775"/>
              </a:xfrm>
              <a:prstGeom prst="rect">
                <a:avLst/>
              </a:prstGeom>
              <a:blipFill>
                <a:blip r:embed="rId5"/>
                <a:stretch>
                  <a:fillRect b="-5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FAEBDED-FE50-4E4D-93A4-1CCB226D8DB1}"/>
                  </a:ext>
                </a:extLst>
              </p:cNvPr>
              <p:cNvSpPr txBox="1"/>
              <p:nvPr/>
            </p:nvSpPr>
            <p:spPr>
              <a:xfrm>
                <a:off x="7510582" y="1740378"/>
                <a:ext cx="1788310" cy="1815882"/>
              </a:xfrm>
              <a:prstGeom prst="rect">
                <a:avLst/>
              </a:prstGeom>
              <a:noFill/>
            </p:spPr>
            <p:txBody>
              <a:bodyPr wrap="none" rtlCol="0">
                <a:spAutoFit/>
              </a:bodyPr>
              <a:lstStyle/>
              <a:p>
                <a14:m>
                  <m:oMath xmlns:m="http://schemas.openxmlformats.org/officeDocument/2006/math">
                    <m:r>
                      <a:rPr lang="en-US" sz="1400" i="1">
                        <a:latin typeface="Cambria Math" panose="02040503050406030204" pitchFamily="18" charset="0"/>
                        <a:cs typeface="Arial" panose="020B0604020202020204" pitchFamily="34" charset="0"/>
                      </a:rPr>
                      <m:t>𝑞</m:t>
                    </m:r>
                    <m:r>
                      <a:rPr lang="en-US" sz="1400" b="1" i="1" smtClean="0">
                        <a:latin typeface="Cambria Math" panose="02040503050406030204" pitchFamily="18" charset="0"/>
                        <a:ea typeface="Cambria Math" panose="02040503050406030204" pitchFamily="18" charset="0"/>
                      </a:rPr>
                      <m:t> </m:t>
                    </m:r>
                  </m:oMath>
                </a14:m>
                <a:r>
                  <a:rPr lang="en-US" sz="1400" dirty="0">
                    <a:latin typeface="Arial" panose="020B0604020202020204" pitchFamily="34" charset="0"/>
                    <a:cs typeface="Arial" panose="020B0604020202020204" pitchFamily="34" charset="0"/>
                  </a:rPr>
                  <a:t>= 2, VR = 0.9724</a:t>
                </a:r>
              </a:p>
              <a:p>
                <a14:m>
                  <m:oMath xmlns:m="http://schemas.openxmlformats.org/officeDocument/2006/math">
                    <m:r>
                      <a:rPr lang="en-US" sz="1400" b="0" i="1" smtClean="0">
                        <a:latin typeface="Cambria Math" panose="02040503050406030204" pitchFamily="18" charset="0"/>
                        <a:cs typeface="Arial" panose="020B0604020202020204" pitchFamily="34" charset="0"/>
                      </a:rPr>
                      <m:t>𝑞</m:t>
                    </m:r>
                  </m:oMath>
                </a14:m>
                <a:r>
                  <a:rPr lang="en-US" sz="1400" dirty="0">
                    <a:latin typeface="Arial" panose="020B0604020202020204" pitchFamily="34" charset="0"/>
                    <a:cs typeface="Arial" panose="020B0604020202020204" pitchFamily="34" charset="0"/>
                  </a:rPr>
                  <a:t> = 3, VR = 0.9505</a:t>
                </a:r>
              </a:p>
              <a:p>
                <a14:m>
                  <m:oMath xmlns:m="http://schemas.openxmlformats.org/officeDocument/2006/math">
                    <m:r>
                      <a:rPr lang="en-US" sz="1400" b="0" i="1" smtClean="0">
                        <a:latin typeface="Cambria Math" panose="02040503050406030204" pitchFamily="18" charset="0"/>
                        <a:cs typeface="Arial" panose="020B0604020202020204" pitchFamily="34" charset="0"/>
                      </a:rPr>
                      <m:t>𝑞</m:t>
                    </m:r>
                  </m:oMath>
                </a14:m>
                <a:r>
                  <a:rPr lang="en-US" sz="1400" dirty="0">
                    <a:latin typeface="Arial" panose="020B0604020202020204" pitchFamily="34" charset="0"/>
                    <a:cs typeface="Arial" panose="020B0604020202020204" pitchFamily="34" charset="0"/>
                  </a:rPr>
                  <a:t> = 4, VR = 0.9327</a:t>
                </a:r>
              </a:p>
              <a:p>
                <a14:m>
                  <m:oMath xmlns:m="http://schemas.openxmlformats.org/officeDocument/2006/math">
                    <m:r>
                      <a:rPr lang="en-US" sz="1400" b="0" i="1" smtClean="0">
                        <a:latin typeface="Cambria Math" panose="02040503050406030204" pitchFamily="18" charset="0"/>
                        <a:cs typeface="Arial" panose="020B0604020202020204" pitchFamily="34" charset="0"/>
                      </a:rPr>
                      <m:t>𝑞</m:t>
                    </m:r>
                  </m:oMath>
                </a14:m>
                <a:r>
                  <a:rPr lang="en-US" sz="1400" dirty="0">
                    <a:latin typeface="Arial" panose="020B0604020202020204" pitchFamily="34" charset="0"/>
                    <a:cs typeface="Arial" panose="020B0604020202020204" pitchFamily="34" charset="0"/>
                  </a:rPr>
                  <a:t> = 5. VR = 0.9194</a:t>
                </a:r>
              </a:p>
              <a:p>
                <a14:m>
                  <m:oMath xmlns:m="http://schemas.openxmlformats.org/officeDocument/2006/math">
                    <m:r>
                      <a:rPr lang="en-US" sz="1400" i="1">
                        <a:latin typeface="Cambria Math" panose="02040503050406030204" pitchFamily="18" charset="0"/>
                        <a:cs typeface="Arial" panose="020B0604020202020204" pitchFamily="34" charset="0"/>
                      </a:rPr>
                      <m:t>𝑞</m:t>
                    </m:r>
                    <m:r>
                      <a:rPr lang="en-US" sz="1400" b="1" i="1" smtClean="0">
                        <a:latin typeface="Cambria Math" panose="02040503050406030204" pitchFamily="18" charset="0"/>
                        <a:ea typeface="Cambria Math" panose="02040503050406030204" pitchFamily="18" charset="0"/>
                      </a:rPr>
                      <m:t> </m:t>
                    </m:r>
                  </m:oMath>
                </a14:m>
                <a:r>
                  <a:rPr lang="en-US" sz="1400" dirty="0">
                    <a:latin typeface="Arial" panose="020B0604020202020204" pitchFamily="34" charset="0"/>
                    <a:cs typeface="Arial" panose="020B0604020202020204" pitchFamily="34" charset="0"/>
                  </a:rPr>
                  <a:t>= 10, VR = 0.8891</a:t>
                </a:r>
              </a:p>
              <a:p>
                <a14:m>
                  <m:oMath xmlns:m="http://schemas.openxmlformats.org/officeDocument/2006/math">
                    <m:r>
                      <a:rPr lang="en-US" sz="1400" b="0" i="1" smtClean="0">
                        <a:latin typeface="Cambria Math" panose="02040503050406030204" pitchFamily="18" charset="0"/>
                        <a:cs typeface="Arial" panose="020B0604020202020204" pitchFamily="34" charset="0"/>
                      </a:rPr>
                      <m:t>𝑞</m:t>
                    </m:r>
                  </m:oMath>
                </a14:m>
                <a:r>
                  <a:rPr lang="en-US" sz="1400" dirty="0">
                    <a:latin typeface="Arial" panose="020B0604020202020204" pitchFamily="34" charset="0"/>
                    <a:cs typeface="Arial" panose="020B0604020202020204" pitchFamily="34" charset="0"/>
                  </a:rPr>
                  <a:t> = 12, VR = 0.8846</a:t>
                </a:r>
              </a:p>
              <a:p>
                <a14:m>
                  <m:oMath xmlns:m="http://schemas.openxmlformats.org/officeDocument/2006/math">
                    <m:r>
                      <a:rPr lang="en-US" sz="1400" b="0" i="1" smtClean="0">
                        <a:latin typeface="Cambria Math" panose="02040503050406030204" pitchFamily="18" charset="0"/>
                        <a:cs typeface="Arial" panose="020B0604020202020204" pitchFamily="34" charset="0"/>
                      </a:rPr>
                      <m:t>𝑞</m:t>
                    </m:r>
                  </m:oMath>
                </a14:m>
                <a:r>
                  <a:rPr lang="en-US" sz="1400" dirty="0">
                    <a:latin typeface="Arial" panose="020B0604020202020204" pitchFamily="34" charset="0"/>
                    <a:cs typeface="Arial" panose="020B0604020202020204" pitchFamily="34" charset="0"/>
                  </a:rPr>
                  <a:t> = 24, VR = 0.8714</a:t>
                </a:r>
              </a:p>
              <a:p>
                <a14:m>
                  <m:oMath xmlns:m="http://schemas.openxmlformats.org/officeDocument/2006/math">
                    <m:r>
                      <a:rPr lang="en-US" sz="1400" i="1">
                        <a:latin typeface="Cambria Math" panose="02040503050406030204" pitchFamily="18" charset="0"/>
                        <a:cs typeface="Arial" panose="020B0604020202020204" pitchFamily="34" charset="0"/>
                      </a:rPr>
                      <m:t>𝑞</m:t>
                    </m:r>
                    <m:r>
                      <a:rPr lang="en-US" sz="1400" b="1" i="1" smtClean="0">
                        <a:latin typeface="Cambria Math" panose="02040503050406030204" pitchFamily="18" charset="0"/>
                        <a:ea typeface="Cambria Math" panose="02040503050406030204" pitchFamily="18" charset="0"/>
                      </a:rPr>
                      <m:t> </m:t>
                    </m:r>
                  </m:oMath>
                </a14:m>
                <a:r>
                  <a:rPr lang="en-US" sz="1400" dirty="0">
                    <a:latin typeface="Arial" panose="020B0604020202020204" pitchFamily="34" charset="0"/>
                    <a:cs typeface="Arial" panose="020B0604020202020204" pitchFamily="34" charset="0"/>
                  </a:rPr>
                  <a:t>= 36, VR = 0.8683</a:t>
                </a:r>
              </a:p>
            </p:txBody>
          </p:sp>
        </mc:Choice>
        <mc:Fallback xmlns="">
          <p:sp>
            <p:nvSpPr>
              <p:cNvPr id="10" name="TextBox 9">
                <a:extLst>
                  <a:ext uri="{FF2B5EF4-FFF2-40B4-BE49-F238E27FC236}">
                    <a16:creationId xmlns:a16="http://schemas.microsoft.com/office/drawing/2014/main" id="{6FAEBDED-FE50-4E4D-93A4-1CCB226D8DB1}"/>
                  </a:ext>
                </a:extLst>
              </p:cNvPr>
              <p:cNvSpPr txBox="1">
                <a:spLocks noRot="1" noChangeAspect="1" noMove="1" noResize="1" noEditPoints="1" noAdjustHandles="1" noChangeArrowheads="1" noChangeShapeType="1" noTextEdit="1"/>
              </p:cNvSpPr>
              <p:nvPr/>
            </p:nvSpPr>
            <p:spPr>
              <a:xfrm>
                <a:off x="7510582" y="1740378"/>
                <a:ext cx="1788310" cy="1815882"/>
              </a:xfrm>
              <a:prstGeom prst="rect">
                <a:avLst/>
              </a:prstGeom>
              <a:blipFill>
                <a:blip r:embed="rId6"/>
                <a:stretch>
                  <a:fillRect t="-336" b="-2685"/>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4DC184D0-718A-45C2-9F28-8316774F871E}"/>
              </a:ext>
            </a:extLst>
          </p:cNvPr>
          <p:cNvSpPr txBox="1"/>
          <p:nvPr/>
        </p:nvSpPr>
        <p:spPr>
          <a:xfrm>
            <a:off x="7510582" y="3785050"/>
            <a:ext cx="4124528" cy="1477328"/>
          </a:xfrm>
          <a:prstGeom prst="rect">
            <a:avLst/>
          </a:prstGeom>
          <a:noFill/>
        </p:spPr>
        <p:txBody>
          <a:bodyPr wrap="square" rtlCol="0">
            <a:spAutoFit/>
          </a:bodyPr>
          <a:lstStyle/>
          <a:p>
            <a:r>
              <a:rPr lang="en-US" dirty="0"/>
              <a:t>If the underlying asset is US dollars, the short-term trend following is not as significant as what it is under 10-year treasury bonds. However, we </a:t>
            </a:r>
            <a:r>
              <a:rPr lang="en-US"/>
              <a:t>may </a:t>
            </a:r>
            <a:r>
              <a:rPr lang="en-US" altLang="zh-CN"/>
              <a:t>use</a:t>
            </a:r>
            <a:r>
              <a:rPr lang="en-US"/>
              <a:t> </a:t>
            </a:r>
            <a:r>
              <a:rPr lang="en-US" dirty="0"/>
              <a:t>other statistical tests.</a:t>
            </a:r>
          </a:p>
        </p:txBody>
      </p:sp>
    </p:spTree>
    <p:extLst>
      <p:ext uri="{BB962C8B-B14F-4D97-AF65-F5344CB8AC3E}">
        <p14:creationId xmlns:p14="http://schemas.microsoft.com/office/powerpoint/2010/main" val="3569382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pic>
        <p:nvPicPr>
          <p:cNvPr id="5" name="Picture 4">
            <a:extLst>
              <a:ext uri="{FF2B5EF4-FFF2-40B4-BE49-F238E27FC236}">
                <a16:creationId xmlns:a16="http://schemas.microsoft.com/office/drawing/2014/main" id="{714BDD9A-90F0-4304-AA9B-1C1712564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592" y="1048404"/>
            <a:ext cx="7193433" cy="4515585"/>
          </a:xfrm>
          <a:prstGeom prst="rect">
            <a:avLst/>
          </a:prstGeom>
        </p:spPr>
      </p:pic>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bg1"/>
                </a:solidFill>
                <a:latin typeface="Arial" panose="020B0604020202020204" pitchFamily="34" charset="0"/>
                <a:ea typeface="Garamond" charset="0"/>
                <a:cs typeface="Arial" panose="020B0604020202020204" pitchFamily="34" charset="0"/>
              </a:rPr>
              <a:t>Statistical Tests – Variance Ratio</a:t>
            </a:r>
          </a:p>
        </p:txBody>
      </p:sp>
      <p:sp>
        <p:nvSpPr>
          <p:cNvPr id="2" name="TextBox 1"/>
          <p:cNvSpPr txBox="1"/>
          <p:nvPr/>
        </p:nvSpPr>
        <p:spPr>
          <a:xfrm>
            <a:off x="0" y="617517"/>
            <a:ext cx="12192000" cy="861774"/>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Data: TY-5min, Log return</a:t>
            </a:r>
          </a:p>
          <a:p>
            <a:endParaRPr lang="en-US" sz="14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37B0893-36C5-4A96-9E7D-3BF8456126FA}"/>
                  </a:ext>
                </a:extLst>
              </p:cNvPr>
              <p:cNvSpPr txBox="1"/>
              <p:nvPr/>
            </p:nvSpPr>
            <p:spPr>
              <a:xfrm>
                <a:off x="7771862" y="1151079"/>
                <a:ext cx="2766436" cy="58477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600" b="1" i="1" smtClean="0">
                          <a:latin typeface="Cambria Math" panose="02040503050406030204" pitchFamily="18" charset="0"/>
                        </a:rPr>
                        <m:t>𝑽𝑹</m:t>
                      </m:r>
                      <m:r>
                        <a:rPr lang="en-US" sz="1600" b="1" i="1" smtClean="0">
                          <a:latin typeface="Cambria Math" panose="02040503050406030204" pitchFamily="18" charset="0"/>
                        </a:rPr>
                        <m:t> </m:t>
                      </m:r>
                      <m:r>
                        <a:rPr lang="en-US" sz="1600" b="1" i="1" smtClean="0">
                          <a:latin typeface="Cambria Math" panose="02040503050406030204" pitchFamily="18" charset="0"/>
                        </a:rPr>
                        <m:t>𝒖𝒏𝒅𝒆𝒓</m:t>
                      </m:r>
                      <m:r>
                        <a:rPr lang="en-US" sz="1600" b="1" i="1" smtClean="0">
                          <a:latin typeface="Cambria Math" panose="02040503050406030204" pitchFamily="18" charset="0"/>
                        </a:rPr>
                        <m:t> </m:t>
                      </m:r>
                      <m:r>
                        <a:rPr lang="en-US" sz="1600" b="1" i="1" smtClean="0">
                          <a:latin typeface="Cambria Math" panose="02040503050406030204" pitchFamily="18" charset="0"/>
                        </a:rPr>
                        <m:t>𝒄𝒆𝒓𝒕𝒂𝒊𝒏</m:t>
                      </m:r>
                      <m:r>
                        <a:rPr lang="en-US" sz="1600" b="1" i="1" smtClean="0">
                          <a:latin typeface="Cambria Math" panose="02040503050406030204" pitchFamily="18" charset="0"/>
                        </a:rPr>
                        <m:t> </m:t>
                      </m:r>
                      <m:r>
                        <a:rPr lang="en-US" sz="1600" b="1" i="1" smtClean="0">
                          <a:latin typeface="Cambria Math" panose="02040503050406030204" pitchFamily="18" charset="0"/>
                        </a:rPr>
                        <m:t>𝒒</m:t>
                      </m:r>
                    </m:oMath>
                  </m:oMathPara>
                </a14:m>
                <a:endParaRPr lang="en-US" sz="1600" b="1" i="1" dirty="0">
                  <a:latin typeface="Cambria Math" panose="02040503050406030204" pitchFamily="18" charset="0"/>
                  <a:ea typeface="Cambria Math" panose="02040503050406030204" pitchFamily="18" charset="0"/>
                </a:endParaRPr>
              </a:p>
              <a:p>
                <a14:m>
                  <m:oMath xmlns:m="http://schemas.openxmlformats.org/officeDocument/2006/math">
                    <m:r>
                      <a:rPr lang="en-US" sz="1600" i="1">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a:t>
                </a:r>
                <a14:m>
                  <m:oMath xmlns:m="http://schemas.openxmlformats.org/officeDocument/2006/math">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𝟏</m:t>
                    </m:r>
                    <m:r>
                      <a:rPr lang="en-US" sz="1600" b="1" i="1" smtClean="0">
                        <a:latin typeface="Cambria Math" panose="02040503050406030204" pitchFamily="18" charset="0"/>
                        <a:ea typeface="Cambria Math" panose="02040503050406030204" pitchFamily="18" charset="0"/>
                      </a:rPr>
                      <m:t> </m:t>
                    </m:r>
                    <m:r>
                      <a:rPr lang="en-US" sz="1600" b="1" i="1" smtClean="0">
                        <a:latin typeface="Cambria Math" panose="02040503050406030204" pitchFamily="18" charset="0"/>
                        <a:ea typeface="Cambria Math" panose="02040503050406030204" pitchFamily="18" charset="0"/>
                      </a:rPr>
                      <m:t>𝒎𝒆𝒂𝒏𝒔</m:t>
                    </m:r>
                    <m:r>
                      <a:rPr lang="en-US" sz="1600" b="1" i="1" smtClean="0">
                        <a:latin typeface="Cambria Math" panose="02040503050406030204" pitchFamily="18" charset="0"/>
                        <a:ea typeface="Cambria Math" panose="02040503050406030204" pitchFamily="18" charset="0"/>
                      </a:rPr>
                      <m:t> </m:t>
                    </m:r>
                    <m:r>
                      <a:rPr lang="en-US" sz="1600" b="1" i="1" smtClean="0">
                        <a:latin typeface="Cambria Math" panose="02040503050406030204" pitchFamily="18" charset="0"/>
                        <a:ea typeface="Cambria Math" panose="02040503050406030204" pitchFamily="18" charset="0"/>
                      </a:rPr>
                      <m:t>𝟓</m:t>
                    </m:r>
                    <m:r>
                      <a:rPr lang="en-US" sz="1600" b="1" i="1" smtClean="0">
                        <a:latin typeface="Cambria Math" panose="02040503050406030204" pitchFamily="18" charset="0"/>
                        <a:ea typeface="Cambria Math" panose="02040503050406030204" pitchFamily="18" charset="0"/>
                      </a:rPr>
                      <m:t>−</m:t>
                    </m:r>
                    <m:func>
                      <m:funcPr>
                        <m:ctrlPr>
                          <a:rPr lang="en-US" sz="1600" b="1" i="1" smtClean="0">
                            <a:latin typeface="Cambria Math" panose="02040503050406030204" pitchFamily="18" charset="0"/>
                            <a:ea typeface="Cambria Math" panose="02040503050406030204" pitchFamily="18" charset="0"/>
                          </a:rPr>
                        </m:ctrlPr>
                      </m:funcPr>
                      <m:fName>
                        <m:r>
                          <a:rPr lang="en-US" sz="1600" b="1" i="0" smtClean="0">
                            <a:latin typeface="Cambria Math" panose="02040503050406030204" pitchFamily="18" charset="0"/>
                            <a:ea typeface="Cambria Math" panose="02040503050406030204" pitchFamily="18" charset="0"/>
                          </a:rPr>
                          <m:t>𝐦𝐢𝐧</m:t>
                        </m:r>
                      </m:fName>
                      <m:e>
                        <m:r>
                          <a:rPr lang="en-US" sz="1600" b="1" i="1" smtClean="0">
                            <a:latin typeface="Cambria Math" panose="02040503050406030204" pitchFamily="18" charset="0"/>
                            <a:ea typeface="Cambria Math" panose="02040503050406030204" pitchFamily="18" charset="0"/>
                          </a:rPr>
                          <m:t>𝒍𝒂𝒈</m:t>
                        </m:r>
                      </m:e>
                    </m:func>
                  </m:oMath>
                </a14:m>
                <a:endParaRPr lang="en-US" b="1" dirty="0"/>
              </a:p>
            </p:txBody>
          </p:sp>
        </mc:Choice>
        <mc:Fallback xmlns="">
          <p:sp>
            <p:nvSpPr>
              <p:cNvPr id="6" name="TextBox 5">
                <a:extLst>
                  <a:ext uri="{FF2B5EF4-FFF2-40B4-BE49-F238E27FC236}">
                    <a16:creationId xmlns:a16="http://schemas.microsoft.com/office/drawing/2014/main" id="{437B0893-36C5-4A96-9E7D-3BF8456126FA}"/>
                  </a:ext>
                </a:extLst>
              </p:cNvPr>
              <p:cNvSpPr txBox="1">
                <a:spLocks noRot="1" noChangeAspect="1" noMove="1" noResize="1" noEditPoints="1" noAdjustHandles="1" noChangeArrowheads="1" noChangeShapeType="1" noTextEdit="1"/>
              </p:cNvSpPr>
              <p:nvPr/>
            </p:nvSpPr>
            <p:spPr>
              <a:xfrm>
                <a:off x="7771862" y="1151079"/>
                <a:ext cx="2766436" cy="584775"/>
              </a:xfrm>
              <a:prstGeom prst="rect">
                <a:avLst/>
              </a:prstGeom>
              <a:blipFill>
                <a:blip r:embed="rId4"/>
                <a:stretch>
                  <a:fillRect b="-5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6EC5E91-2F6C-4C1D-BD2B-DD206C09056B}"/>
                  </a:ext>
                </a:extLst>
              </p:cNvPr>
              <p:cNvSpPr txBox="1"/>
              <p:nvPr/>
            </p:nvSpPr>
            <p:spPr>
              <a:xfrm>
                <a:off x="7771862" y="1770277"/>
                <a:ext cx="1788310" cy="1815882"/>
              </a:xfrm>
              <a:prstGeom prst="rect">
                <a:avLst/>
              </a:prstGeom>
              <a:noFill/>
            </p:spPr>
            <p:txBody>
              <a:bodyPr wrap="none" rtlCol="0">
                <a:spAutoFit/>
              </a:bodyPr>
              <a:lstStyle/>
              <a:p>
                <a14:m>
                  <m:oMath xmlns:m="http://schemas.openxmlformats.org/officeDocument/2006/math">
                    <m:r>
                      <a:rPr lang="en-US" sz="1400" i="1">
                        <a:latin typeface="Cambria Math" panose="02040503050406030204" pitchFamily="18" charset="0"/>
                        <a:cs typeface="Arial" panose="020B0604020202020204" pitchFamily="34" charset="0"/>
                      </a:rPr>
                      <m:t>𝑞</m:t>
                    </m:r>
                  </m:oMath>
                </a14:m>
                <a:r>
                  <a:rPr lang="en-US" sz="1400" dirty="0">
                    <a:latin typeface="Arial" panose="020B0604020202020204" pitchFamily="34" charset="0"/>
                    <a:cs typeface="Arial" panose="020B0604020202020204" pitchFamily="34" charset="0"/>
                  </a:rPr>
                  <a:t> = 2, VR = 1.0528</a:t>
                </a:r>
              </a:p>
              <a:p>
                <a14:m>
                  <m:oMath xmlns:m="http://schemas.openxmlformats.org/officeDocument/2006/math">
                    <m:r>
                      <a:rPr lang="en-US" sz="1400" b="0" i="1" smtClean="0">
                        <a:latin typeface="Cambria Math" panose="02040503050406030204" pitchFamily="18" charset="0"/>
                        <a:cs typeface="Arial" panose="020B0604020202020204" pitchFamily="34" charset="0"/>
                      </a:rPr>
                      <m:t>𝑞</m:t>
                    </m:r>
                  </m:oMath>
                </a14:m>
                <a:r>
                  <a:rPr lang="en-US" sz="1400" dirty="0">
                    <a:latin typeface="Arial" panose="020B0604020202020204" pitchFamily="34" charset="0"/>
                    <a:cs typeface="Arial" panose="020B0604020202020204" pitchFamily="34" charset="0"/>
                  </a:rPr>
                  <a:t> = 3, VR = 0.9042</a:t>
                </a:r>
              </a:p>
              <a:p>
                <a14:m>
                  <m:oMath xmlns:m="http://schemas.openxmlformats.org/officeDocument/2006/math">
                    <m:r>
                      <a:rPr lang="en-US" sz="1400" b="0" i="1" smtClean="0">
                        <a:latin typeface="Cambria Math" panose="02040503050406030204" pitchFamily="18" charset="0"/>
                        <a:cs typeface="Arial" panose="020B0604020202020204" pitchFamily="34" charset="0"/>
                      </a:rPr>
                      <m:t>𝑞</m:t>
                    </m:r>
                  </m:oMath>
                </a14:m>
                <a:r>
                  <a:rPr lang="en-US" sz="1400" dirty="0">
                    <a:latin typeface="Arial" panose="020B0604020202020204" pitchFamily="34" charset="0"/>
                    <a:cs typeface="Arial" panose="020B0604020202020204" pitchFamily="34" charset="0"/>
                  </a:rPr>
                  <a:t> = 4, VR = 0.8203</a:t>
                </a:r>
              </a:p>
              <a:p>
                <a14:m>
                  <m:oMath xmlns:m="http://schemas.openxmlformats.org/officeDocument/2006/math">
                    <m:r>
                      <a:rPr lang="en-US" sz="1400" b="0" i="1" smtClean="0">
                        <a:latin typeface="Cambria Math" panose="02040503050406030204" pitchFamily="18" charset="0"/>
                        <a:cs typeface="Arial" panose="020B0604020202020204" pitchFamily="34" charset="0"/>
                      </a:rPr>
                      <m:t>𝑞</m:t>
                    </m:r>
                  </m:oMath>
                </a14:m>
                <a:r>
                  <a:rPr lang="en-US" sz="1400" dirty="0">
                    <a:latin typeface="Arial" panose="020B0604020202020204" pitchFamily="34" charset="0"/>
                    <a:cs typeface="Arial" panose="020B0604020202020204" pitchFamily="34" charset="0"/>
                  </a:rPr>
                  <a:t> = 5. VR = 0.7684</a:t>
                </a:r>
              </a:p>
              <a:p>
                <a14:m>
                  <m:oMath xmlns:m="http://schemas.openxmlformats.org/officeDocument/2006/math">
                    <m:r>
                      <a:rPr lang="en-US" sz="1400" i="1">
                        <a:latin typeface="Cambria Math" panose="02040503050406030204" pitchFamily="18" charset="0"/>
                        <a:cs typeface="Arial" panose="020B0604020202020204" pitchFamily="34" charset="0"/>
                      </a:rPr>
                      <m:t>𝑞</m:t>
                    </m:r>
                  </m:oMath>
                </a14:m>
                <a:r>
                  <a:rPr lang="en-US" sz="1400" dirty="0">
                    <a:latin typeface="Arial" panose="020B0604020202020204" pitchFamily="34" charset="0"/>
                    <a:cs typeface="Arial" panose="020B0604020202020204" pitchFamily="34" charset="0"/>
                  </a:rPr>
                  <a:t> = 10, VR = 0.6449</a:t>
                </a:r>
              </a:p>
              <a:p>
                <a14:m>
                  <m:oMath xmlns:m="http://schemas.openxmlformats.org/officeDocument/2006/math">
                    <m:r>
                      <a:rPr lang="en-US" sz="1400" b="0" i="1" smtClean="0">
                        <a:latin typeface="Cambria Math" panose="02040503050406030204" pitchFamily="18" charset="0"/>
                        <a:cs typeface="Arial" panose="020B0604020202020204" pitchFamily="34" charset="0"/>
                      </a:rPr>
                      <m:t>𝑞</m:t>
                    </m:r>
                  </m:oMath>
                </a14:m>
                <a:r>
                  <a:rPr lang="en-US" sz="1400" dirty="0">
                    <a:latin typeface="Arial" panose="020B0604020202020204" pitchFamily="34" charset="0"/>
                    <a:cs typeface="Arial" panose="020B0604020202020204" pitchFamily="34" charset="0"/>
                  </a:rPr>
                  <a:t> = 12, VR = 0.6516</a:t>
                </a:r>
              </a:p>
              <a:p>
                <a14:m>
                  <m:oMath xmlns:m="http://schemas.openxmlformats.org/officeDocument/2006/math">
                    <m:r>
                      <a:rPr lang="en-US" sz="1400" b="0" i="1" smtClean="0">
                        <a:latin typeface="Cambria Math" panose="02040503050406030204" pitchFamily="18" charset="0"/>
                        <a:cs typeface="Arial" panose="020B0604020202020204" pitchFamily="34" charset="0"/>
                      </a:rPr>
                      <m:t>𝑞</m:t>
                    </m:r>
                  </m:oMath>
                </a14:m>
                <a:r>
                  <a:rPr lang="en-US" sz="1400" dirty="0">
                    <a:latin typeface="Arial" panose="020B0604020202020204" pitchFamily="34" charset="0"/>
                    <a:cs typeface="Arial" panose="020B0604020202020204" pitchFamily="34" charset="0"/>
                  </a:rPr>
                  <a:t> = 24, VR = 0.6806</a:t>
                </a:r>
              </a:p>
              <a:p>
                <a14:m>
                  <m:oMath xmlns:m="http://schemas.openxmlformats.org/officeDocument/2006/math">
                    <m:r>
                      <a:rPr lang="en-US" sz="1400" i="1" smtClean="0">
                        <a:latin typeface="Cambria Math" panose="02040503050406030204" pitchFamily="18" charset="0"/>
                        <a:cs typeface="Arial" panose="020B0604020202020204" pitchFamily="34" charset="0"/>
                      </a:rPr>
                      <m:t>𝑞</m:t>
                    </m:r>
                  </m:oMath>
                </a14:m>
                <a:r>
                  <a:rPr lang="en-US" sz="1400" dirty="0">
                    <a:latin typeface="Arial" panose="020B0604020202020204" pitchFamily="34" charset="0"/>
                    <a:cs typeface="Arial" panose="020B0604020202020204" pitchFamily="34" charset="0"/>
                  </a:rPr>
                  <a:t> = 36, VR = 0.6854</a:t>
                </a:r>
              </a:p>
            </p:txBody>
          </p:sp>
        </mc:Choice>
        <mc:Fallback xmlns="">
          <p:sp>
            <p:nvSpPr>
              <p:cNvPr id="9" name="TextBox 8">
                <a:extLst>
                  <a:ext uri="{FF2B5EF4-FFF2-40B4-BE49-F238E27FC236}">
                    <a16:creationId xmlns:a16="http://schemas.microsoft.com/office/drawing/2014/main" id="{B6EC5E91-2F6C-4C1D-BD2B-DD206C09056B}"/>
                  </a:ext>
                </a:extLst>
              </p:cNvPr>
              <p:cNvSpPr txBox="1">
                <a:spLocks noRot="1" noChangeAspect="1" noMove="1" noResize="1" noEditPoints="1" noAdjustHandles="1" noChangeArrowheads="1" noChangeShapeType="1" noTextEdit="1"/>
              </p:cNvSpPr>
              <p:nvPr/>
            </p:nvSpPr>
            <p:spPr>
              <a:xfrm>
                <a:off x="7771862" y="1770277"/>
                <a:ext cx="1788310" cy="1815882"/>
              </a:xfrm>
              <a:prstGeom prst="rect">
                <a:avLst/>
              </a:prstGeom>
              <a:blipFill>
                <a:blip r:embed="rId5"/>
                <a:stretch>
                  <a:fillRect t="-336" b="-2685"/>
                </a:stretch>
              </a:blipFill>
            </p:spPr>
            <p:txBody>
              <a:bodyPr/>
              <a:lstStyle/>
              <a:p>
                <a:r>
                  <a:rPr lang="en-US">
                    <a:noFill/>
                  </a:rPr>
                  <a:t> </a:t>
                </a:r>
              </a:p>
            </p:txBody>
          </p:sp>
        </mc:Fallback>
      </mc:AlternateContent>
      <p:sp>
        <p:nvSpPr>
          <p:cNvPr id="7" name="TextBox 6"/>
          <p:cNvSpPr txBox="1"/>
          <p:nvPr/>
        </p:nvSpPr>
        <p:spPr>
          <a:xfrm>
            <a:off x="7771862" y="3939703"/>
            <a:ext cx="3599234" cy="2062103"/>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As can be seen, if the underlying asset is the US 10-year treasury bonds, there is a trend following for a super-short term (&lt;15 mins) with mean reversion for longer periods, this provides us with a reasonable basis to perform the trading algorithm.</a:t>
            </a:r>
          </a:p>
        </p:txBody>
      </p:sp>
    </p:spTree>
    <p:extLst>
      <p:ext uri="{BB962C8B-B14F-4D97-AF65-F5344CB8AC3E}">
        <p14:creationId xmlns:p14="http://schemas.microsoft.com/office/powerpoint/2010/main" val="4244448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bg1"/>
                </a:solidFill>
                <a:latin typeface="Arial" panose="020B0604020202020204" pitchFamily="34" charset="0"/>
                <a:ea typeface="Garamond" charset="0"/>
                <a:cs typeface="Arial" panose="020B0604020202020204" pitchFamily="34" charset="0"/>
              </a:rPr>
              <a:t>Statistical Tests – Push Response Function</a:t>
            </a:r>
          </a:p>
        </p:txBody>
      </p:sp>
      <p:sp>
        <p:nvSpPr>
          <p:cNvPr id="2" name="TextBox 1"/>
          <p:cNvSpPr txBox="1"/>
          <p:nvPr/>
        </p:nvSpPr>
        <p:spPr>
          <a:xfrm>
            <a:off x="0" y="617517"/>
            <a:ext cx="121920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Push Response Decomposition Overview</a:t>
            </a:r>
          </a:p>
        </p:txBody>
      </p:sp>
      <p:pic>
        <p:nvPicPr>
          <p:cNvPr id="1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573" y="1017626"/>
            <a:ext cx="2720314" cy="2037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2220" y="1017626"/>
            <a:ext cx="2695712" cy="1902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2573" y="3923319"/>
            <a:ext cx="2839766" cy="1859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2220" y="3796710"/>
            <a:ext cx="2699329" cy="2141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177587" y="3235906"/>
            <a:ext cx="160973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Mean-reversion</a:t>
            </a:r>
          </a:p>
        </p:txBody>
      </p:sp>
      <p:sp>
        <p:nvSpPr>
          <p:cNvPr id="21" name="TextBox 20"/>
          <p:cNvSpPr txBox="1"/>
          <p:nvPr/>
        </p:nvSpPr>
        <p:spPr>
          <a:xfrm>
            <a:off x="7565208" y="3238834"/>
            <a:ext cx="157645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Trend-following</a:t>
            </a:r>
          </a:p>
        </p:txBody>
      </p:sp>
      <p:sp>
        <p:nvSpPr>
          <p:cNvPr id="22" name="TextBox 21"/>
          <p:cNvSpPr txBox="1"/>
          <p:nvPr/>
        </p:nvSpPr>
        <p:spPr>
          <a:xfrm>
            <a:off x="1453829" y="5972996"/>
            <a:ext cx="3057252"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Short-term mean-reversion and long-term trend-following</a:t>
            </a:r>
          </a:p>
        </p:txBody>
      </p:sp>
      <p:sp>
        <p:nvSpPr>
          <p:cNvPr id="23" name="TextBox 22"/>
          <p:cNvSpPr txBox="1"/>
          <p:nvPr/>
        </p:nvSpPr>
        <p:spPr>
          <a:xfrm>
            <a:off x="6824810" y="5987176"/>
            <a:ext cx="3057252"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Short-term trend-following and long-term mean-reversion</a:t>
            </a:r>
          </a:p>
        </p:txBody>
      </p:sp>
    </p:spTree>
    <p:extLst>
      <p:ext uri="{BB962C8B-B14F-4D97-AF65-F5344CB8AC3E}">
        <p14:creationId xmlns:p14="http://schemas.microsoft.com/office/powerpoint/2010/main" val="1575782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grpSp>
        <p:nvGrpSpPr>
          <p:cNvPr id="10" name="Group 9"/>
          <p:cNvGrpSpPr/>
          <p:nvPr/>
        </p:nvGrpSpPr>
        <p:grpSpPr>
          <a:xfrm>
            <a:off x="6468894" y="850034"/>
            <a:ext cx="4586248" cy="3523126"/>
            <a:chOff x="6560725" y="815410"/>
            <a:chExt cx="4494417" cy="3460613"/>
          </a:xfrm>
        </p:grpSpPr>
        <p:pic>
          <p:nvPicPr>
            <p:cNvPr id="6" name="Picture 5"/>
            <p:cNvPicPr>
              <a:picLocks noChangeAspect="1"/>
            </p:cNvPicPr>
            <p:nvPr/>
          </p:nvPicPr>
          <p:blipFill>
            <a:blip r:embed="rId3"/>
            <a:stretch>
              <a:fillRect/>
            </a:stretch>
          </p:blipFill>
          <p:spPr>
            <a:xfrm>
              <a:off x="6560725" y="995372"/>
              <a:ext cx="4449771" cy="3119427"/>
            </a:xfrm>
            <a:prstGeom prst="rect">
              <a:avLst/>
            </a:prstGeom>
          </p:spPr>
        </p:pic>
        <p:sp>
          <p:nvSpPr>
            <p:cNvPr id="8" name="Rectangle 7"/>
            <p:cNvSpPr/>
            <p:nvPr/>
          </p:nvSpPr>
          <p:spPr>
            <a:xfrm>
              <a:off x="6974731" y="815410"/>
              <a:ext cx="710120" cy="3599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0345022" y="3916100"/>
              <a:ext cx="710120" cy="3599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4"/>
          <a:stretch>
            <a:fillRect/>
          </a:stretch>
        </p:blipFill>
        <p:spPr>
          <a:xfrm>
            <a:off x="996656" y="3908943"/>
            <a:ext cx="4225137" cy="2846883"/>
          </a:xfrm>
          <a:prstGeom prst="rect">
            <a:avLst/>
          </a:prstGeom>
        </p:spPr>
      </p:pic>
      <p:pic>
        <p:nvPicPr>
          <p:cNvPr id="3" name="Picture 2"/>
          <p:cNvPicPr>
            <a:picLocks noChangeAspect="1"/>
          </p:cNvPicPr>
          <p:nvPr/>
        </p:nvPicPr>
        <p:blipFill>
          <a:blip r:embed="rId5"/>
          <a:stretch>
            <a:fillRect/>
          </a:stretch>
        </p:blipFill>
        <p:spPr>
          <a:xfrm>
            <a:off x="996656" y="1140104"/>
            <a:ext cx="4225137" cy="2839292"/>
          </a:xfrm>
          <a:prstGeom prst="rect">
            <a:avLst/>
          </a:prstGeom>
        </p:spPr>
      </p:pic>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bg1"/>
                </a:solidFill>
                <a:latin typeface="Arial" panose="020B0604020202020204" pitchFamily="34" charset="0"/>
                <a:ea typeface="Garamond" charset="0"/>
                <a:cs typeface="Arial" panose="020B0604020202020204" pitchFamily="34" charset="0"/>
              </a:rPr>
              <a:t>Statistical Tests – Push Response Function</a:t>
            </a:r>
          </a:p>
        </p:txBody>
      </p:sp>
      <p:sp>
        <p:nvSpPr>
          <p:cNvPr id="2" name="TextBox 1"/>
          <p:cNvSpPr txBox="1"/>
          <p:nvPr/>
        </p:nvSpPr>
        <p:spPr>
          <a:xfrm>
            <a:off x="0" y="617517"/>
            <a:ext cx="12192000" cy="61555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Presentation of Push Response Diagrams</a:t>
            </a:r>
          </a:p>
          <a:p>
            <a:r>
              <a:rPr lang="en-US" sz="1400" b="1" dirty="0">
                <a:latin typeface="Arial" panose="020B0604020202020204" pitchFamily="34" charset="0"/>
                <a:cs typeface="Arial" panose="020B0604020202020204" pitchFamily="34" charset="0"/>
              </a:rPr>
              <a:t>Data: DX-5min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DC749D6-1250-4497-84B3-7F984D884312}"/>
                  </a:ext>
                </a:extLst>
              </p:cNvPr>
              <p:cNvSpPr txBox="1"/>
              <p:nvPr/>
            </p:nvSpPr>
            <p:spPr>
              <a:xfrm>
                <a:off x="3686511" y="1320141"/>
                <a:ext cx="143218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𝟏</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𝟓</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𝒎𝒊𝒏𝒔</m:t>
                      </m:r>
                      <m:r>
                        <a:rPr lang="en-US" sz="1400" b="1" i="1" smtClean="0">
                          <a:latin typeface="Cambria Math" panose="02040503050406030204" pitchFamily="18" charset="0"/>
                          <a:ea typeface="Cambria Math" panose="02040503050406030204" pitchFamily="18" charset="0"/>
                        </a:rPr>
                        <m:t>)</m:t>
                      </m:r>
                    </m:oMath>
                  </m:oMathPara>
                </a14:m>
                <a:endParaRPr lang="en-US" sz="1400" b="1" dirty="0"/>
              </a:p>
            </p:txBody>
          </p:sp>
        </mc:Choice>
        <mc:Fallback xmlns="">
          <p:sp>
            <p:nvSpPr>
              <p:cNvPr id="13" name="TextBox 12">
                <a:extLst>
                  <a:ext uri="{FF2B5EF4-FFF2-40B4-BE49-F238E27FC236}">
                    <a16:creationId xmlns:a16="http://schemas.microsoft.com/office/drawing/2014/main" id="{ADC749D6-1250-4497-84B3-7F984D884312}"/>
                  </a:ext>
                </a:extLst>
              </p:cNvPr>
              <p:cNvSpPr txBox="1">
                <a:spLocks noRot="1" noChangeAspect="1" noMove="1" noResize="1" noEditPoints="1" noAdjustHandles="1" noChangeArrowheads="1" noChangeShapeType="1" noTextEdit="1"/>
              </p:cNvSpPr>
              <p:nvPr/>
            </p:nvSpPr>
            <p:spPr>
              <a:xfrm>
                <a:off x="3686511" y="1320141"/>
                <a:ext cx="1432187" cy="307777"/>
              </a:xfrm>
              <a:prstGeom prst="rect">
                <a:avLst/>
              </a:prstGeom>
              <a:blipFill>
                <a:blip r:embed="rId7"/>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3FEF8BC-0DA4-4293-B213-712946873C7C}"/>
                  </a:ext>
                </a:extLst>
              </p:cNvPr>
              <p:cNvSpPr txBox="1"/>
              <p:nvPr/>
            </p:nvSpPr>
            <p:spPr>
              <a:xfrm>
                <a:off x="3579109" y="4065383"/>
                <a:ext cx="153958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𝟐</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𝟏𝟎</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𝒎𝒊𝒏𝒔</m:t>
                      </m:r>
                      <m:r>
                        <a:rPr lang="en-US" sz="1400" b="1" i="1" smtClean="0">
                          <a:latin typeface="Cambria Math" panose="02040503050406030204" pitchFamily="18" charset="0"/>
                          <a:ea typeface="Cambria Math" panose="02040503050406030204" pitchFamily="18" charset="0"/>
                        </a:rPr>
                        <m:t>)</m:t>
                      </m:r>
                    </m:oMath>
                  </m:oMathPara>
                </a14:m>
                <a:endParaRPr lang="en-US" sz="1400" b="1" dirty="0"/>
              </a:p>
            </p:txBody>
          </p:sp>
        </mc:Choice>
        <mc:Fallback xmlns="">
          <p:sp>
            <p:nvSpPr>
              <p:cNvPr id="17" name="TextBox 16">
                <a:extLst>
                  <a:ext uri="{FF2B5EF4-FFF2-40B4-BE49-F238E27FC236}">
                    <a16:creationId xmlns:a16="http://schemas.microsoft.com/office/drawing/2014/main" id="{D3FEF8BC-0DA4-4293-B213-712946873C7C}"/>
                  </a:ext>
                </a:extLst>
              </p:cNvPr>
              <p:cNvSpPr txBox="1">
                <a:spLocks noRot="1" noChangeAspect="1" noMove="1" noResize="1" noEditPoints="1" noAdjustHandles="1" noChangeArrowheads="1" noChangeShapeType="1" noTextEdit="1"/>
              </p:cNvSpPr>
              <p:nvPr/>
            </p:nvSpPr>
            <p:spPr>
              <a:xfrm>
                <a:off x="3579109" y="4065383"/>
                <a:ext cx="1539589" cy="307777"/>
              </a:xfrm>
              <a:prstGeom prst="rect">
                <a:avLst/>
              </a:prstGeom>
              <a:blipFill>
                <a:blip r:embed="rId8"/>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872B252-9BA3-4FE1-8027-EADF573F15B2}"/>
                  </a:ext>
                </a:extLst>
              </p:cNvPr>
              <p:cNvSpPr txBox="1"/>
              <p:nvPr/>
            </p:nvSpPr>
            <p:spPr>
              <a:xfrm>
                <a:off x="9247198" y="1311579"/>
                <a:ext cx="161973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𝟑𝟔</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𝟑</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𝒉𝒐𝒖𝒓𝒔</m:t>
                      </m:r>
                      <m:r>
                        <a:rPr lang="en-US" sz="1400" b="1" i="1" smtClean="0">
                          <a:latin typeface="Cambria Math" panose="02040503050406030204" pitchFamily="18" charset="0"/>
                          <a:ea typeface="Cambria Math" panose="02040503050406030204" pitchFamily="18" charset="0"/>
                        </a:rPr>
                        <m:t>)</m:t>
                      </m:r>
                    </m:oMath>
                  </m:oMathPara>
                </a14:m>
                <a:endParaRPr lang="en-US" sz="1400" b="1" dirty="0"/>
              </a:p>
            </p:txBody>
          </p:sp>
        </mc:Choice>
        <mc:Fallback xmlns="">
          <p:sp>
            <p:nvSpPr>
              <p:cNvPr id="18" name="TextBox 17">
                <a:extLst>
                  <a:ext uri="{FF2B5EF4-FFF2-40B4-BE49-F238E27FC236}">
                    <a16:creationId xmlns:a16="http://schemas.microsoft.com/office/drawing/2014/main" id="{B872B252-9BA3-4FE1-8027-EADF573F15B2}"/>
                  </a:ext>
                </a:extLst>
              </p:cNvPr>
              <p:cNvSpPr txBox="1">
                <a:spLocks noRot="1" noChangeAspect="1" noMove="1" noResize="1" noEditPoints="1" noAdjustHandles="1" noChangeArrowheads="1" noChangeShapeType="1" noTextEdit="1"/>
              </p:cNvSpPr>
              <p:nvPr/>
            </p:nvSpPr>
            <p:spPr>
              <a:xfrm>
                <a:off x="9247198" y="1311579"/>
                <a:ext cx="1619739" cy="307777"/>
              </a:xfrm>
              <a:prstGeom prst="rect">
                <a:avLst/>
              </a:prstGeom>
              <a:blipFill>
                <a:blip r:embed="rId9"/>
                <a:stretch>
                  <a:fillRect b="-5882"/>
                </a:stretch>
              </a:blipFill>
            </p:spPr>
            <p:txBody>
              <a:bodyPr/>
              <a:lstStyle/>
              <a:p>
                <a:r>
                  <a:rPr lang="en-US">
                    <a:noFill/>
                  </a:rPr>
                  <a:t> </a:t>
                </a:r>
              </a:p>
            </p:txBody>
          </p:sp>
        </mc:Fallback>
      </mc:AlternateContent>
      <p:sp>
        <p:nvSpPr>
          <p:cNvPr id="21" name="TextBox 20"/>
          <p:cNvSpPr txBox="1"/>
          <p:nvPr/>
        </p:nvSpPr>
        <p:spPr>
          <a:xfrm>
            <a:off x="6560963" y="4797171"/>
            <a:ext cx="4494179"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If the underlying asset is US dollars, we can also observe a shot-term trend-following and long-term mean-reversion. Thus, the short-term trend-following is more significant in the push response diagram than the variance ratio test.</a:t>
            </a:r>
          </a:p>
        </p:txBody>
      </p:sp>
    </p:spTree>
    <p:extLst>
      <p:ext uri="{BB962C8B-B14F-4D97-AF65-F5344CB8AC3E}">
        <p14:creationId xmlns:p14="http://schemas.microsoft.com/office/powerpoint/2010/main" val="3955524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grpSp>
        <p:nvGrpSpPr>
          <p:cNvPr id="20" name="Group 19"/>
          <p:cNvGrpSpPr/>
          <p:nvPr/>
        </p:nvGrpSpPr>
        <p:grpSpPr>
          <a:xfrm>
            <a:off x="6563595" y="790543"/>
            <a:ext cx="4428660" cy="3582617"/>
            <a:chOff x="6563595" y="790543"/>
            <a:chExt cx="4428660" cy="3582617"/>
          </a:xfrm>
        </p:grpSpPr>
        <p:grpSp>
          <p:nvGrpSpPr>
            <p:cNvPr id="14" name="Group 13"/>
            <p:cNvGrpSpPr/>
            <p:nvPr/>
          </p:nvGrpSpPr>
          <p:grpSpPr>
            <a:xfrm>
              <a:off x="6563595" y="790543"/>
              <a:ext cx="4428660" cy="3343712"/>
              <a:chOff x="6565557" y="838862"/>
              <a:chExt cx="4276860" cy="3275989"/>
            </a:xfrm>
          </p:grpSpPr>
          <p:pic>
            <p:nvPicPr>
              <p:cNvPr id="7" name="Picture 6"/>
              <p:cNvPicPr>
                <a:picLocks noChangeAspect="1"/>
              </p:cNvPicPr>
              <p:nvPr/>
            </p:nvPicPr>
            <p:blipFill>
              <a:blip r:embed="rId3"/>
              <a:stretch>
                <a:fillRect/>
              </a:stretch>
            </p:blipFill>
            <p:spPr>
              <a:xfrm>
                <a:off x="6565557" y="1108892"/>
                <a:ext cx="4276860" cy="3005959"/>
              </a:xfrm>
              <a:prstGeom prst="rect">
                <a:avLst/>
              </a:prstGeom>
            </p:spPr>
          </p:pic>
          <p:sp>
            <p:nvSpPr>
              <p:cNvPr id="11" name="Rectangle 10"/>
              <p:cNvSpPr/>
              <p:nvPr/>
            </p:nvSpPr>
            <p:spPr>
              <a:xfrm>
                <a:off x="6983847" y="838862"/>
                <a:ext cx="652366" cy="437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p:cNvSpPr/>
            <p:nvPr/>
          </p:nvSpPr>
          <p:spPr>
            <a:xfrm>
              <a:off x="10172261" y="3915960"/>
              <a:ext cx="819994"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a:blip r:embed="rId4"/>
          <a:stretch>
            <a:fillRect/>
          </a:stretch>
        </p:blipFill>
        <p:spPr>
          <a:xfrm>
            <a:off x="944105" y="3893409"/>
            <a:ext cx="4281325" cy="2884743"/>
          </a:xfrm>
          <a:prstGeom prst="rect">
            <a:avLst/>
          </a:prstGeom>
        </p:spPr>
      </p:pic>
      <p:pic>
        <p:nvPicPr>
          <p:cNvPr id="5" name="Picture 4"/>
          <p:cNvPicPr>
            <a:picLocks noChangeAspect="1"/>
          </p:cNvPicPr>
          <p:nvPr/>
        </p:nvPicPr>
        <p:blipFill>
          <a:blip r:embed="rId5"/>
          <a:stretch>
            <a:fillRect/>
          </a:stretch>
        </p:blipFill>
        <p:spPr>
          <a:xfrm>
            <a:off x="864568" y="1135062"/>
            <a:ext cx="4351406" cy="2855610"/>
          </a:xfrm>
          <a:prstGeom prst="rect">
            <a:avLst/>
          </a:prstGeom>
        </p:spPr>
      </p:pic>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bg1"/>
                </a:solidFill>
                <a:latin typeface="Arial" panose="020B0604020202020204" pitchFamily="34" charset="0"/>
                <a:ea typeface="Garamond" charset="0"/>
                <a:cs typeface="Arial" panose="020B0604020202020204" pitchFamily="34" charset="0"/>
              </a:rPr>
              <a:t>Statistical Tests – Push Response Function</a:t>
            </a:r>
          </a:p>
        </p:txBody>
      </p:sp>
      <p:sp>
        <p:nvSpPr>
          <p:cNvPr id="2" name="TextBox 1"/>
          <p:cNvSpPr txBox="1"/>
          <p:nvPr/>
        </p:nvSpPr>
        <p:spPr>
          <a:xfrm>
            <a:off x="0" y="617517"/>
            <a:ext cx="12192000" cy="61555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Presentation of Push Response Diagrams</a:t>
            </a:r>
          </a:p>
          <a:p>
            <a:r>
              <a:rPr lang="en-US" sz="1400" b="1" dirty="0">
                <a:latin typeface="Arial" panose="020B0604020202020204" pitchFamily="34" charset="0"/>
                <a:cs typeface="Arial" panose="020B0604020202020204" pitchFamily="34" charset="0"/>
              </a:rPr>
              <a:t>Data: TY-5min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DC749D6-1250-4497-84B3-7F984D884312}"/>
                  </a:ext>
                </a:extLst>
              </p:cNvPr>
              <p:cNvSpPr txBox="1"/>
              <p:nvPr/>
            </p:nvSpPr>
            <p:spPr>
              <a:xfrm>
                <a:off x="3686511" y="1320141"/>
                <a:ext cx="143218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𝟏</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𝟓</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𝒎𝒊𝒏𝒔</m:t>
                      </m:r>
                      <m:r>
                        <a:rPr lang="en-US" sz="1400" b="1" i="1" smtClean="0">
                          <a:latin typeface="Cambria Math" panose="02040503050406030204" pitchFamily="18" charset="0"/>
                          <a:ea typeface="Cambria Math" panose="02040503050406030204" pitchFamily="18" charset="0"/>
                        </a:rPr>
                        <m:t>)</m:t>
                      </m:r>
                    </m:oMath>
                  </m:oMathPara>
                </a14:m>
                <a:endParaRPr lang="en-US" sz="1400" b="1" dirty="0"/>
              </a:p>
            </p:txBody>
          </p:sp>
        </mc:Choice>
        <mc:Fallback xmlns="">
          <p:sp>
            <p:nvSpPr>
              <p:cNvPr id="13" name="TextBox 12">
                <a:extLst>
                  <a:ext uri="{FF2B5EF4-FFF2-40B4-BE49-F238E27FC236}">
                    <a16:creationId xmlns:a16="http://schemas.microsoft.com/office/drawing/2014/main" id="{ADC749D6-1250-4497-84B3-7F984D884312}"/>
                  </a:ext>
                </a:extLst>
              </p:cNvPr>
              <p:cNvSpPr txBox="1">
                <a:spLocks noRot="1" noChangeAspect="1" noMove="1" noResize="1" noEditPoints="1" noAdjustHandles="1" noChangeArrowheads="1" noChangeShapeType="1" noTextEdit="1"/>
              </p:cNvSpPr>
              <p:nvPr/>
            </p:nvSpPr>
            <p:spPr>
              <a:xfrm>
                <a:off x="3686511" y="1320141"/>
                <a:ext cx="1432187" cy="307777"/>
              </a:xfrm>
              <a:prstGeom prst="rect">
                <a:avLst/>
              </a:prstGeom>
              <a:blipFill>
                <a:blip r:embed="rId7"/>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3FEF8BC-0DA4-4293-B213-712946873C7C}"/>
                  </a:ext>
                </a:extLst>
              </p:cNvPr>
              <p:cNvSpPr txBox="1"/>
              <p:nvPr/>
            </p:nvSpPr>
            <p:spPr>
              <a:xfrm>
                <a:off x="3579109" y="4065383"/>
                <a:ext cx="153958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𝟐</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𝟏𝟎</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𝒎𝒊𝒏𝒔</m:t>
                      </m:r>
                      <m:r>
                        <a:rPr lang="en-US" sz="1400" b="1" i="1" smtClean="0">
                          <a:latin typeface="Cambria Math" panose="02040503050406030204" pitchFamily="18" charset="0"/>
                          <a:ea typeface="Cambria Math" panose="02040503050406030204" pitchFamily="18" charset="0"/>
                        </a:rPr>
                        <m:t>)</m:t>
                      </m:r>
                    </m:oMath>
                  </m:oMathPara>
                </a14:m>
                <a:endParaRPr lang="en-US" sz="1400" b="1" dirty="0"/>
              </a:p>
            </p:txBody>
          </p:sp>
        </mc:Choice>
        <mc:Fallback xmlns="">
          <p:sp>
            <p:nvSpPr>
              <p:cNvPr id="17" name="TextBox 16">
                <a:extLst>
                  <a:ext uri="{FF2B5EF4-FFF2-40B4-BE49-F238E27FC236}">
                    <a16:creationId xmlns:a16="http://schemas.microsoft.com/office/drawing/2014/main" id="{D3FEF8BC-0DA4-4293-B213-712946873C7C}"/>
                  </a:ext>
                </a:extLst>
              </p:cNvPr>
              <p:cNvSpPr txBox="1">
                <a:spLocks noRot="1" noChangeAspect="1" noMove="1" noResize="1" noEditPoints="1" noAdjustHandles="1" noChangeArrowheads="1" noChangeShapeType="1" noTextEdit="1"/>
              </p:cNvSpPr>
              <p:nvPr/>
            </p:nvSpPr>
            <p:spPr>
              <a:xfrm>
                <a:off x="3579109" y="4065383"/>
                <a:ext cx="1539589" cy="307777"/>
              </a:xfrm>
              <a:prstGeom prst="rect">
                <a:avLst/>
              </a:prstGeom>
              <a:blipFill>
                <a:blip r:embed="rId8"/>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872B252-9BA3-4FE1-8027-EADF573F15B2}"/>
                  </a:ext>
                </a:extLst>
              </p:cNvPr>
              <p:cNvSpPr txBox="1"/>
              <p:nvPr/>
            </p:nvSpPr>
            <p:spPr>
              <a:xfrm>
                <a:off x="9247198" y="1311579"/>
                <a:ext cx="161973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𝟑𝟔</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𝟑</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𝒉𝒐𝒖𝒓𝒔</m:t>
                      </m:r>
                      <m:r>
                        <a:rPr lang="en-US" sz="1400" b="1" i="1" smtClean="0">
                          <a:latin typeface="Cambria Math" panose="02040503050406030204" pitchFamily="18" charset="0"/>
                          <a:ea typeface="Cambria Math" panose="02040503050406030204" pitchFamily="18" charset="0"/>
                        </a:rPr>
                        <m:t>)</m:t>
                      </m:r>
                    </m:oMath>
                  </m:oMathPara>
                </a14:m>
                <a:endParaRPr lang="en-US" sz="1400" b="1" dirty="0"/>
              </a:p>
            </p:txBody>
          </p:sp>
        </mc:Choice>
        <mc:Fallback xmlns="">
          <p:sp>
            <p:nvSpPr>
              <p:cNvPr id="18" name="TextBox 17">
                <a:extLst>
                  <a:ext uri="{FF2B5EF4-FFF2-40B4-BE49-F238E27FC236}">
                    <a16:creationId xmlns:a16="http://schemas.microsoft.com/office/drawing/2014/main" id="{B872B252-9BA3-4FE1-8027-EADF573F15B2}"/>
                  </a:ext>
                </a:extLst>
              </p:cNvPr>
              <p:cNvSpPr txBox="1">
                <a:spLocks noRot="1" noChangeAspect="1" noMove="1" noResize="1" noEditPoints="1" noAdjustHandles="1" noChangeArrowheads="1" noChangeShapeType="1" noTextEdit="1"/>
              </p:cNvSpPr>
              <p:nvPr/>
            </p:nvSpPr>
            <p:spPr>
              <a:xfrm>
                <a:off x="9247198" y="1311579"/>
                <a:ext cx="1619739" cy="307777"/>
              </a:xfrm>
              <a:prstGeom prst="rect">
                <a:avLst/>
              </a:prstGeom>
              <a:blipFill>
                <a:blip r:embed="rId9"/>
                <a:stretch>
                  <a:fillRect b="-5882"/>
                </a:stretch>
              </a:blipFill>
            </p:spPr>
            <p:txBody>
              <a:bodyPr/>
              <a:lstStyle/>
              <a:p>
                <a:r>
                  <a:rPr lang="en-US">
                    <a:noFill/>
                  </a:rPr>
                  <a:t> </a:t>
                </a:r>
              </a:p>
            </p:txBody>
          </p:sp>
        </mc:Fallback>
      </mc:AlternateContent>
      <p:sp>
        <p:nvSpPr>
          <p:cNvPr id="21" name="TextBox 20"/>
          <p:cNvSpPr txBox="1"/>
          <p:nvPr/>
        </p:nvSpPr>
        <p:spPr>
          <a:xfrm>
            <a:off x="6560725" y="4797171"/>
            <a:ext cx="4494179" cy="107721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If the underlying asset is 10-year US treasury bonds, we can observe a shot-term trend-following and long-term mean-reversion. This is consistent with the result of variance ratio test.</a:t>
            </a:r>
          </a:p>
        </p:txBody>
      </p:sp>
    </p:spTree>
    <p:extLst>
      <p:ext uri="{BB962C8B-B14F-4D97-AF65-F5344CB8AC3E}">
        <p14:creationId xmlns:p14="http://schemas.microsoft.com/office/powerpoint/2010/main" val="22011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grpSp>
        <p:nvGrpSpPr>
          <p:cNvPr id="6" name="Group 5"/>
          <p:cNvGrpSpPr/>
          <p:nvPr/>
        </p:nvGrpSpPr>
        <p:grpSpPr>
          <a:xfrm>
            <a:off x="0" y="3"/>
            <a:ext cx="2373923" cy="1705707"/>
            <a:chOff x="0" y="3"/>
            <a:chExt cx="2373923" cy="1705707"/>
          </a:xfrm>
        </p:grpSpPr>
        <p:sp>
          <p:nvSpPr>
            <p:cNvPr id="7" name="Rectangle 6"/>
            <p:cNvSpPr/>
            <p:nvPr/>
          </p:nvSpPr>
          <p:spPr>
            <a:xfrm>
              <a:off x="0" y="3"/>
              <a:ext cx="2373923" cy="518743"/>
            </a:xfrm>
            <a:prstGeom prst="rect">
              <a:avLst/>
            </a:prstGeom>
            <a:solidFill>
              <a:srgbClr val="00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27542"/>
              <a:ext cx="527537" cy="1178168"/>
            </a:xfrm>
            <a:prstGeom prst="rect">
              <a:avLst/>
            </a:prstGeom>
            <a:solidFill>
              <a:srgbClr val="73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303342"/>
              <a:ext cx="1468313" cy="742944"/>
            </a:xfrm>
            <a:prstGeom prst="rect">
              <a:avLst/>
            </a:prstGeom>
            <a:solidFill>
              <a:srgbClr val="2274A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p:cNvSpPr>
            <a:spLocks noGrp="1"/>
          </p:cNvSpPr>
          <p:nvPr>
            <p:ph type="title"/>
          </p:nvPr>
        </p:nvSpPr>
        <p:spPr>
          <a:xfrm>
            <a:off x="838200" y="1681904"/>
            <a:ext cx="10515600" cy="1325563"/>
          </a:xfrm>
        </p:spPr>
        <p:txBody>
          <a:bodyPr>
            <a:normAutofit/>
          </a:bodyPr>
          <a:lstStyle/>
          <a:p>
            <a:r>
              <a:rPr lang="en-US" b="1" dirty="0">
                <a:latin typeface="Arial" panose="020B0604020202020204" pitchFamily="34" charset="0"/>
                <a:ea typeface="Arial" panose="020B0604020202020204" pitchFamily="34" charset="0"/>
                <a:cs typeface="Arial" panose="020B0604020202020204" pitchFamily="34" charset="0"/>
              </a:rPr>
              <a:t>Presentation Agenda</a:t>
            </a:r>
          </a:p>
        </p:txBody>
      </p:sp>
      <p:sp>
        <p:nvSpPr>
          <p:cNvPr id="11" name="Content Placeholder 2"/>
          <p:cNvSpPr>
            <a:spLocks noGrp="1"/>
          </p:cNvSpPr>
          <p:nvPr>
            <p:ph idx="1"/>
          </p:nvPr>
        </p:nvSpPr>
        <p:spPr>
          <a:xfrm>
            <a:off x="838200" y="3643085"/>
            <a:ext cx="10515600" cy="2533877"/>
          </a:xfrm>
        </p:spPr>
        <p:txBody>
          <a:bodyPr/>
          <a:lstStyle/>
          <a:p>
            <a:r>
              <a:rPr lang="en-US" dirty="0">
                <a:latin typeface="Arial" panose="020B0604020202020204" pitchFamily="34" charset="0"/>
                <a:cs typeface="Arial" panose="020B0604020202020204" pitchFamily="34" charset="0"/>
              </a:rPr>
              <a:t>Introduction</a:t>
            </a:r>
          </a:p>
          <a:p>
            <a:r>
              <a:rPr lang="en-US" dirty="0">
                <a:latin typeface="Arial" panose="020B0604020202020204" pitchFamily="34" charset="0"/>
                <a:cs typeface="Arial" panose="020B0604020202020204" pitchFamily="34" charset="0"/>
              </a:rPr>
              <a:t>Statistical Testing</a:t>
            </a:r>
          </a:p>
          <a:p>
            <a:r>
              <a:rPr lang="en-US" dirty="0">
                <a:latin typeface="Arial" panose="020B0604020202020204" pitchFamily="34" charset="0"/>
                <a:cs typeface="Arial" panose="020B0604020202020204" pitchFamily="34" charset="0"/>
              </a:rPr>
              <a:t>Trading Algorithm &amp; Optimization Algorithm</a:t>
            </a:r>
          </a:p>
          <a:p>
            <a:r>
              <a:rPr lang="en-US" dirty="0">
                <a:latin typeface="Arial" panose="020B0604020202020204" pitchFamily="34" charset="0"/>
                <a:cs typeface="Arial" panose="020B0604020202020204" pitchFamily="34" charset="0"/>
              </a:rPr>
              <a:t>Results</a:t>
            </a:r>
          </a:p>
        </p:txBody>
      </p:sp>
    </p:spTree>
    <p:extLst>
      <p:ext uri="{BB962C8B-B14F-4D97-AF65-F5344CB8AC3E}">
        <p14:creationId xmlns:p14="http://schemas.microsoft.com/office/powerpoint/2010/main" val="3241299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bg1"/>
                </a:solidFill>
                <a:latin typeface="Arial" panose="020B0604020202020204" pitchFamily="34" charset="0"/>
                <a:ea typeface="Garamond" charset="0"/>
                <a:cs typeface="Arial" panose="020B0604020202020204" pitchFamily="34" charset="0"/>
              </a:rPr>
              <a:t>Statistical Tests – Price Anomalies</a:t>
            </a:r>
          </a:p>
        </p:txBody>
      </p:sp>
      <p:sp>
        <p:nvSpPr>
          <p:cNvPr id="2" name="TextBox 1"/>
          <p:cNvSpPr txBox="1"/>
          <p:nvPr/>
        </p:nvSpPr>
        <p:spPr>
          <a:xfrm>
            <a:off x="0" y="617517"/>
            <a:ext cx="12192000" cy="1169551"/>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Presentation of Non-</a:t>
            </a:r>
            <a:r>
              <a:rPr lang="en-US" altLang="zh-CN" sz="2000" b="1" dirty="0">
                <a:latin typeface="Arial" panose="020B0604020202020204" pitchFamily="34" charset="0"/>
                <a:cs typeface="Arial" panose="020B0604020202020204" pitchFamily="34" charset="0"/>
              </a:rPr>
              <a:t>Gaussian “Fat” Tails in PDF</a:t>
            </a:r>
            <a:endParaRPr lang="en-US" sz="20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Data: DX-5min</a:t>
            </a:r>
          </a:p>
          <a:p>
            <a:endParaRPr lang="en-US" sz="14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55" y="1202055"/>
            <a:ext cx="4305300" cy="270256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3490" y="1220470"/>
            <a:ext cx="4245610" cy="2665730"/>
          </a:xfrm>
          <a:prstGeom prst="rect">
            <a:avLst/>
          </a:prstGeom>
        </p:spPr>
      </p:pic>
      <p:pic>
        <p:nvPicPr>
          <p:cNvPr id="10" name="Picture 9"/>
          <p:cNvPicPr>
            <a:picLocks noChangeAspect="1"/>
          </p:cNvPicPr>
          <p:nvPr/>
        </p:nvPicPr>
        <p:blipFill>
          <a:blip r:embed="rId5">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tretch>
            <a:fillRect/>
          </a:stretch>
        </p:blipFill>
        <p:spPr>
          <a:xfrm>
            <a:off x="655955" y="3904615"/>
            <a:ext cx="4316730" cy="2709545"/>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33490" y="3896360"/>
            <a:ext cx="4329430" cy="2717800"/>
          </a:xfrm>
          <a:prstGeom prst="rect">
            <a:avLst/>
          </a:prstGeom>
        </p:spPr>
      </p:pic>
      <mc:AlternateContent xmlns:mc="http://schemas.openxmlformats.org/markup-compatibility/2006" xmlns:a14="http://schemas.microsoft.com/office/drawing/2010/main">
        <mc:Choice Requires="a14">
          <p:sp>
            <p:nvSpPr>
              <p:cNvPr id="13" name="TextBox 12">
                <a:extLst/>
              </p:cNvPr>
              <p:cNvSpPr txBox="1"/>
              <p:nvPr/>
            </p:nvSpPr>
            <p:spPr>
              <a:xfrm>
                <a:off x="3686511" y="1320141"/>
                <a:ext cx="143218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𝟏</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𝟓</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𝒎𝒊𝒏𝒔</m:t>
                      </m:r>
                      <m:r>
                        <a:rPr lang="en-US" sz="1400" b="1" i="1" smtClean="0">
                          <a:latin typeface="Cambria Math" panose="02040503050406030204" pitchFamily="18" charset="0"/>
                          <a:ea typeface="Cambria Math" panose="02040503050406030204" pitchFamily="18" charset="0"/>
                        </a:rPr>
                        <m:t>)</m:t>
                      </m:r>
                    </m:oMath>
                  </m:oMathPara>
                </a14:m>
                <a:endParaRPr lang="en-US" sz="1400"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3433146" y="1317601"/>
                <a:ext cx="1432187" cy="307777"/>
              </a:xfrm>
              <a:prstGeom prst="rect">
                <a:avLst/>
              </a:prstGeom>
              <a:blipFill rotWithShape="1">
                <a:blip r:embed="rId7"/>
                <a:stretch>
                  <a:fillRect b="-800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5" name="TextBox 14">
                <a:extLst/>
              </p:cNvPr>
              <p:cNvSpPr txBox="1"/>
              <p:nvPr/>
            </p:nvSpPr>
            <p:spPr>
              <a:xfrm>
                <a:off x="9098228" y="1317320"/>
                <a:ext cx="153958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𝟔</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𝟑𝟎</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𝒎𝒊𝒏𝒔</m:t>
                      </m:r>
                      <m:r>
                        <a:rPr lang="en-US" sz="1400" b="1" i="1" smtClean="0">
                          <a:latin typeface="Cambria Math" panose="02040503050406030204" pitchFamily="18" charset="0"/>
                          <a:ea typeface="Cambria Math" panose="02040503050406030204" pitchFamily="18" charset="0"/>
                        </a:rPr>
                        <m:t>)</m:t>
                      </m:r>
                    </m:oMath>
                  </m:oMathPara>
                </a14:m>
                <a:endParaRPr lang="en-US" sz="1400"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8971228" y="1317320"/>
                <a:ext cx="1539589" cy="307777"/>
              </a:xfrm>
              <a:prstGeom prst="rect">
                <a:avLst/>
              </a:prstGeom>
              <a:blipFill rotWithShape="1">
                <a:blip r:embed="rId8"/>
                <a:stretch>
                  <a:fillRect b="-5882"/>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7" name="TextBox 16">
                <a:extLst/>
              </p:cNvPr>
              <p:cNvSpPr txBox="1"/>
              <p:nvPr/>
            </p:nvSpPr>
            <p:spPr>
              <a:xfrm>
                <a:off x="3521951" y="3990672"/>
                <a:ext cx="1529971"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𝟏𝟐</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𝟏</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𝒉𝒐𝒖𝒓</m:t>
                      </m:r>
                      <m:r>
                        <a:rPr lang="en-US" sz="1400" b="1" i="1" smtClean="0">
                          <a:latin typeface="Cambria Math" panose="02040503050406030204" pitchFamily="18" charset="0"/>
                          <a:ea typeface="Cambria Math" panose="02040503050406030204" pitchFamily="18" charset="0"/>
                        </a:rPr>
                        <m:t>)</m:t>
                      </m:r>
                    </m:oMath>
                  </m:oMathPara>
                </a14:m>
                <a:endParaRPr lang="en-US" sz="1400"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3433686" y="3980512"/>
                <a:ext cx="1529971" cy="307777"/>
              </a:xfrm>
              <a:prstGeom prst="rect">
                <a:avLst/>
              </a:prstGeom>
              <a:blipFill rotWithShape="1">
                <a:blip r:embed="rId9"/>
                <a:stretch>
                  <a:fillRect b="-800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8" name="TextBox 17">
                <a:extLst/>
              </p:cNvPr>
              <p:cNvSpPr txBox="1"/>
              <p:nvPr/>
            </p:nvSpPr>
            <p:spPr>
              <a:xfrm>
                <a:off x="9042916" y="4065955"/>
                <a:ext cx="161973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𝟑𝟔</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𝟑</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𝒉𝒐𝒖𝒓𝒔</m:t>
                      </m:r>
                      <m:r>
                        <a:rPr lang="en-US" sz="1400" b="1" i="1" smtClean="0">
                          <a:latin typeface="Cambria Math" panose="02040503050406030204" pitchFamily="18" charset="0"/>
                          <a:ea typeface="Cambria Math" panose="02040503050406030204" pitchFamily="18" charset="0"/>
                        </a:rPr>
                        <m:t>)</m:t>
                      </m:r>
                    </m:oMath>
                  </m:oMathPara>
                </a14:m>
                <a:endParaRPr lang="en-US" sz="1400" b="1" dirty="0"/>
              </a:p>
            </p:txBody>
          </p:sp>
        </mc:Choice>
        <mc:Fallback xmlns="">
          <p:sp>
            <p:nvSpPr>
              <p:cNvPr id="18" name="TextBox 17"/>
              <p:cNvSpPr txBox="1">
                <a:spLocks noRot="1" noChangeAspect="1" noMove="1" noResize="1" noEditPoints="1" noAdjustHandles="1" noChangeArrowheads="1" noChangeShapeType="1" noTextEdit="1"/>
              </p:cNvSpPr>
              <p:nvPr/>
            </p:nvSpPr>
            <p:spPr>
              <a:xfrm>
                <a:off x="8971161" y="4055795"/>
                <a:ext cx="1619739" cy="307777"/>
              </a:xfrm>
              <a:prstGeom prst="rect">
                <a:avLst/>
              </a:prstGeom>
              <a:blipFill rotWithShape="1">
                <a:blip r:embed="rId10"/>
                <a:stretch>
                  <a:fillRect b="-8000"/>
                </a:stretch>
              </a:blipFill>
            </p:spPr>
            <p:txBody>
              <a:bodyPr/>
              <a:lstStyle/>
              <a:p>
                <a:r>
                  <a:rPr lang="en-US">
                    <a:noFill/>
                  </a:rPr>
                  <a:t> </a:t>
                </a:r>
                <a:endParaRPr lang="en-US">
                  <a:noFill/>
                </a:endParaRPr>
              </a:p>
            </p:txBody>
          </p:sp>
        </mc:Fallback>
      </mc:AlternateContent>
    </p:spTree>
    <p:extLst>
      <p:ext uri="{BB962C8B-B14F-4D97-AF65-F5344CB8AC3E}">
        <p14:creationId xmlns:p14="http://schemas.microsoft.com/office/powerpoint/2010/main" val="1923592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8720" y="3959860"/>
            <a:ext cx="4305300" cy="2702560"/>
          </a:xfrm>
          <a:prstGeom prst="rect">
            <a:avLst/>
          </a:prstGeom>
        </p:spPr>
      </p:pic>
      <p:pic>
        <p:nvPicPr>
          <p:cNvPr id="11" name="Picture 10"/>
          <p:cNvPicPr>
            <a:picLocks noChangeAspect="1"/>
          </p:cNvPicPr>
          <p:nvPr/>
        </p:nvPicPr>
        <p:blipFill>
          <a:blip r:embed="rId4">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tretch>
            <a:fillRect/>
          </a:stretch>
        </p:blipFill>
        <p:spPr>
          <a:xfrm>
            <a:off x="630555" y="3959860"/>
            <a:ext cx="4326255" cy="271589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462395" y="1207135"/>
            <a:ext cx="4321810" cy="271272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110" y="1211580"/>
            <a:ext cx="4334510" cy="2720975"/>
          </a:xfrm>
          <a:prstGeom prst="rect">
            <a:avLst/>
          </a:prstGeom>
        </p:spPr>
      </p:pic>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bg1"/>
                </a:solidFill>
                <a:latin typeface="Arial" panose="020B0604020202020204" pitchFamily="34" charset="0"/>
                <a:ea typeface="Garamond" charset="0"/>
                <a:cs typeface="Arial" panose="020B0604020202020204" pitchFamily="34" charset="0"/>
              </a:rPr>
              <a:t>Statistical Tests – Price Anomalies</a:t>
            </a:r>
          </a:p>
        </p:txBody>
      </p:sp>
      <p:sp>
        <p:nvSpPr>
          <p:cNvPr id="2" name="TextBox 1"/>
          <p:cNvSpPr txBox="1"/>
          <p:nvPr/>
        </p:nvSpPr>
        <p:spPr>
          <a:xfrm>
            <a:off x="0" y="617517"/>
            <a:ext cx="12192000" cy="1169551"/>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Presentation of Non-</a:t>
            </a:r>
            <a:r>
              <a:rPr lang="en-US" altLang="zh-CN" sz="2000" b="1" dirty="0">
                <a:latin typeface="Arial" panose="020B0604020202020204" pitchFamily="34" charset="0"/>
                <a:cs typeface="Arial" panose="020B0604020202020204" pitchFamily="34" charset="0"/>
              </a:rPr>
              <a:t>Gaussian “Fat” Tails in PDF</a:t>
            </a:r>
            <a:endParaRPr lang="en-US" sz="20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Data: TY-5min</a:t>
            </a:r>
          </a:p>
          <a:p>
            <a:endParaRPr lang="en-US" sz="14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a:extLst/>
              </p:cNvPr>
              <p:cNvSpPr txBox="1"/>
              <p:nvPr/>
            </p:nvSpPr>
            <p:spPr>
              <a:xfrm>
                <a:off x="3686511" y="1320141"/>
                <a:ext cx="143218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𝟏</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𝟓</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𝒎𝒊𝒏𝒔</m:t>
                      </m:r>
                      <m:r>
                        <a:rPr lang="en-US" sz="1400" b="1" i="1" smtClean="0">
                          <a:latin typeface="Cambria Math" panose="02040503050406030204" pitchFamily="18" charset="0"/>
                          <a:ea typeface="Cambria Math" panose="02040503050406030204" pitchFamily="18" charset="0"/>
                        </a:rPr>
                        <m:t>)</m:t>
                      </m:r>
                    </m:oMath>
                  </m:oMathPara>
                </a14:m>
                <a:endParaRPr lang="en-US" sz="1400"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3524586" y="1320141"/>
                <a:ext cx="1432187" cy="307777"/>
              </a:xfrm>
              <a:prstGeom prst="rect">
                <a:avLst/>
              </a:prstGeom>
              <a:blipFill rotWithShape="1">
                <a:blip r:embed="rId7"/>
                <a:stretch>
                  <a:fillRect b="-800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5" name="TextBox 14">
                <a:extLst/>
              </p:cNvPr>
              <p:cNvSpPr txBox="1"/>
              <p:nvPr/>
            </p:nvSpPr>
            <p:spPr>
              <a:xfrm>
                <a:off x="9098228" y="1317320"/>
                <a:ext cx="153958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𝟔</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𝟑𝟎</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𝒎𝒊𝒏𝒔</m:t>
                      </m:r>
                      <m:r>
                        <a:rPr lang="en-US" sz="1400" b="1" i="1" smtClean="0">
                          <a:latin typeface="Cambria Math" panose="02040503050406030204" pitchFamily="18" charset="0"/>
                          <a:ea typeface="Cambria Math" panose="02040503050406030204" pitchFamily="18" charset="0"/>
                        </a:rPr>
                        <m:t>)</m:t>
                      </m:r>
                    </m:oMath>
                  </m:oMathPara>
                </a14:m>
                <a:endParaRPr lang="en-US" sz="1400"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9042983" y="1319860"/>
                <a:ext cx="1539589" cy="307777"/>
              </a:xfrm>
              <a:prstGeom prst="rect">
                <a:avLst/>
              </a:prstGeom>
              <a:blipFill rotWithShape="1">
                <a:blip r:embed="rId8"/>
                <a:stretch>
                  <a:fillRect b="-5882"/>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7" name="TextBox 16">
                <a:extLst/>
              </p:cNvPr>
              <p:cNvSpPr txBox="1"/>
              <p:nvPr/>
            </p:nvSpPr>
            <p:spPr>
              <a:xfrm>
                <a:off x="3521951" y="3990672"/>
                <a:ext cx="1529971"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𝟏𝟐</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𝟏</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𝒉𝒐𝒖𝒓</m:t>
                      </m:r>
                      <m:r>
                        <a:rPr lang="en-US" sz="1400" b="1" i="1" smtClean="0">
                          <a:latin typeface="Cambria Math" panose="02040503050406030204" pitchFamily="18" charset="0"/>
                          <a:ea typeface="Cambria Math" panose="02040503050406030204" pitchFamily="18" charset="0"/>
                        </a:rPr>
                        <m:t>)</m:t>
                      </m:r>
                    </m:oMath>
                  </m:oMathPara>
                </a14:m>
                <a:endParaRPr lang="en-US" sz="1400"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3427336" y="4055442"/>
                <a:ext cx="1529971" cy="307777"/>
              </a:xfrm>
              <a:prstGeom prst="rect">
                <a:avLst/>
              </a:prstGeom>
              <a:blipFill rotWithShape="1">
                <a:blip r:embed="rId9"/>
                <a:stretch>
                  <a:fillRect b="-800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8" name="TextBox 17">
                <a:extLst/>
              </p:cNvPr>
              <p:cNvSpPr txBox="1"/>
              <p:nvPr/>
            </p:nvSpPr>
            <p:spPr>
              <a:xfrm>
                <a:off x="9042916" y="4065955"/>
                <a:ext cx="161973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𝟑𝟔</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𝟑</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𝒉𝒐𝒖𝒓𝒔</m:t>
                      </m:r>
                      <m:r>
                        <a:rPr lang="en-US" sz="1400" b="1" i="1" smtClean="0">
                          <a:latin typeface="Cambria Math" panose="02040503050406030204" pitchFamily="18" charset="0"/>
                          <a:ea typeface="Cambria Math" panose="02040503050406030204" pitchFamily="18" charset="0"/>
                        </a:rPr>
                        <m:t>)</m:t>
                      </m:r>
                    </m:oMath>
                  </m:oMathPara>
                </a14:m>
                <a:endParaRPr lang="en-US" sz="1400" b="1" dirty="0"/>
              </a:p>
            </p:txBody>
          </p:sp>
        </mc:Choice>
        <mc:Fallback xmlns="">
          <p:sp>
            <p:nvSpPr>
              <p:cNvPr id="18" name="TextBox 17"/>
              <p:cNvSpPr txBox="1">
                <a:spLocks noRot="1" noChangeAspect="1" noMove="1" noResize="1" noEditPoints="1" noAdjustHandles="1" noChangeArrowheads="1" noChangeShapeType="1" noTextEdit="1"/>
              </p:cNvSpPr>
              <p:nvPr/>
            </p:nvSpPr>
            <p:spPr>
              <a:xfrm>
                <a:off x="9002911" y="4055795"/>
                <a:ext cx="1619739" cy="307777"/>
              </a:xfrm>
              <a:prstGeom prst="rect">
                <a:avLst/>
              </a:prstGeom>
              <a:blipFill rotWithShape="1">
                <a:blip r:embed="rId10"/>
                <a:stretch>
                  <a:fillRect b="-8000"/>
                </a:stretch>
              </a:blipFill>
            </p:spPr>
            <p:txBody>
              <a:bodyPr/>
              <a:lstStyle/>
              <a:p>
                <a:r>
                  <a:rPr lang="en-US">
                    <a:noFill/>
                  </a:rPr>
                  <a:t> </a:t>
                </a:r>
                <a:endParaRPr lang="en-US">
                  <a:noFill/>
                </a:endParaRPr>
              </a:p>
            </p:txBody>
          </p:sp>
        </mc:Fallback>
      </mc:AlternateContent>
    </p:spTree>
    <p:extLst>
      <p:ext uri="{BB962C8B-B14F-4D97-AF65-F5344CB8AC3E}">
        <p14:creationId xmlns:p14="http://schemas.microsoft.com/office/powerpoint/2010/main" val="522062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grpSp>
        <p:nvGrpSpPr>
          <p:cNvPr id="6" name="Group 5"/>
          <p:cNvGrpSpPr/>
          <p:nvPr/>
        </p:nvGrpSpPr>
        <p:grpSpPr>
          <a:xfrm>
            <a:off x="0" y="3"/>
            <a:ext cx="4686300" cy="1705707"/>
            <a:chOff x="0" y="3"/>
            <a:chExt cx="2373923" cy="1705707"/>
          </a:xfrm>
          <a:effectLst>
            <a:outerShdw blurRad="50800" dist="38100" dir="13500000" algn="br" rotWithShape="0">
              <a:prstClr val="black">
                <a:alpha val="40000"/>
              </a:prstClr>
            </a:outerShdw>
          </a:effectLst>
        </p:grpSpPr>
        <p:sp>
          <p:nvSpPr>
            <p:cNvPr id="7" name="Rectangle 6"/>
            <p:cNvSpPr/>
            <p:nvPr/>
          </p:nvSpPr>
          <p:spPr>
            <a:xfrm>
              <a:off x="0" y="3"/>
              <a:ext cx="2373923" cy="518743"/>
            </a:xfrm>
            <a:prstGeom prst="rect">
              <a:avLst/>
            </a:prstGeom>
            <a:solidFill>
              <a:srgbClr val="00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27542"/>
              <a:ext cx="527537" cy="1178168"/>
            </a:xfrm>
            <a:prstGeom prst="rect">
              <a:avLst/>
            </a:prstGeom>
            <a:solidFill>
              <a:srgbClr val="73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303342"/>
              <a:ext cx="1468313" cy="742944"/>
            </a:xfrm>
            <a:prstGeom prst="rect">
              <a:avLst/>
            </a:prstGeom>
            <a:solidFill>
              <a:srgbClr val="2274A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p:cNvSpPr txBox="1"/>
          <p:nvPr/>
        </p:nvSpPr>
        <p:spPr>
          <a:xfrm>
            <a:off x="2373923" y="3073941"/>
            <a:ext cx="7315763" cy="707886"/>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Trading Algorithm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bg1"/>
                </a:solidFill>
                <a:latin typeface="Arial" panose="020B0604020202020204" pitchFamily="34" charset="0"/>
                <a:ea typeface="Garamond" charset="0"/>
                <a:cs typeface="Arial" panose="020B0604020202020204" pitchFamily="34" charset="0"/>
              </a:rPr>
              <a:t>Trading Algorithm</a:t>
            </a:r>
          </a:p>
        </p:txBody>
      </p:sp>
      <p:sp>
        <p:nvSpPr>
          <p:cNvPr id="2" name="TextBox 1"/>
          <p:cNvSpPr txBox="1"/>
          <p:nvPr/>
        </p:nvSpPr>
        <p:spPr>
          <a:xfrm>
            <a:off x="230587" y="769607"/>
            <a:ext cx="11553246" cy="5760720"/>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Logic Behind Algorithm</a:t>
            </a:r>
          </a:p>
          <a:p>
            <a:endParaRPr lang="en-US"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Step 1: Setting initial variables</a:t>
            </a:r>
          </a:p>
          <a:p>
            <a:endParaRPr lang="en-US"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Key variables presentation:</a:t>
            </a:r>
          </a:p>
          <a:p>
            <a:pPr marL="285750" indent="-285750">
              <a:lnSpc>
                <a:spcPct val="150000"/>
              </a:lnSpc>
              <a:buFont typeface="Arial" panose="020B0604020202020204" pitchFamily="34" charset="0"/>
              <a:buChar char="•"/>
            </a:pPr>
            <a:r>
              <a:rPr lang="en-US" sz="1600" dirty="0">
                <a:latin typeface="Arial" panose="020B0604020202020204" pitchFamily="34" charset="0"/>
                <a:ea typeface="Arial" panose="020B0604020202020204" pitchFamily="34" charset="0"/>
                <a:cs typeface="Arial" panose="020B0604020202020204" pitchFamily="34" charset="0"/>
              </a:rPr>
              <a:t>Channel length: user’s choice of the length of channel (e.g. step = 5 mins if channel length = 100)</a:t>
            </a:r>
          </a:p>
          <a:p>
            <a:pPr marL="285750" indent="-285750">
              <a:lnSpc>
                <a:spcPct val="150000"/>
              </a:lnSpc>
              <a:buFont typeface="Arial" panose="020B0604020202020204" pitchFamily="34" charset="0"/>
              <a:buChar char="•"/>
            </a:pPr>
            <a:r>
              <a:rPr lang="en-US" sz="1600" dirty="0" err="1">
                <a:latin typeface="Arial" panose="020B0604020202020204" pitchFamily="34" charset="0"/>
                <a:ea typeface="Arial" panose="020B0604020202020204" pitchFamily="34" charset="0"/>
                <a:cs typeface="Arial" panose="020B0604020202020204" pitchFamily="34" charset="0"/>
              </a:rPr>
              <a:t>StpPct</a:t>
            </a:r>
            <a:r>
              <a:rPr lang="en-US" sz="1600" dirty="0">
                <a:latin typeface="Arial" panose="020B0604020202020204" pitchFamily="34" charset="0"/>
                <a:ea typeface="Arial" panose="020B0604020202020204" pitchFamily="34" charset="0"/>
                <a:cs typeface="Arial" panose="020B0604020202020204" pitchFamily="34" charset="0"/>
              </a:rPr>
              <a:t>: user’s choice of stopping percentage (used to determine the price to exit a trade)</a:t>
            </a:r>
          </a:p>
          <a:p>
            <a:pPr marL="285750" indent="-285750">
              <a:lnSpc>
                <a:spcPct val="150000"/>
              </a:lnSpc>
              <a:buFont typeface="Arial" panose="020B0604020202020204" pitchFamily="34" charset="0"/>
              <a:buChar char="•"/>
            </a:pPr>
            <a:r>
              <a:rPr lang="en-US" sz="1600" dirty="0">
                <a:latin typeface="Arial" panose="020B0604020202020204" pitchFamily="34" charset="0"/>
                <a:ea typeface="Arial" panose="020B0604020202020204" pitchFamily="34" charset="0"/>
                <a:cs typeface="Arial" panose="020B0604020202020204" pitchFamily="34" charset="0"/>
              </a:rPr>
              <a:t>Market position: = 1 for a long position; = -1 for a short position; = 0 if no position/stay </a:t>
            </a:r>
          </a:p>
          <a:p>
            <a:pPr marL="285750" indent="-285750">
              <a:lnSpc>
                <a:spcPct val="150000"/>
              </a:lnSpc>
              <a:buFont typeface="Arial" panose="020B0604020202020204" pitchFamily="34" charset="0"/>
              <a:buChar char="•"/>
            </a:pPr>
            <a:r>
              <a:rPr lang="en-US" sz="1600" dirty="0" err="1">
                <a:latin typeface="Arial" panose="020B0604020202020204" pitchFamily="34" charset="0"/>
                <a:ea typeface="Arial" panose="020B0604020202020204" pitchFamily="34" charset="0"/>
                <a:cs typeface="Arial" panose="020B0604020202020204" pitchFamily="34" charset="0"/>
              </a:rPr>
              <a:t>PrevPeak</a:t>
            </a:r>
            <a:r>
              <a:rPr lang="en-US" sz="1600" dirty="0">
                <a:latin typeface="Arial" panose="020B0604020202020204" pitchFamily="34" charset="0"/>
                <a:ea typeface="Arial" panose="020B0604020202020204" pitchFamily="34" charset="0"/>
                <a:cs typeface="Arial" panose="020B0604020202020204" pitchFamily="34" charset="0"/>
              </a:rPr>
              <a:t>/</a:t>
            </a:r>
            <a:r>
              <a:rPr lang="en-US" sz="1600" dirty="0" err="1">
                <a:latin typeface="Arial" panose="020B0604020202020204" pitchFamily="34" charset="0"/>
                <a:ea typeface="Arial" panose="020B0604020202020204" pitchFamily="34" charset="0"/>
                <a:cs typeface="Arial" panose="020B0604020202020204" pitchFamily="34" charset="0"/>
              </a:rPr>
              <a:t>PrevThrough</a:t>
            </a:r>
            <a:r>
              <a:rPr lang="en-US" sz="1600" dirty="0">
                <a:latin typeface="Arial" panose="020B0604020202020204" pitchFamily="34" charset="0"/>
                <a:ea typeface="Arial" panose="020B0604020202020204" pitchFamily="34" charset="0"/>
                <a:cs typeface="Arial" panose="020B0604020202020204" pitchFamily="34" charset="0"/>
              </a:rPr>
              <a:t>: the peak/trough of the previous channel</a:t>
            </a:r>
          </a:p>
          <a:p>
            <a:pPr marL="285750" indent="-285750">
              <a:lnSpc>
                <a:spcPct val="150000"/>
              </a:lnSpc>
              <a:buFont typeface="Arial" panose="020B0604020202020204" pitchFamily="34" charset="0"/>
              <a:buChar char="•"/>
            </a:pPr>
            <a:r>
              <a:rPr lang="en-US" sz="1600" dirty="0">
                <a:latin typeface="Arial" panose="020B0604020202020204" pitchFamily="34" charset="0"/>
                <a:ea typeface="Arial" panose="020B0604020202020204" pitchFamily="34" charset="0"/>
                <a:cs typeface="Arial" panose="020B0604020202020204" pitchFamily="34" charset="0"/>
              </a:rPr>
              <a:t>HH/LL: highest of high prices/lowest of low prices for the selected channel</a:t>
            </a:r>
          </a:p>
          <a:p>
            <a:pPr marL="285750" indent="-285750">
              <a:lnSpc>
                <a:spcPct val="150000"/>
              </a:lnSpc>
              <a:buFont typeface="Arial" panose="020B0604020202020204" pitchFamily="34" charset="0"/>
              <a:buChar char="•"/>
            </a:pPr>
            <a:r>
              <a:rPr lang="en-US" sz="1600" dirty="0">
                <a:latin typeface="Arial" panose="020B0604020202020204" pitchFamily="34" charset="0"/>
                <a:ea typeface="Arial" panose="020B0604020202020204" pitchFamily="34" charset="0"/>
                <a:cs typeface="Arial" panose="020B0604020202020204" pitchFamily="34" charset="0"/>
              </a:rPr>
              <a:t>High/Low/Open/Close: given prices of the underlying asset</a:t>
            </a:r>
          </a:p>
          <a:p>
            <a:pPr marL="285750" indent="-285750">
              <a:lnSpc>
                <a:spcPct val="150000"/>
              </a:lnSpc>
              <a:buFont typeface="Arial" panose="020B0604020202020204" pitchFamily="34" charset="0"/>
              <a:buChar char="•"/>
            </a:pPr>
            <a:r>
              <a:rPr lang="en-US" sz="1600" dirty="0">
                <a:latin typeface="Arial" panose="020B0604020202020204" pitchFamily="34" charset="0"/>
                <a:ea typeface="Arial" panose="020B0604020202020204" pitchFamily="34" charset="0"/>
                <a:cs typeface="Arial" panose="020B0604020202020204" pitchFamily="34" charset="0"/>
              </a:rPr>
              <a:t>Buy/Short: to record</a:t>
            </a:r>
            <a:r>
              <a:rPr lang="zh-CN" altLang="en-US" sz="1600" dirty="0">
                <a:latin typeface="Arial" panose="020B0604020202020204" pitchFamily="34" charset="0"/>
                <a:ea typeface="Arial" panose="020B0604020202020204" pitchFamily="34" charset="0"/>
                <a:cs typeface="Arial" panose="020B0604020202020204" pitchFamily="34" charset="0"/>
              </a:rPr>
              <a:t> </a:t>
            </a:r>
            <a:r>
              <a:rPr lang="en-US" altLang="zh-CN" sz="1600" dirty="0">
                <a:latin typeface="Arial" panose="020B0604020202020204" pitchFamily="34" charset="0"/>
                <a:ea typeface="Arial" panose="020B0604020202020204" pitchFamily="34" charset="0"/>
                <a:cs typeface="Arial" panose="020B0604020202020204" pitchFamily="34" charset="0"/>
              </a:rPr>
              <a:t>total amounts of buy and short trades</a:t>
            </a:r>
            <a:r>
              <a:rPr lang="en-US" sz="1200" dirty="0">
                <a:latin typeface="Arial" panose="020B0604020202020204" pitchFamily="34" charset="0"/>
                <a:ea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endParaRPr lang="en-US" sz="1600" dirty="0">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600" dirty="0">
                <a:latin typeface="Arial" panose="020B0604020202020204" pitchFamily="34" charset="0"/>
                <a:ea typeface="Arial" panose="020B0604020202020204" pitchFamily="34" charset="0"/>
                <a:cs typeface="Arial" panose="020B0604020202020204" pitchFamily="34" charset="0"/>
              </a:rPr>
              <a:t>Other variables include a recorder of the amount of cash on hand, a recorder of cumulative equity for each channel and a timer used to test the code efficiency. </a:t>
            </a:r>
          </a:p>
          <a:p>
            <a:endParaRPr lang="en-US" sz="1400" dirty="0">
              <a:latin typeface="Arial" panose="020B0604020202020204" pitchFamily="34" charset="0"/>
              <a:ea typeface="Arial" panose="020B0604020202020204" pitchFamily="34" charset="0"/>
              <a:cs typeface="Arial" panose="020B0604020202020204" pitchFamily="34" charset="0"/>
            </a:endParaRPr>
          </a:p>
          <a:p>
            <a:endParaRPr lang="en-US" sz="1100" dirty="0">
              <a:latin typeface="Arial" panose="020B0604020202020204" pitchFamily="34" charset="0"/>
              <a:ea typeface="Arial" panose="020B0604020202020204" pitchFamily="34" charset="0"/>
              <a:cs typeface="Arial" panose="020B0604020202020204" pitchFamily="34" charset="0"/>
            </a:endParaRPr>
          </a:p>
          <a:p>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bg1"/>
                </a:solidFill>
                <a:latin typeface="Arial" panose="020B0604020202020204" pitchFamily="34" charset="0"/>
                <a:ea typeface="Garamond" charset="0"/>
                <a:cs typeface="Arial" panose="020B0604020202020204" pitchFamily="34" charset="0"/>
              </a:rPr>
              <a:t>Trading Algorithm</a:t>
            </a:r>
          </a:p>
        </p:txBody>
      </p:sp>
      <p:sp>
        <p:nvSpPr>
          <p:cNvPr id="2" name="TextBox 1"/>
          <p:cNvSpPr txBox="1"/>
          <p:nvPr/>
        </p:nvSpPr>
        <p:spPr>
          <a:xfrm>
            <a:off x="0" y="685612"/>
            <a:ext cx="12192000" cy="187743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Logic Behind Algorithm</a:t>
            </a:r>
          </a:p>
          <a:p>
            <a:endParaRPr lang="en-US"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Step 2-1: Entry to a long position (buy a new asset)</a:t>
            </a:r>
          </a:p>
          <a:p>
            <a:endParaRPr lang="en-US" b="1" dirty="0">
              <a:latin typeface="Arial" panose="020B0604020202020204" pitchFamily="34" charset="0"/>
              <a:cs typeface="Arial" panose="020B0604020202020204" pitchFamily="34" charset="0"/>
            </a:endParaRPr>
          </a:p>
          <a:p>
            <a:endParaRPr lang="en-US" sz="14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grpSp>
        <p:nvGrpSpPr>
          <p:cNvPr id="19" name="Group 18"/>
          <p:cNvGrpSpPr/>
          <p:nvPr/>
        </p:nvGrpSpPr>
        <p:grpSpPr>
          <a:xfrm>
            <a:off x="4698461" y="1789889"/>
            <a:ext cx="1994170" cy="466928"/>
            <a:chOff x="4270444" y="3560323"/>
            <a:chExt cx="1994170" cy="466928"/>
          </a:xfrm>
        </p:grpSpPr>
        <p:sp>
          <p:nvSpPr>
            <p:cNvPr id="10" name="Rectangle 9"/>
            <p:cNvSpPr/>
            <p:nvPr/>
          </p:nvSpPr>
          <p:spPr>
            <a:xfrm>
              <a:off x="4270444" y="3560323"/>
              <a:ext cx="1916348" cy="466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70444" y="3647872"/>
              <a:ext cx="1994170"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Market position = 0?</a:t>
              </a:r>
            </a:p>
          </p:txBody>
        </p:sp>
      </p:grpSp>
      <p:cxnSp>
        <p:nvCxnSpPr>
          <p:cNvPr id="33" name="Straight Arrow Connector 32"/>
          <p:cNvCxnSpPr/>
          <p:nvPr/>
        </p:nvCxnSpPr>
        <p:spPr>
          <a:xfrm flipH="1">
            <a:off x="4416357" y="2272764"/>
            <a:ext cx="693098" cy="5437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6238673" y="2280948"/>
            <a:ext cx="716604" cy="560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1" name="Group 40"/>
          <p:cNvGrpSpPr/>
          <p:nvPr/>
        </p:nvGrpSpPr>
        <p:grpSpPr>
          <a:xfrm>
            <a:off x="2666800" y="2842149"/>
            <a:ext cx="2288997" cy="605700"/>
            <a:chOff x="4270444" y="3560323"/>
            <a:chExt cx="1994170" cy="642925"/>
          </a:xfrm>
        </p:grpSpPr>
        <p:sp>
          <p:nvSpPr>
            <p:cNvPr id="42" name="Rectangle 41"/>
            <p:cNvSpPr/>
            <p:nvPr/>
          </p:nvSpPr>
          <p:spPr>
            <a:xfrm>
              <a:off x="4270444" y="3560323"/>
              <a:ext cx="1916348" cy="466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270444" y="3647872"/>
              <a:ext cx="1994170" cy="555376"/>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Next bar’s Open &gt;= HH?</a:t>
              </a:r>
            </a:p>
          </p:txBody>
        </p:sp>
      </p:grpSp>
      <p:cxnSp>
        <p:nvCxnSpPr>
          <p:cNvPr id="44" name="Straight Arrow Connector 43"/>
          <p:cNvCxnSpPr/>
          <p:nvPr/>
        </p:nvCxnSpPr>
        <p:spPr>
          <a:xfrm>
            <a:off x="4345833" y="3256578"/>
            <a:ext cx="565138" cy="645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5" name="Group 44"/>
          <p:cNvGrpSpPr/>
          <p:nvPr/>
        </p:nvGrpSpPr>
        <p:grpSpPr>
          <a:xfrm>
            <a:off x="4224238" y="3914307"/>
            <a:ext cx="2470179" cy="439893"/>
            <a:chOff x="4126681" y="3560323"/>
            <a:chExt cx="2203874" cy="466928"/>
          </a:xfrm>
        </p:grpSpPr>
        <p:sp>
          <p:nvSpPr>
            <p:cNvPr id="46" name="Rectangle 45"/>
            <p:cNvSpPr/>
            <p:nvPr/>
          </p:nvSpPr>
          <p:spPr>
            <a:xfrm>
              <a:off x="4270444" y="3560323"/>
              <a:ext cx="1916348" cy="466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4126681" y="3646703"/>
              <a:ext cx="2203874" cy="326692"/>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Next bar’s High &gt;= HH?</a:t>
              </a:r>
            </a:p>
          </p:txBody>
        </p:sp>
      </p:grpSp>
      <p:sp>
        <p:nvSpPr>
          <p:cNvPr id="50" name="TextBox 49"/>
          <p:cNvSpPr txBox="1"/>
          <p:nvPr/>
        </p:nvSpPr>
        <p:spPr>
          <a:xfrm>
            <a:off x="6692631" y="2853205"/>
            <a:ext cx="2308494"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Don’t enter into </a:t>
            </a:r>
            <a:r>
              <a:rPr lang="en-US" sz="1400">
                <a:latin typeface="Arial" panose="020B0604020202020204" pitchFamily="34" charset="0"/>
                <a:cs typeface="Arial" panose="020B0604020202020204" pitchFamily="34" charset="0"/>
              </a:rPr>
              <a:t>the market</a:t>
            </a:r>
            <a:endParaRPr lang="en-US" sz="1400" dirty="0">
              <a:latin typeface="Arial" panose="020B0604020202020204" pitchFamily="34" charset="0"/>
              <a:cs typeface="Arial" panose="020B0604020202020204" pitchFamily="34" charset="0"/>
            </a:endParaRPr>
          </a:p>
        </p:txBody>
      </p:sp>
      <p:sp>
        <p:nvSpPr>
          <p:cNvPr id="51" name="TextBox 50"/>
          <p:cNvSpPr txBox="1"/>
          <p:nvPr/>
        </p:nvSpPr>
        <p:spPr>
          <a:xfrm>
            <a:off x="4224238" y="2317503"/>
            <a:ext cx="1770434" cy="307777"/>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Yes</a:t>
            </a:r>
            <a:endParaRPr lang="en-US" sz="1400" b="1" dirty="0">
              <a:latin typeface="Arial" panose="020B0604020202020204" pitchFamily="34" charset="0"/>
              <a:cs typeface="Arial" panose="020B0604020202020204" pitchFamily="34" charset="0"/>
            </a:endParaRPr>
          </a:p>
        </p:txBody>
      </p:sp>
      <p:sp>
        <p:nvSpPr>
          <p:cNvPr id="52" name="TextBox 51"/>
          <p:cNvSpPr txBox="1"/>
          <p:nvPr/>
        </p:nvSpPr>
        <p:spPr>
          <a:xfrm>
            <a:off x="6692631" y="2256817"/>
            <a:ext cx="177043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No</a:t>
            </a:r>
          </a:p>
        </p:txBody>
      </p:sp>
      <p:sp>
        <p:nvSpPr>
          <p:cNvPr id="53" name="TextBox 52"/>
          <p:cNvSpPr txBox="1"/>
          <p:nvPr/>
        </p:nvSpPr>
        <p:spPr>
          <a:xfrm>
            <a:off x="4673496" y="3323137"/>
            <a:ext cx="177043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No</a:t>
            </a:r>
          </a:p>
        </p:txBody>
      </p:sp>
      <p:cxnSp>
        <p:nvCxnSpPr>
          <p:cNvPr id="56" name="Straight Arrow Connector 55"/>
          <p:cNvCxnSpPr/>
          <p:nvPr/>
        </p:nvCxnSpPr>
        <p:spPr>
          <a:xfrm flipH="1">
            <a:off x="2643493" y="3282247"/>
            <a:ext cx="684016" cy="6261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2524654" y="3345078"/>
            <a:ext cx="1770434" cy="307777"/>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Yes</a:t>
            </a:r>
            <a:endParaRPr lang="en-US" sz="1400" b="1" dirty="0">
              <a:latin typeface="Arial" panose="020B0604020202020204" pitchFamily="34" charset="0"/>
              <a:cs typeface="Arial" panose="020B0604020202020204" pitchFamily="34" charset="0"/>
            </a:endParaRPr>
          </a:p>
        </p:txBody>
      </p:sp>
      <p:sp>
        <p:nvSpPr>
          <p:cNvPr id="60" name="TextBox 59"/>
          <p:cNvSpPr txBox="1"/>
          <p:nvPr/>
        </p:nvSpPr>
        <p:spPr>
          <a:xfrm>
            <a:off x="4345833" y="4385999"/>
            <a:ext cx="1770434" cy="307777"/>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Yes</a:t>
            </a:r>
            <a:endParaRPr lang="en-US" sz="1400" b="1" dirty="0">
              <a:latin typeface="Arial" panose="020B0604020202020204" pitchFamily="34" charset="0"/>
              <a:cs typeface="Arial" panose="020B0604020202020204" pitchFamily="34" charset="0"/>
            </a:endParaRPr>
          </a:p>
        </p:txBody>
      </p:sp>
      <p:cxnSp>
        <p:nvCxnSpPr>
          <p:cNvPr id="61" name="Straight Arrow Connector 60"/>
          <p:cNvCxnSpPr/>
          <p:nvPr/>
        </p:nvCxnSpPr>
        <p:spPr>
          <a:xfrm flipH="1">
            <a:off x="4587810" y="4375151"/>
            <a:ext cx="468144" cy="573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052388" y="4342553"/>
            <a:ext cx="562421" cy="5934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6403197" y="4393001"/>
            <a:ext cx="177043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No</a:t>
            </a:r>
          </a:p>
        </p:txBody>
      </p:sp>
      <p:sp>
        <p:nvSpPr>
          <p:cNvPr id="72" name="TextBox 71"/>
          <p:cNvSpPr txBox="1"/>
          <p:nvPr/>
        </p:nvSpPr>
        <p:spPr>
          <a:xfrm>
            <a:off x="6443930" y="5000387"/>
            <a:ext cx="2799944"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Stay, don’t enter into the market</a:t>
            </a:r>
          </a:p>
        </p:txBody>
      </p:sp>
      <p:sp>
        <p:nvSpPr>
          <p:cNvPr id="29" name="TextBox 28"/>
          <p:cNvSpPr txBox="1"/>
          <p:nvPr/>
        </p:nvSpPr>
        <p:spPr>
          <a:xfrm>
            <a:off x="583375" y="3645851"/>
            <a:ext cx="3239595" cy="195438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Entry price = Open</a:t>
            </a:r>
          </a:p>
          <a:p>
            <a:r>
              <a:rPr lang="en-US" sz="1400" dirty="0">
                <a:latin typeface="Arial" panose="020B0604020202020204" pitchFamily="34" charset="0"/>
                <a:cs typeface="Arial" panose="020B0604020202020204" pitchFamily="34" charset="0"/>
              </a:rPr>
              <a:t>Market position = 1</a:t>
            </a:r>
          </a:p>
          <a:p>
            <a:r>
              <a:rPr lang="en-US" sz="1400" dirty="0" err="1">
                <a:latin typeface="Arial" panose="020B0604020202020204" pitchFamily="34" charset="0"/>
                <a:cs typeface="Arial" panose="020B0604020202020204" pitchFamily="34" charset="0"/>
              </a:rPr>
              <a:t>PrevPeak</a:t>
            </a:r>
            <a:r>
              <a:rPr lang="en-US" sz="1400" dirty="0">
                <a:latin typeface="Arial" panose="020B0604020202020204" pitchFamily="34" charset="0"/>
                <a:cs typeface="Arial" panose="020B0604020202020204" pitchFamily="34" charset="0"/>
              </a:rPr>
              <a:t> = Open</a:t>
            </a:r>
          </a:p>
          <a:p>
            <a:r>
              <a:rPr lang="en-US" sz="1400" dirty="0">
                <a:latin typeface="Arial" panose="020B0604020202020204" pitchFamily="34" charset="0"/>
                <a:cs typeface="Arial" panose="020B0604020202020204" pitchFamily="34" charset="0"/>
              </a:rPr>
              <a:t>Buy = Buy + 1</a:t>
            </a:r>
          </a:p>
          <a:p>
            <a:r>
              <a:rPr lang="en-US" sz="1400" dirty="0">
                <a:latin typeface="Arial" panose="020B0604020202020204" pitchFamily="34" charset="0"/>
                <a:cs typeface="Arial" panose="020B0604020202020204" pitchFamily="34" charset="0"/>
              </a:rPr>
              <a:t>Current = Current – Open </a:t>
            </a:r>
            <a:r>
              <a:rPr lang="mr-IN" sz="1400"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(slippage/2)</a:t>
            </a:r>
          </a:p>
          <a:p>
            <a:endParaRPr lang="en-US" sz="12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 </a:t>
            </a:r>
            <a:r>
              <a:rPr lang="en-US" sz="1100" i="1" dirty="0">
                <a:latin typeface="Arial" panose="020B0604020202020204" pitchFamily="34" charset="0"/>
                <a:cs typeface="Arial" panose="020B0604020202020204" pitchFamily="34" charset="0"/>
              </a:rPr>
              <a:t>Current</a:t>
            </a:r>
            <a:r>
              <a:rPr lang="en-US" sz="1100" dirty="0">
                <a:latin typeface="Arial" panose="020B0604020202020204" pitchFamily="34" charset="0"/>
                <a:cs typeface="Arial" panose="020B0604020202020204" pitchFamily="34" charset="0"/>
              </a:rPr>
              <a:t> records the amount of cash on hand</a:t>
            </a:r>
            <a:endParaRPr lang="en-US" sz="105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30" name="TextBox 29"/>
          <p:cNvSpPr txBox="1"/>
          <p:nvPr/>
        </p:nvSpPr>
        <p:spPr>
          <a:xfrm>
            <a:off x="4036837" y="4919008"/>
            <a:ext cx="3239595" cy="173893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Entry price = HH</a:t>
            </a:r>
          </a:p>
          <a:p>
            <a:r>
              <a:rPr lang="en-US" sz="1400" dirty="0">
                <a:latin typeface="Arial" panose="020B0604020202020204" pitchFamily="34" charset="0"/>
                <a:cs typeface="Arial" panose="020B0604020202020204" pitchFamily="34" charset="0"/>
              </a:rPr>
              <a:t>Market position = 1</a:t>
            </a:r>
          </a:p>
          <a:p>
            <a:r>
              <a:rPr lang="en-US" sz="1400" dirty="0" err="1">
                <a:latin typeface="Arial" panose="020B0604020202020204" pitchFamily="34" charset="0"/>
                <a:cs typeface="Arial" panose="020B0604020202020204" pitchFamily="34" charset="0"/>
              </a:rPr>
              <a:t>PrevPeak</a:t>
            </a:r>
            <a:r>
              <a:rPr lang="en-US" sz="1400" dirty="0">
                <a:latin typeface="Arial" panose="020B0604020202020204" pitchFamily="34" charset="0"/>
                <a:cs typeface="Arial" panose="020B0604020202020204" pitchFamily="34" charset="0"/>
              </a:rPr>
              <a:t> = HH</a:t>
            </a:r>
          </a:p>
          <a:p>
            <a:r>
              <a:rPr lang="en-US" sz="1400" dirty="0">
                <a:latin typeface="Arial" panose="020B0604020202020204" pitchFamily="34" charset="0"/>
                <a:cs typeface="Arial" panose="020B0604020202020204" pitchFamily="34" charset="0"/>
              </a:rPr>
              <a:t>Buy = Buy + 1</a:t>
            </a:r>
          </a:p>
          <a:p>
            <a:r>
              <a:rPr lang="en-US" sz="1400" dirty="0">
                <a:latin typeface="Arial" panose="020B0604020202020204" pitchFamily="34" charset="0"/>
                <a:cs typeface="Arial" panose="020B0604020202020204" pitchFamily="34" charset="0"/>
              </a:rPr>
              <a:t>Current = Current </a:t>
            </a:r>
            <a:r>
              <a:rPr lang="mr-IN" sz="1400"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HH</a:t>
            </a:r>
            <a:r>
              <a:rPr lang="mr-IN" sz="1400"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(slippage/2)</a:t>
            </a:r>
          </a:p>
          <a:p>
            <a:endParaRPr lang="en-US" sz="12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 </a:t>
            </a:r>
            <a:r>
              <a:rPr lang="en-US" sz="1100" i="1" dirty="0">
                <a:latin typeface="Arial" panose="020B0604020202020204" pitchFamily="34" charset="0"/>
                <a:cs typeface="Arial" panose="020B0604020202020204" pitchFamily="34" charset="0"/>
              </a:rPr>
              <a:t>Current</a:t>
            </a:r>
            <a:r>
              <a:rPr lang="en-US" sz="1100" dirty="0">
                <a:latin typeface="Arial" panose="020B0604020202020204" pitchFamily="34" charset="0"/>
                <a:cs typeface="Arial" panose="020B0604020202020204" pitchFamily="34" charset="0"/>
              </a:rPr>
              <a:t> records the amount of cash on hand</a:t>
            </a:r>
            <a:endParaRPr lang="en-US" sz="105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3788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9" name="TextBox 28"/>
          <p:cNvSpPr txBox="1"/>
          <p:nvPr/>
        </p:nvSpPr>
        <p:spPr>
          <a:xfrm>
            <a:off x="583375" y="3645851"/>
            <a:ext cx="3239595" cy="195438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Entry price = open</a:t>
            </a:r>
          </a:p>
          <a:p>
            <a:r>
              <a:rPr lang="en-US" sz="1400" dirty="0">
                <a:latin typeface="Arial" panose="020B0604020202020204" pitchFamily="34" charset="0"/>
                <a:cs typeface="Arial" panose="020B0604020202020204" pitchFamily="34" charset="0"/>
              </a:rPr>
              <a:t>Market position = -1</a:t>
            </a:r>
          </a:p>
          <a:p>
            <a:r>
              <a:rPr lang="en-US" sz="1400" dirty="0" err="1">
                <a:latin typeface="Arial" panose="020B0604020202020204" pitchFamily="34" charset="0"/>
                <a:cs typeface="Arial" panose="020B0604020202020204" pitchFamily="34" charset="0"/>
              </a:rPr>
              <a:t>PrevTrough</a:t>
            </a:r>
            <a:r>
              <a:rPr lang="en-US" sz="1400" dirty="0">
                <a:latin typeface="Arial" panose="020B0604020202020204" pitchFamily="34" charset="0"/>
                <a:cs typeface="Arial" panose="020B0604020202020204" pitchFamily="34" charset="0"/>
              </a:rPr>
              <a:t> = Open</a:t>
            </a:r>
          </a:p>
          <a:p>
            <a:r>
              <a:rPr lang="en-US" sz="1400" dirty="0">
                <a:latin typeface="Arial" panose="020B0604020202020204" pitchFamily="34" charset="0"/>
                <a:cs typeface="Arial" panose="020B0604020202020204" pitchFamily="34" charset="0"/>
              </a:rPr>
              <a:t>Sell = Sell + 1</a:t>
            </a:r>
          </a:p>
          <a:p>
            <a:r>
              <a:rPr lang="en-US" sz="1400" dirty="0">
                <a:latin typeface="Arial" panose="020B0604020202020204" pitchFamily="34" charset="0"/>
                <a:cs typeface="Arial" panose="020B0604020202020204" pitchFamily="34" charset="0"/>
              </a:rPr>
              <a:t>Current = Current + Open </a:t>
            </a:r>
            <a:r>
              <a:rPr lang="mr-IN" sz="1400"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(slippage/2)</a:t>
            </a:r>
          </a:p>
          <a:p>
            <a:endParaRPr lang="en-US" sz="12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 </a:t>
            </a:r>
            <a:r>
              <a:rPr lang="en-US" sz="1100" i="1" dirty="0">
                <a:latin typeface="Arial" panose="020B0604020202020204" pitchFamily="34" charset="0"/>
                <a:cs typeface="Arial" panose="020B0604020202020204" pitchFamily="34" charset="0"/>
              </a:rPr>
              <a:t>Current</a:t>
            </a:r>
            <a:r>
              <a:rPr lang="en-US" sz="1100" dirty="0">
                <a:latin typeface="Arial" panose="020B0604020202020204" pitchFamily="34" charset="0"/>
                <a:cs typeface="Arial" panose="020B0604020202020204" pitchFamily="34" charset="0"/>
              </a:rPr>
              <a:t> records the amount of cash on hand</a:t>
            </a:r>
            <a:endParaRPr lang="en-US" sz="105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bg1"/>
                </a:solidFill>
                <a:latin typeface="Arial" panose="020B0604020202020204" pitchFamily="34" charset="0"/>
                <a:ea typeface="Garamond" charset="0"/>
                <a:cs typeface="Arial" panose="020B0604020202020204" pitchFamily="34" charset="0"/>
              </a:rPr>
              <a:t>Trading Algorithm</a:t>
            </a:r>
          </a:p>
        </p:txBody>
      </p:sp>
      <p:sp>
        <p:nvSpPr>
          <p:cNvPr id="2" name="TextBox 1"/>
          <p:cNvSpPr txBox="1"/>
          <p:nvPr/>
        </p:nvSpPr>
        <p:spPr>
          <a:xfrm>
            <a:off x="0" y="685612"/>
            <a:ext cx="12192000" cy="187743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Logic Behind Algorithm</a:t>
            </a:r>
          </a:p>
          <a:p>
            <a:endParaRPr lang="en-US"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Step 2-2: Entry to a short position (borrow and sell an asset)</a:t>
            </a:r>
          </a:p>
          <a:p>
            <a:endParaRPr lang="en-US" b="1" dirty="0">
              <a:latin typeface="Arial" panose="020B0604020202020204" pitchFamily="34" charset="0"/>
              <a:cs typeface="Arial" panose="020B0604020202020204" pitchFamily="34" charset="0"/>
            </a:endParaRPr>
          </a:p>
          <a:p>
            <a:endParaRPr lang="en-US" sz="14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grpSp>
        <p:nvGrpSpPr>
          <p:cNvPr id="19" name="Group 18"/>
          <p:cNvGrpSpPr/>
          <p:nvPr/>
        </p:nvGrpSpPr>
        <p:grpSpPr>
          <a:xfrm>
            <a:off x="4698461" y="1789889"/>
            <a:ext cx="1994170" cy="466928"/>
            <a:chOff x="4270444" y="3560323"/>
            <a:chExt cx="1994170" cy="466928"/>
          </a:xfrm>
        </p:grpSpPr>
        <p:sp>
          <p:nvSpPr>
            <p:cNvPr id="10" name="Rectangle 9"/>
            <p:cNvSpPr/>
            <p:nvPr/>
          </p:nvSpPr>
          <p:spPr>
            <a:xfrm>
              <a:off x="4270444" y="3560323"/>
              <a:ext cx="1916348" cy="466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70444" y="3647872"/>
              <a:ext cx="1994170"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Market position = 0?</a:t>
              </a:r>
            </a:p>
          </p:txBody>
        </p:sp>
      </p:grpSp>
      <p:cxnSp>
        <p:nvCxnSpPr>
          <p:cNvPr id="33" name="Straight Arrow Connector 32"/>
          <p:cNvCxnSpPr/>
          <p:nvPr/>
        </p:nvCxnSpPr>
        <p:spPr>
          <a:xfrm flipH="1">
            <a:off x="4416357" y="2272764"/>
            <a:ext cx="693098" cy="5437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6238673" y="2280948"/>
            <a:ext cx="716604" cy="560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1" name="Group 40"/>
          <p:cNvGrpSpPr/>
          <p:nvPr/>
        </p:nvGrpSpPr>
        <p:grpSpPr>
          <a:xfrm>
            <a:off x="2653219" y="2853477"/>
            <a:ext cx="2238252" cy="595166"/>
            <a:chOff x="4384988" y="3488506"/>
            <a:chExt cx="1994170" cy="606252"/>
          </a:xfrm>
        </p:grpSpPr>
        <p:sp>
          <p:nvSpPr>
            <p:cNvPr id="42" name="Rectangle 41"/>
            <p:cNvSpPr/>
            <p:nvPr/>
          </p:nvSpPr>
          <p:spPr>
            <a:xfrm>
              <a:off x="4393477" y="3488506"/>
              <a:ext cx="1916348" cy="466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384988" y="3539382"/>
              <a:ext cx="1994170" cy="555376"/>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Next bar’s Open &lt;= LL?</a:t>
              </a:r>
            </a:p>
          </p:txBody>
        </p:sp>
      </p:grpSp>
      <p:cxnSp>
        <p:nvCxnSpPr>
          <p:cNvPr id="44" name="Straight Arrow Connector 43"/>
          <p:cNvCxnSpPr/>
          <p:nvPr/>
        </p:nvCxnSpPr>
        <p:spPr>
          <a:xfrm>
            <a:off x="4416357" y="3311867"/>
            <a:ext cx="494614" cy="572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5" name="Group 44"/>
          <p:cNvGrpSpPr/>
          <p:nvPr/>
        </p:nvGrpSpPr>
        <p:grpSpPr>
          <a:xfrm>
            <a:off x="4432408" y="3902414"/>
            <a:ext cx="2182401" cy="439893"/>
            <a:chOff x="4270444" y="3560323"/>
            <a:chExt cx="1994170" cy="466928"/>
          </a:xfrm>
        </p:grpSpPr>
        <p:sp>
          <p:nvSpPr>
            <p:cNvPr id="46" name="Rectangle 45"/>
            <p:cNvSpPr/>
            <p:nvPr/>
          </p:nvSpPr>
          <p:spPr>
            <a:xfrm>
              <a:off x="4270444" y="3560323"/>
              <a:ext cx="1916348" cy="466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4270444" y="3647872"/>
              <a:ext cx="1994170" cy="326692"/>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Next bar’s Low &lt; LL?</a:t>
              </a:r>
            </a:p>
          </p:txBody>
        </p:sp>
      </p:grpSp>
      <p:sp>
        <p:nvSpPr>
          <p:cNvPr id="50" name="TextBox 49"/>
          <p:cNvSpPr txBox="1"/>
          <p:nvPr/>
        </p:nvSpPr>
        <p:spPr>
          <a:xfrm>
            <a:off x="6692630" y="2853205"/>
            <a:ext cx="2551243" cy="307777"/>
          </a:xfrm>
          <a:prstGeom prst="rect">
            <a:avLst/>
          </a:prstGeom>
          <a:noFill/>
        </p:spPr>
        <p:txBody>
          <a:bodyPr wrap="square" rtlCol="0">
            <a:spAutoFit/>
          </a:bodyPr>
          <a:lstStyle/>
          <a:p>
            <a:r>
              <a:rPr lang="en-US" sz="1400">
                <a:latin typeface="Arial" panose="020B0604020202020204" pitchFamily="34" charset="0"/>
                <a:cs typeface="Arial" panose="020B0604020202020204" pitchFamily="34" charset="0"/>
              </a:rPr>
              <a:t>Don’t enter into the market</a:t>
            </a:r>
            <a:endParaRPr lang="en-US" sz="1400" dirty="0">
              <a:latin typeface="Arial" panose="020B0604020202020204" pitchFamily="34" charset="0"/>
              <a:cs typeface="Arial" panose="020B0604020202020204" pitchFamily="34" charset="0"/>
            </a:endParaRPr>
          </a:p>
        </p:txBody>
      </p:sp>
      <p:sp>
        <p:nvSpPr>
          <p:cNvPr id="51" name="TextBox 50"/>
          <p:cNvSpPr txBox="1"/>
          <p:nvPr/>
        </p:nvSpPr>
        <p:spPr>
          <a:xfrm>
            <a:off x="4224238" y="2317503"/>
            <a:ext cx="1770434" cy="307777"/>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Yes</a:t>
            </a:r>
            <a:endParaRPr lang="en-US" sz="1400" b="1" dirty="0">
              <a:latin typeface="Arial" panose="020B0604020202020204" pitchFamily="34" charset="0"/>
              <a:cs typeface="Arial" panose="020B0604020202020204" pitchFamily="34" charset="0"/>
            </a:endParaRPr>
          </a:p>
        </p:txBody>
      </p:sp>
      <p:sp>
        <p:nvSpPr>
          <p:cNvPr id="52" name="TextBox 51"/>
          <p:cNvSpPr txBox="1"/>
          <p:nvPr/>
        </p:nvSpPr>
        <p:spPr>
          <a:xfrm>
            <a:off x="6692631" y="2256817"/>
            <a:ext cx="177043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No</a:t>
            </a:r>
          </a:p>
        </p:txBody>
      </p:sp>
      <p:sp>
        <p:nvSpPr>
          <p:cNvPr id="53" name="TextBox 52"/>
          <p:cNvSpPr txBox="1"/>
          <p:nvPr/>
        </p:nvSpPr>
        <p:spPr>
          <a:xfrm>
            <a:off x="4673496" y="3323137"/>
            <a:ext cx="177043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No</a:t>
            </a:r>
          </a:p>
        </p:txBody>
      </p:sp>
      <p:cxnSp>
        <p:nvCxnSpPr>
          <p:cNvPr id="56" name="Straight Arrow Connector 55"/>
          <p:cNvCxnSpPr/>
          <p:nvPr/>
        </p:nvCxnSpPr>
        <p:spPr>
          <a:xfrm flipH="1">
            <a:off x="2643493" y="3323137"/>
            <a:ext cx="730328" cy="585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2524654" y="3345078"/>
            <a:ext cx="1770434" cy="307777"/>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Yes</a:t>
            </a:r>
            <a:endParaRPr lang="en-US" sz="1400" b="1" dirty="0">
              <a:latin typeface="Arial" panose="020B0604020202020204" pitchFamily="34" charset="0"/>
              <a:cs typeface="Arial" panose="020B0604020202020204" pitchFamily="34" charset="0"/>
            </a:endParaRPr>
          </a:p>
        </p:txBody>
      </p:sp>
      <p:sp>
        <p:nvSpPr>
          <p:cNvPr id="60" name="TextBox 59"/>
          <p:cNvSpPr txBox="1"/>
          <p:nvPr/>
        </p:nvSpPr>
        <p:spPr>
          <a:xfrm>
            <a:off x="4345833" y="4385999"/>
            <a:ext cx="1770434" cy="307777"/>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Yes</a:t>
            </a:r>
            <a:endParaRPr lang="en-US" sz="1400" b="1" dirty="0">
              <a:latin typeface="Arial" panose="020B0604020202020204" pitchFamily="34" charset="0"/>
              <a:cs typeface="Arial" panose="020B0604020202020204" pitchFamily="34" charset="0"/>
            </a:endParaRPr>
          </a:p>
        </p:txBody>
      </p:sp>
      <p:cxnSp>
        <p:nvCxnSpPr>
          <p:cNvPr id="61" name="Straight Arrow Connector 60"/>
          <p:cNvCxnSpPr/>
          <p:nvPr/>
        </p:nvCxnSpPr>
        <p:spPr>
          <a:xfrm flipH="1">
            <a:off x="4587810" y="4375151"/>
            <a:ext cx="468144" cy="573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052388" y="4342553"/>
            <a:ext cx="562421" cy="5934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6403197" y="4393001"/>
            <a:ext cx="177043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No</a:t>
            </a:r>
          </a:p>
        </p:txBody>
      </p:sp>
      <p:sp>
        <p:nvSpPr>
          <p:cNvPr id="72" name="TextBox 71"/>
          <p:cNvSpPr txBox="1"/>
          <p:nvPr/>
        </p:nvSpPr>
        <p:spPr>
          <a:xfrm>
            <a:off x="6443930" y="5000387"/>
            <a:ext cx="2799944"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Stay, don’t enter into the market</a:t>
            </a:r>
          </a:p>
        </p:txBody>
      </p:sp>
      <p:sp>
        <p:nvSpPr>
          <p:cNvPr id="30" name="TextBox 29"/>
          <p:cNvSpPr txBox="1"/>
          <p:nvPr/>
        </p:nvSpPr>
        <p:spPr>
          <a:xfrm>
            <a:off x="4036837" y="4919008"/>
            <a:ext cx="3239595" cy="173893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Entry price = LL</a:t>
            </a:r>
          </a:p>
          <a:p>
            <a:r>
              <a:rPr lang="en-US" sz="1400" dirty="0">
                <a:latin typeface="Arial" panose="020B0604020202020204" pitchFamily="34" charset="0"/>
                <a:cs typeface="Arial" panose="020B0604020202020204" pitchFamily="34" charset="0"/>
              </a:rPr>
              <a:t>Market position = -1</a:t>
            </a:r>
          </a:p>
          <a:p>
            <a:r>
              <a:rPr lang="en-US" sz="1400" dirty="0" err="1">
                <a:latin typeface="Arial" panose="020B0604020202020204" pitchFamily="34" charset="0"/>
                <a:cs typeface="Arial" panose="020B0604020202020204" pitchFamily="34" charset="0"/>
              </a:rPr>
              <a:t>PrevTrough</a:t>
            </a:r>
            <a:r>
              <a:rPr lang="en-US" sz="1400" dirty="0">
                <a:latin typeface="Arial" panose="020B0604020202020204" pitchFamily="34" charset="0"/>
                <a:cs typeface="Arial" panose="020B0604020202020204" pitchFamily="34" charset="0"/>
              </a:rPr>
              <a:t> = LL</a:t>
            </a:r>
          </a:p>
          <a:p>
            <a:r>
              <a:rPr lang="en-US" sz="1400" dirty="0">
                <a:latin typeface="Arial" panose="020B0604020202020204" pitchFamily="34" charset="0"/>
                <a:cs typeface="Arial" panose="020B0604020202020204" pitchFamily="34" charset="0"/>
              </a:rPr>
              <a:t>Sell = Sell + 1</a:t>
            </a:r>
          </a:p>
          <a:p>
            <a:r>
              <a:rPr lang="en-US" sz="1400" dirty="0">
                <a:latin typeface="Arial" panose="020B0604020202020204" pitchFamily="34" charset="0"/>
                <a:cs typeface="Arial" panose="020B0604020202020204" pitchFamily="34" charset="0"/>
              </a:rPr>
              <a:t>Current = Current + LL</a:t>
            </a:r>
            <a:r>
              <a:rPr lang="mr-IN" sz="1400"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(slippage/2)</a:t>
            </a:r>
          </a:p>
          <a:p>
            <a:endParaRPr lang="en-US" sz="12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 </a:t>
            </a:r>
            <a:r>
              <a:rPr lang="en-US" sz="1100" i="1" dirty="0">
                <a:latin typeface="Arial" panose="020B0604020202020204" pitchFamily="34" charset="0"/>
                <a:cs typeface="Arial" panose="020B0604020202020204" pitchFamily="34" charset="0"/>
              </a:rPr>
              <a:t>Current</a:t>
            </a:r>
            <a:r>
              <a:rPr lang="en-US" sz="1100" dirty="0">
                <a:latin typeface="Arial" panose="020B0604020202020204" pitchFamily="34" charset="0"/>
                <a:cs typeface="Arial" panose="020B0604020202020204" pitchFamily="34" charset="0"/>
              </a:rPr>
              <a:t> records the amount of cash on hand</a:t>
            </a:r>
            <a:endParaRPr lang="en-US" sz="105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789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bg1"/>
                </a:solidFill>
                <a:latin typeface="Arial" panose="020B0604020202020204" pitchFamily="34" charset="0"/>
                <a:ea typeface="Garamond" charset="0"/>
                <a:cs typeface="Arial" panose="020B0604020202020204" pitchFamily="34" charset="0"/>
              </a:rPr>
              <a:t>Trading Algorithm</a:t>
            </a:r>
          </a:p>
        </p:txBody>
      </p:sp>
      <p:sp>
        <p:nvSpPr>
          <p:cNvPr id="2" name="TextBox 1"/>
          <p:cNvSpPr txBox="1"/>
          <p:nvPr/>
        </p:nvSpPr>
        <p:spPr>
          <a:xfrm>
            <a:off x="0" y="685612"/>
            <a:ext cx="12192000" cy="187743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Logic Behind Algorithm</a:t>
            </a:r>
          </a:p>
          <a:p>
            <a:endParaRPr lang="en-US"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Step 3-1: Exit/close a long position (stop the existing position)</a:t>
            </a:r>
          </a:p>
          <a:p>
            <a:endParaRPr lang="en-US" b="1" dirty="0">
              <a:latin typeface="Arial" panose="020B0604020202020204" pitchFamily="34" charset="0"/>
              <a:cs typeface="Arial" panose="020B0604020202020204" pitchFamily="34" charset="0"/>
            </a:endParaRPr>
          </a:p>
          <a:p>
            <a:endParaRPr lang="en-US" sz="14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grpSp>
        <p:nvGrpSpPr>
          <p:cNvPr id="19" name="Group 18"/>
          <p:cNvGrpSpPr/>
          <p:nvPr/>
        </p:nvGrpSpPr>
        <p:grpSpPr>
          <a:xfrm>
            <a:off x="4628402" y="1729747"/>
            <a:ext cx="2465240" cy="417638"/>
            <a:chOff x="4270444" y="3560323"/>
            <a:chExt cx="1994170" cy="466928"/>
          </a:xfrm>
        </p:grpSpPr>
        <p:sp>
          <p:nvSpPr>
            <p:cNvPr id="10" name="Rectangle 9"/>
            <p:cNvSpPr/>
            <p:nvPr/>
          </p:nvSpPr>
          <p:spPr>
            <a:xfrm>
              <a:off x="4270444" y="3560323"/>
              <a:ext cx="1916348" cy="466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70444" y="3647872"/>
              <a:ext cx="1994170" cy="344101"/>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Market position = 1?</a:t>
              </a:r>
            </a:p>
          </p:txBody>
        </p:sp>
      </p:grpSp>
      <p:cxnSp>
        <p:nvCxnSpPr>
          <p:cNvPr id="33" name="Straight Arrow Connector 32"/>
          <p:cNvCxnSpPr/>
          <p:nvPr/>
        </p:nvCxnSpPr>
        <p:spPr>
          <a:xfrm flipH="1">
            <a:off x="4667988" y="2146714"/>
            <a:ext cx="481053" cy="3525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6464279" y="2159019"/>
            <a:ext cx="716604" cy="560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1" name="Group 40"/>
          <p:cNvGrpSpPr/>
          <p:nvPr/>
        </p:nvGrpSpPr>
        <p:grpSpPr>
          <a:xfrm>
            <a:off x="2505985" y="2548141"/>
            <a:ext cx="2925595" cy="563504"/>
            <a:chOff x="4245639" y="3560323"/>
            <a:chExt cx="1994170" cy="623211"/>
          </a:xfrm>
        </p:grpSpPr>
        <p:sp>
          <p:nvSpPr>
            <p:cNvPr id="42" name="Rectangle 41"/>
            <p:cNvSpPr/>
            <p:nvPr/>
          </p:nvSpPr>
          <p:spPr>
            <a:xfrm>
              <a:off x="4270444" y="3560323"/>
              <a:ext cx="1916348" cy="466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245639" y="3604876"/>
              <a:ext cx="1994170" cy="578658"/>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Next bar’s Close &gt; </a:t>
              </a:r>
              <a:r>
                <a:rPr lang="en-US" sz="1400" b="1" dirty="0" err="1">
                  <a:latin typeface="Arial" panose="020B0604020202020204" pitchFamily="34" charset="0"/>
                  <a:cs typeface="Arial" panose="020B0604020202020204" pitchFamily="34" charset="0"/>
                </a:rPr>
                <a:t>PrevPeak</a:t>
              </a:r>
              <a:r>
                <a:rPr lang="en-US" sz="1400" b="1" dirty="0">
                  <a:latin typeface="Arial" panose="020B0604020202020204" pitchFamily="34" charset="0"/>
                  <a:cs typeface="Arial" panose="020B0604020202020204" pitchFamily="34" charset="0"/>
                </a:rPr>
                <a:t>?</a:t>
              </a:r>
            </a:p>
          </p:txBody>
        </p:sp>
      </p:grpSp>
      <p:cxnSp>
        <p:nvCxnSpPr>
          <p:cNvPr id="44" name="Straight Arrow Connector 43"/>
          <p:cNvCxnSpPr/>
          <p:nvPr/>
        </p:nvCxnSpPr>
        <p:spPr>
          <a:xfrm>
            <a:off x="4595685" y="2963769"/>
            <a:ext cx="0" cy="878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5" name="Group 44"/>
          <p:cNvGrpSpPr/>
          <p:nvPr/>
        </p:nvGrpSpPr>
        <p:grpSpPr>
          <a:xfrm>
            <a:off x="5017084" y="4722358"/>
            <a:ext cx="2397253" cy="387070"/>
            <a:chOff x="4231531" y="3464050"/>
            <a:chExt cx="1994170" cy="478656"/>
          </a:xfrm>
        </p:grpSpPr>
        <p:sp>
          <p:nvSpPr>
            <p:cNvPr id="46" name="Rectangle 45"/>
            <p:cNvSpPr/>
            <p:nvPr/>
          </p:nvSpPr>
          <p:spPr>
            <a:xfrm>
              <a:off x="4264211" y="3464050"/>
              <a:ext cx="1916348" cy="466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4231531" y="3562105"/>
              <a:ext cx="1994170" cy="380601"/>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Next bar’s Low &lt;= target?</a:t>
              </a:r>
            </a:p>
          </p:txBody>
        </p:sp>
      </p:grpSp>
      <p:sp>
        <p:nvSpPr>
          <p:cNvPr id="50" name="TextBox 49"/>
          <p:cNvSpPr txBox="1"/>
          <p:nvPr/>
        </p:nvSpPr>
        <p:spPr>
          <a:xfrm>
            <a:off x="7041627" y="2691520"/>
            <a:ext cx="1770434"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Don’t exit the trade</a:t>
            </a:r>
          </a:p>
        </p:txBody>
      </p:sp>
      <p:sp>
        <p:nvSpPr>
          <p:cNvPr id="51" name="TextBox 50"/>
          <p:cNvSpPr txBox="1"/>
          <p:nvPr/>
        </p:nvSpPr>
        <p:spPr>
          <a:xfrm>
            <a:off x="4397356" y="2131360"/>
            <a:ext cx="1770434" cy="307777"/>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Yes</a:t>
            </a:r>
            <a:endParaRPr lang="en-US" sz="1400" b="1" dirty="0">
              <a:latin typeface="Arial" panose="020B0604020202020204" pitchFamily="34" charset="0"/>
              <a:cs typeface="Arial" panose="020B0604020202020204" pitchFamily="34" charset="0"/>
            </a:endParaRPr>
          </a:p>
        </p:txBody>
      </p:sp>
      <p:sp>
        <p:nvSpPr>
          <p:cNvPr id="52" name="TextBox 51"/>
          <p:cNvSpPr txBox="1"/>
          <p:nvPr/>
        </p:nvSpPr>
        <p:spPr>
          <a:xfrm>
            <a:off x="6902371" y="2314814"/>
            <a:ext cx="177043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No</a:t>
            </a:r>
          </a:p>
        </p:txBody>
      </p:sp>
      <p:sp>
        <p:nvSpPr>
          <p:cNvPr id="53" name="TextBox 52"/>
          <p:cNvSpPr txBox="1"/>
          <p:nvPr/>
        </p:nvSpPr>
        <p:spPr>
          <a:xfrm>
            <a:off x="4587810" y="3167486"/>
            <a:ext cx="177043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No</a:t>
            </a:r>
          </a:p>
        </p:txBody>
      </p:sp>
      <p:cxnSp>
        <p:nvCxnSpPr>
          <p:cNvPr id="56" name="Straight Arrow Connector 55"/>
          <p:cNvCxnSpPr/>
          <p:nvPr/>
        </p:nvCxnSpPr>
        <p:spPr>
          <a:xfrm flipH="1">
            <a:off x="3623170" y="2963769"/>
            <a:ext cx="1" cy="3545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3036801" y="2993701"/>
            <a:ext cx="1770434" cy="307777"/>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Yes</a:t>
            </a:r>
            <a:endParaRPr lang="en-US" sz="1400" b="1" dirty="0">
              <a:latin typeface="Arial" panose="020B0604020202020204" pitchFamily="34" charset="0"/>
              <a:cs typeface="Arial" panose="020B0604020202020204" pitchFamily="34" charset="0"/>
            </a:endParaRPr>
          </a:p>
        </p:txBody>
      </p:sp>
      <p:sp>
        <p:nvSpPr>
          <p:cNvPr id="60" name="TextBox 59"/>
          <p:cNvSpPr txBox="1"/>
          <p:nvPr/>
        </p:nvSpPr>
        <p:spPr>
          <a:xfrm>
            <a:off x="2739844" y="4375754"/>
            <a:ext cx="1770434" cy="307777"/>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Yes</a:t>
            </a:r>
            <a:endParaRPr lang="en-US" sz="1400" b="1" dirty="0">
              <a:latin typeface="Arial" panose="020B0604020202020204" pitchFamily="34" charset="0"/>
              <a:cs typeface="Arial" panose="020B0604020202020204" pitchFamily="34" charset="0"/>
            </a:endParaRPr>
          </a:p>
        </p:txBody>
      </p:sp>
      <p:cxnSp>
        <p:nvCxnSpPr>
          <p:cNvPr id="61" name="Straight Arrow Connector 60"/>
          <p:cNvCxnSpPr/>
          <p:nvPr/>
        </p:nvCxnSpPr>
        <p:spPr>
          <a:xfrm flipH="1">
            <a:off x="3180945" y="4386102"/>
            <a:ext cx="276596" cy="336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4908514" y="4396189"/>
            <a:ext cx="295713" cy="311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7328840" y="5069224"/>
            <a:ext cx="177043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No</a:t>
            </a:r>
          </a:p>
        </p:txBody>
      </p:sp>
      <p:sp>
        <p:nvSpPr>
          <p:cNvPr id="72" name="TextBox 71"/>
          <p:cNvSpPr txBox="1"/>
          <p:nvPr/>
        </p:nvSpPr>
        <p:spPr>
          <a:xfrm>
            <a:off x="7272833" y="5469703"/>
            <a:ext cx="2799944"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Stay, don’t exit the trade</a:t>
            </a:r>
          </a:p>
        </p:txBody>
      </p:sp>
      <p:grpSp>
        <p:nvGrpSpPr>
          <p:cNvPr id="29" name="Group 28"/>
          <p:cNvGrpSpPr/>
          <p:nvPr/>
        </p:nvGrpSpPr>
        <p:grpSpPr>
          <a:xfrm>
            <a:off x="2714703" y="3934596"/>
            <a:ext cx="2758324" cy="439893"/>
            <a:chOff x="4252268" y="3560323"/>
            <a:chExt cx="1994170" cy="466928"/>
          </a:xfrm>
        </p:grpSpPr>
        <p:sp>
          <p:nvSpPr>
            <p:cNvPr id="30" name="Rectangle 29"/>
            <p:cNvSpPr/>
            <p:nvPr/>
          </p:nvSpPr>
          <p:spPr>
            <a:xfrm>
              <a:off x="4270444" y="3560323"/>
              <a:ext cx="1916348" cy="466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252268" y="3649242"/>
              <a:ext cx="1994170" cy="326693"/>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Next bar’s Open &lt;= target?</a:t>
              </a:r>
            </a:p>
          </p:txBody>
        </p:sp>
      </p:grpSp>
      <p:sp>
        <p:nvSpPr>
          <p:cNvPr id="37" name="TextBox 36"/>
          <p:cNvSpPr txBox="1"/>
          <p:nvPr/>
        </p:nvSpPr>
        <p:spPr>
          <a:xfrm>
            <a:off x="2927089" y="3279169"/>
            <a:ext cx="1770434" cy="307777"/>
          </a:xfrm>
          <a:prstGeom prst="rect">
            <a:avLst/>
          </a:prstGeom>
          <a:noFill/>
        </p:spPr>
        <p:txBody>
          <a:bodyPr wrap="square" rtlCol="0">
            <a:spAutoFit/>
          </a:bodyPr>
          <a:lstStyle/>
          <a:p>
            <a:r>
              <a:rPr lang="en-US" sz="1400" dirty="0" err="1">
                <a:latin typeface="Arial" panose="020B0604020202020204" pitchFamily="34" charset="0"/>
                <a:cs typeface="Arial" panose="020B0604020202020204" pitchFamily="34" charset="0"/>
              </a:rPr>
              <a:t>PrevPeak</a:t>
            </a:r>
            <a:r>
              <a:rPr lang="en-US" sz="1400" dirty="0">
                <a:latin typeface="Arial" panose="020B0604020202020204" pitchFamily="34" charset="0"/>
                <a:cs typeface="Arial" panose="020B0604020202020204" pitchFamily="34" charset="0"/>
              </a:rPr>
              <a:t> = close</a:t>
            </a:r>
          </a:p>
        </p:txBody>
      </p:sp>
      <p:cxnSp>
        <p:nvCxnSpPr>
          <p:cNvPr id="39" name="Straight Arrow Connector 38"/>
          <p:cNvCxnSpPr/>
          <p:nvPr/>
        </p:nvCxnSpPr>
        <p:spPr>
          <a:xfrm>
            <a:off x="3623170" y="3617192"/>
            <a:ext cx="0" cy="285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flipH="1">
            <a:off x="5159223" y="5131993"/>
            <a:ext cx="276596" cy="336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4758687" y="5117495"/>
            <a:ext cx="1770434" cy="307777"/>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Yes</a:t>
            </a:r>
            <a:endParaRPr lang="en-US" sz="1400" b="1" dirty="0">
              <a:latin typeface="Arial" panose="020B0604020202020204" pitchFamily="34" charset="0"/>
              <a:cs typeface="Arial" panose="020B0604020202020204" pitchFamily="34" charset="0"/>
            </a:endParaRPr>
          </a:p>
        </p:txBody>
      </p:sp>
      <p:cxnSp>
        <p:nvCxnSpPr>
          <p:cNvPr id="55" name="Straight Arrow Connector 54"/>
          <p:cNvCxnSpPr/>
          <p:nvPr/>
        </p:nvCxnSpPr>
        <p:spPr>
          <a:xfrm>
            <a:off x="7118625" y="5136731"/>
            <a:ext cx="295713" cy="311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5190854" y="4359170"/>
            <a:ext cx="177043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No</a:t>
            </a:r>
          </a:p>
        </p:txBody>
      </p:sp>
      <p:sp>
        <p:nvSpPr>
          <p:cNvPr id="62" name="TextBox 61"/>
          <p:cNvSpPr txBox="1"/>
          <p:nvPr/>
        </p:nvSpPr>
        <p:spPr>
          <a:xfrm>
            <a:off x="5751789" y="4021390"/>
            <a:ext cx="3325097"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 target = </a:t>
            </a:r>
            <a:r>
              <a:rPr lang="en-US" sz="1100" dirty="0" err="1">
                <a:latin typeface="Arial" panose="020B0604020202020204" pitchFamily="34" charset="0"/>
                <a:cs typeface="Arial" panose="020B0604020202020204" pitchFamily="34" charset="0"/>
              </a:rPr>
              <a:t>PrevPeak</a:t>
            </a:r>
            <a:r>
              <a:rPr lang="en-US" sz="1100" dirty="0">
                <a:latin typeface="Arial" panose="020B0604020202020204" pitchFamily="34" charset="0"/>
                <a:cs typeface="Arial" panose="020B0604020202020204" pitchFamily="34" charset="0"/>
              </a:rPr>
              <a:t> * (1 – </a:t>
            </a:r>
            <a:r>
              <a:rPr lang="en-US" sz="1100" dirty="0" err="1">
                <a:latin typeface="Arial" panose="020B0604020202020204" pitchFamily="34" charset="0"/>
                <a:cs typeface="Arial" panose="020B0604020202020204" pitchFamily="34" charset="0"/>
              </a:rPr>
              <a:t>StpPct</a:t>
            </a:r>
            <a:r>
              <a:rPr lang="en-US" sz="1100" dirty="0">
                <a:latin typeface="Arial" panose="020B0604020202020204" pitchFamily="34" charset="0"/>
                <a:cs typeface="Arial" panose="020B0604020202020204" pitchFamily="34" charset="0"/>
              </a:rPr>
              <a:t>)</a:t>
            </a:r>
          </a:p>
        </p:txBody>
      </p:sp>
      <p:sp>
        <p:nvSpPr>
          <p:cNvPr id="40" name="TextBox 39"/>
          <p:cNvSpPr txBox="1"/>
          <p:nvPr/>
        </p:nvSpPr>
        <p:spPr>
          <a:xfrm>
            <a:off x="1094905" y="4749899"/>
            <a:ext cx="3239595" cy="152349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Close price = Open</a:t>
            </a:r>
          </a:p>
          <a:p>
            <a:r>
              <a:rPr lang="en-US" sz="1400" dirty="0">
                <a:latin typeface="Arial" panose="020B0604020202020204" pitchFamily="34" charset="0"/>
                <a:cs typeface="Arial" panose="020B0604020202020204" pitchFamily="34" charset="0"/>
              </a:rPr>
              <a:t>Market position = 0</a:t>
            </a:r>
          </a:p>
          <a:p>
            <a:r>
              <a:rPr lang="en-US" sz="1400" dirty="0">
                <a:latin typeface="Arial" panose="020B0604020202020204" pitchFamily="34" charset="0"/>
                <a:cs typeface="Arial" panose="020B0604020202020204" pitchFamily="34" charset="0"/>
              </a:rPr>
              <a:t>Current = Current + Open </a:t>
            </a:r>
            <a:r>
              <a:rPr lang="mr-IN" sz="1400"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(slippage/2)</a:t>
            </a:r>
          </a:p>
          <a:p>
            <a:endParaRPr lang="en-US" sz="12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 </a:t>
            </a:r>
            <a:r>
              <a:rPr lang="en-US" sz="1100" i="1" dirty="0">
                <a:latin typeface="Arial" panose="020B0604020202020204" pitchFamily="34" charset="0"/>
                <a:cs typeface="Arial" panose="020B0604020202020204" pitchFamily="34" charset="0"/>
              </a:rPr>
              <a:t>Current</a:t>
            </a:r>
            <a:r>
              <a:rPr lang="en-US" sz="1100" dirty="0">
                <a:latin typeface="Arial" panose="020B0604020202020204" pitchFamily="34" charset="0"/>
                <a:cs typeface="Arial" panose="020B0604020202020204" pitchFamily="34" charset="0"/>
              </a:rPr>
              <a:t> records the amount of cash on hand</a:t>
            </a:r>
            <a:endParaRPr lang="en-US" sz="105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63" name="TextBox 62"/>
          <p:cNvSpPr txBox="1"/>
          <p:nvPr/>
        </p:nvSpPr>
        <p:spPr>
          <a:xfrm>
            <a:off x="4476202" y="5496713"/>
            <a:ext cx="3239595" cy="152349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Close price = target</a:t>
            </a:r>
          </a:p>
          <a:p>
            <a:r>
              <a:rPr lang="en-US" sz="1400" dirty="0">
                <a:latin typeface="Arial" panose="020B0604020202020204" pitchFamily="34" charset="0"/>
                <a:cs typeface="Arial" panose="020B0604020202020204" pitchFamily="34" charset="0"/>
              </a:rPr>
              <a:t>Market position = 0</a:t>
            </a:r>
          </a:p>
          <a:p>
            <a:r>
              <a:rPr lang="en-US" sz="1400" dirty="0">
                <a:latin typeface="Arial" panose="020B0604020202020204" pitchFamily="34" charset="0"/>
                <a:cs typeface="Arial" panose="020B0604020202020204" pitchFamily="34" charset="0"/>
              </a:rPr>
              <a:t>Current = Current + Close </a:t>
            </a:r>
            <a:r>
              <a:rPr lang="mr-IN" sz="1400"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(slippage/2)</a:t>
            </a:r>
          </a:p>
          <a:p>
            <a:endParaRPr lang="en-US" sz="12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 </a:t>
            </a:r>
            <a:r>
              <a:rPr lang="en-US" sz="1100" i="1" dirty="0">
                <a:latin typeface="Arial" panose="020B0604020202020204" pitchFamily="34" charset="0"/>
                <a:cs typeface="Arial" panose="020B0604020202020204" pitchFamily="34" charset="0"/>
              </a:rPr>
              <a:t>Current</a:t>
            </a:r>
            <a:r>
              <a:rPr lang="en-US" sz="1100" dirty="0">
                <a:latin typeface="Arial" panose="020B0604020202020204" pitchFamily="34" charset="0"/>
                <a:cs typeface="Arial" panose="020B0604020202020204" pitchFamily="34" charset="0"/>
              </a:rPr>
              <a:t> records the amount of cash on hand</a:t>
            </a:r>
            <a:endParaRPr lang="en-US" sz="105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0388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bg1"/>
                </a:solidFill>
                <a:latin typeface="Arial" panose="020B0604020202020204" pitchFamily="34" charset="0"/>
                <a:ea typeface="Garamond" charset="0"/>
                <a:cs typeface="Arial" panose="020B0604020202020204" pitchFamily="34" charset="0"/>
              </a:rPr>
              <a:t>Trading Algorithm</a:t>
            </a:r>
          </a:p>
        </p:txBody>
      </p:sp>
      <p:sp>
        <p:nvSpPr>
          <p:cNvPr id="2" name="TextBox 1"/>
          <p:cNvSpPr txBox="1"/>
          <p:nvPr/>
        </p:nvSpPr>
        <p:spPr>
          <a:xfrm>
            <a:off x="0" y="685612"/>
            <a:ext cx="12192000" cy="187743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Logic Behind Algorithm</a:t>
            </a:r>
          </a:p>
          <a:p>
            <a:endParaRPr lang="en-US"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Step 3-2: Exit/close a short position (stop the existing position)</a:t>
            </a:r>
          </a:p>
          <a:p>
            <a:endParaRPr lang="en-US" b="1" dirty="0">
              <a:latin typeface="Arial" panose="020B0604020202020204" pitchFamily="34" charset="0"/>
              <a:cs typeface="Arial" panose="020B0604020202020204" pitchFamily="34" charset="0"/>
            </a:endParaRPr>
          </a:p>
          <a:p>
            <a:endParaRPr lang="en-US" sz="14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grpSp>
        <p:nvGrpSpPr>
          <p:cNvPr id="19" name="Group 18"/>
          <p:cNvGrpSpPr/>
          <p:nvPr/>
        </p:nvGrpSpPr>
        <p:grpSpPr>
          <a:xfrm>
            <a:off x="4628402" y="1729747"/>
            <a:ext cx="2465240" cy="417638"/>
            <a:chOff x="4270444" y="3560323"/>
            <a:chExt cx="1994170" cy="466928"/>
          </a:xfrm>
        </p:grpSpPr>
        <p:sp>
          <p:nvSpPr>
            <p:cNvPr id="10" name="Rectangle 9"/>
            <p:cNvSpPr/>
            <p:nvPr/>
          </p:nvSpPr>
          <p:spPr>
            <a:xfrm>
              <a:off x="4270444" y="3560323"/>
              <a:ext cx="1916348" cy="466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70444" y="3647872"/>
              <a:ext cx="1994170" cy="344101"/>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Market position = -1?</a:t>
              </a:r>
            </a:p>
          </p:txBody>
        </p:sp>
      </p:grpSp>
      <p:cxnSp>
        <p:nvCxnSpPr>
          <p:cNvPr id="33" name="Straight Arrow Connector 32"/>
          <p:cNvCxnSpPr/>
          <p:nvPr/>
        </p:nvCxnSpPr>
        <p:spPr>
          <a:xfrm flipH="1">
            <a:off x="4667988" y="2146714"/>
            <a:ext cx="481053" cy="3525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6464279" y="2159019"/>
            <a:ext cx="716604" cy="560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1" name="Group 40"/>
          <p:cNvGrpSpPr/>
          <p:nvPr/>
        </p:nvGrpSpPr>
        <p:grpSpPr>
          <a:xfrm>
            <a:off x="2548647" y="2519004"/>
            <a:ext cx="3159296" cy="422194"/>
            <a:chOff x="4246400" y="3560323"/>
            <a:chExt cx="1994170" cy="466928"/>
          </a:xfrm>
        </p:grpSpPr>
        <p:sp>
          <p:nvSpPr>
            <p:cNvPr id="42" name="Rectangle 41"/>
            <p:cNvSpPr/>
            <p:nvPr/>
          </p:nvSpPr>
          <p:spPr>
            <a:xfrm>
              <a:off x="4270444" y="3560323"/>
              <a:ext cx="1916348" cy="466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246400" y="3628475"/>
              <a:ext cx="1994170" cy="340388"/>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Next bar’s Close &lt; </a:t>
              </a:r>
              <a:r>
                <a:rPr lang="en-US" sz="1400" b="1" dirty="0" err="1">
                  <a:latin typeface="Arial" panose="020B0604020202020204" pitchFamily="34" charset="0"/>
                  <a:cs typeface="Arial" panose="020B0604020202020204" pitchFamily="34" charset="0"/>
                </a:rPr>
                <a:t>PrevTrough</a:t>
              </a:r>
              <a:r>
                <a:rPr lang="en-US" sz="1400" b="1" dirty="0">
                  <a:latin typeface="Arial" panose="020B0604020202020204" pitchFamily="34" charset="0"/>
                  <a:cs typeface="Arial" panose="020B0604020202020204" pitchFamily="34" charset="0"/>
                </a:rPr>
                <a:t>?</a:t>
              </a:r>
            </a:p>
          </p:txBody>
        </p:sp>
      </p:grpSp>
      <p:cxnSp>
        <p:nvCxnSpPr>
          <p:cNvPr id="44" name="Straight Arrow Connector 43"/>
          <p:cNvCxnSpPr/>
          <p:nvPr/>
        </p:nvCxnSpPr>
        <p:spPr>
          <a:xfrm>
            <a:off x="4595685" y="2963769"/>
            <a:ext cx="0" cy="878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5" name="Group 44"/>
          <p:cNvGrpSpPr/>
          <p:nvPr/>
        </p:nvGrpSpPr>
        <p:grpSpPr>
          <a:xfrm>
            <a:off x="5019320" y="4722358"/>
            <a:ext cx="2397253" cy="377586"/>
            <a:chOff x="4233391" y="3464050"/>
            <a:chExt cx="1994170" cy="466928"/>
          </a:xfrm>
        </p:grpSpPr>
        <p:sp>
          <p:nvSpPr>
            <p:cNvPr id="46" name="Rectangle 45"/>
            <p:cNvSpPr/>
            <p:nvPr/>
          </p:nvSpPr>
          <p:spPr>
            <a:xfrm>
              <a:off x="4264211" y="3464050"/>
              <a:ext cx="1916348" cy="466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4233391" y="3537421"/>
              <a:ext cx="1994170" cy="380601"/>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Next bar’s High &gt;= target?</a:t>
              </a:r>
            </a:p>
          </p:txBody>
        </p:sp>
      </p:grpSp>
      <p:sp>
        <p:nvSpPr>
          <p:cNvPr id="50" name="TextBox 49"/>
          <p:cNvSpPr txBox="1"/>
          <p:nvPr/>
        </p:nvSpPr>
        <p:spPr>
          <a:xfrm>
            <a:off x="7041627" y="2691520"/>
            <a:ext cx="1770434"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Don’t exit the trade</a:t>
            </a:r>
          </a:p>
        </p:txBody>
      </p:sp>
      <p:sp>
        <p:nvSpPr>
          <p:cNvPr id="51" name="TextBox 50"/>
          <p:cNvSpPr txBox="1"/>
          <p:nvPr/>
        </p:nvSpPr>
        <p:spPr>
          <a:xfrm>
            <a:off x="4397356" y="2131360"/>
            <a:ext cx="1770434" cy="307777"/>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Yes</a:t>
            </a:r>
            <a:endParaRPr lang="en-US" sz="1400" b="1" dirty="0">
              <a:latin typeface="Arial" panose="020B0604020202020204" pitchFamily="34" charset="0"/>
              <a:cs typeface="Arial" panose="020B0604020202020204" pitchFamily="34" charset="0"/>
            </a:endParaRPr>
          </a:p>
        </p:txBody>
      </p:sp>
      <p:sp>
        <p:nvSpPr>
          <p:cNvPr id="52" name="TextBox 51"/>
          <p:cNvSpPr txBox="1"/>
          <p:nvPr/>
        </p:nvSpPr>
        <p:spPr>
          <a:xfrm>
            <a:off x="6902371" y="2314814"/>
            <a:ext cx="177043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No</a:t>
            </a:r>
          </a:p>
        </p:txBody>
      </p:sp>
      <p:sp>
        <p:nvSpPr>
          <p:cNvPr id="53" name="TextBox 52"/>
          <p:cNvSpPr txBox="1"/>
          <p:nvPr/>
        </p:nvSpPr>
        <p:spPr>
          <a:xfrm>
            <a:off x="4587810" y="3167486"/>
            <a:ext cx="177043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No</a:t>
            </a:r>
          </a:p>
        </p:txBody>
      </p:sp>
      <p:cxnSp>
        <p:nvCxnSpPr>
          <p:cNvPr id="56" name="Straight Arrow Connector 55"/>
          <p:cNvCxnSpPr/>
          <p:nvPr/>
        </p:nvCxnSpPr>
        <p:spPr>
          <a:xfrm flipH="1">
            <a:off x="3623170" y="2963769"/>
            <a:ext cx="1" cy="3545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2988253" y="2993706"/>
            <a:ext cx="1770434" cy="307777"/>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Yes</a:t>
            </a:r>
            <a:endParaRPr lang="en-US" sz="1400" b="1" dirty="0">
              <a:latin typeface="Arial" panose="020B0604020202020204" pitchFamily="34" charset="0"/>
              <a:cs typeface="Arial" panose="020B0604020202020204" pitchFamily="34" charset="0"/>
            </a:endParaRPr>
          </a:p>
        </p:txBody>
      </p:sp>
      <p:sp>
        <p:nvSpPr>
          <p:cNvPr id="60" name="TextBox 59"/>
          <p:cNvSpPr txBox="1"/>
          <p:nvPr/>
        </p:nvSpPr>
        <p:spPr>
          <a:xfrm>
            <a:off x="2739844" y="4375754"/>
            <a:ext cx="1770434" cy="307777"/>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Yes</a:t>
            </a:r>
            <a:endParaRPr lang="en-US" sz="1400" b="1" dirty="0">
              <a:latin typeface="Arial" panose="020B0604020202020204" pitchFamily="34" charset="0"/>
              <a:cs typeface="Arial" panose="020B0604020202020204" pitchFamily="34" charset="0"/>
            </a:endParaRPr>
          </a:p>
        </p:txBody>
      </p:sp>
      <p:cxnSp>
        <p:nvCxnSpPr>
          <p:cNvPr id="61" name="Straight Arrow Connector 60"/>
          <p:cNvCxnSpPr/>
          <p:nvPr/>
        </p:nvCxnSpPr>
        <p:spPr>
          <a:xfrm flipH="1">
            <a:off x="3180945" y="4386102"/>
            <a:ext cx="276596" cy="336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4908514" y="4396189"/>
            <a:ext cx="295713" cy="311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7328840" y="5069224"/>
            <a:ext cx="177043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No</a:t>
            </a:r>
          </a:p>
        </p:txBody>
      </p:sp>
      <p:sp>
        <p:nvSpPr>
          <p:cNvPr id="72" name="TextBox 71"/>
          <p:cNvSpPr txBox="1"/>
          <p:nvPr/>
        </p:nvSpPr>
        <p:spPr>
          <a:xfrm>
            <a:off x="7272833" y="5469703"/>
            <a:ext cx="2799944"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Stay, don’t exit the trade</a:t>
            </a:r>
          </a:p>
        </p:txBody>
      </p:sp>
      <p:grpSp>
        <p:nvGrpSpPr>
          <p:cNvPr id="29" name="Group 28"/>
          <p:cNvGrpSpPr/>
          <p:nvPr/>
        </p:nvGrpSpPr>
        <p:grpSpPr>
          <a:xfrm>
            <a:off x="2714703" y="3934596"/>
            <a:ext cx="2758324" cy="439893"/>
            <a:chOff x="4252268" y="3560323"/>
            <a:chExt cx="1994170" cy="466928"/>
          </a:xfrm>
        </p:grpSpPr>
        <p:sp>
          <p:nvSpPr>
            <p:cNvPr id="30" name="Rectangle 29"/>
            <p:cNvSpPr/>
            <p:nvPr/>
          </p:nvSpPr>
          <p:spPr>
            <a:xfrm>
              <a:off x="4270444" y="3560323"/>
              <a:ext cx="1916348" cy="466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252268" y="3649242"/>
              <a:ext cx="1994170" cy="326693"/>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Next bar’s Open &gt;= target?</a:t>
              </a:r>
            </a:p>
          </p:txBody>
        </p:sp>
      </p:grpSp>
      <p:sp>
        <p:nvSpPr>
          <p:cNvPr id="37" name="TextBox 36"/>
          <p:cNvSpPr txBox="1"/>
          <p:nvPr/>
        </p:nvSpPr>
        <p:spPr>
          <a:xfrm>
            <a:off x="2817376" y="3278881"/>
            <a:ext cx="1770434" cy="307777"/>
          </a:xfrm>
          <a:prstGeom prst="rect">
            <a:avLst/>
          </a:prstGeom>
          <a:noFill/>
        </p:spPr>
        <p:txBody>
          <a:bodyPr wrap="square" rtlCol="0">
            <a:spAutoFit/>
          </a:bodyPr>
          <a:lstStyle/>
          <a:p>
            <a:r>
              <a:rPr lang="en-US" sz="1400" dirty="0" err="1">
                <a:latin typeface="Arial" panose="020B0604020202020204" pitchFamily="34" charset="0"/>
                <a:cs typeface="Arial" panose="020B0604020202020204" pitchFamily="34" charset="0"/>
              </a:rPr>
              <a:t>PrevTrough</a:t>
            </a:r>
            <a:r>
              <a:rPr lang="en-US" sz="1400" dirty="0">
                <a:latin typeface="Arial" panose="020B0604020202020204" pitchFamily="34" charset="0"/>
                <a:cs typeface="Arial" panose="020B0604020202020204" pitchFamily="34" charset="0"/>
              </a:rPr>
              <a:t> = Close</a:t>
            </a:r>
          </a:p>
        </p:txBody>
      </p:sp>
      <p:cxnSp>
        <p:nvCxnSpPr>
          <p:cNvPr id="39" name="Straight Arrow Connector 38"/>
          <p:cNvCxnSpPr/>
          <p:nvPr/>
        </p:nvCxnSpPr>
        <p:spPr>
          <a:xfrm>
            <a:off x="3623170" y="3617192"/>
            <a:ext cx="0" cy="285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flipH="1">
            <a:off x="5159223" y="5131993"/>
            <a:ext cx="276596" cy="336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4758687" y="5117495"/>
            <a:ext cx="1770434" cy="307777"/>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Yes</a:t>
            </a:r>
            <a:endParaRPr lang="en-US" sz="1400" b="1" dirty="0">
              <a:latin typeface="Arial" panose="020B0604020202020204" pitchFamily="34" charset="0"/>
              <a:cs typeface="Arial" panose="020B0604020202020204" pitchFamily="34" charset="0"/>
            </a:endParaRPr>
          </a:p>
        </p:txBody>
      </p:sp>
      <p:cxnSp>
        <p:nvCxnSpPr>
          <p:cNvPr id="55" name="Straight Arrow Connector 54"/>
          <p:cNvCxnSpPr/>
          <p:nvPr/>
        </p:nvCxnSpPr>
        <p:spPr>
          <a:xfrm>
            <a:off x="7118625" y="5136731"/>
            <a:ext cx="295713" cy="311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5190854" y="4359170"/>
            <a:ext cx="177043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No</a:t>
            </a:r>
          </a:p>
        </p:txBody>
      </p:sp>
      <p:sp>
        <p:nvSpPr>
          <p:cNvPr id="62" name="TextBox 61"/>
          <p:cNvSpPr txBox="1"/>
          <p:nvPr/>
        </p:nvSpPr>
        <p:spPr>
          <a:xfrm>
            <a:off x="5751789" y="4021390"/>
            <a:ext cx="3325097"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 target = </a:t>
            </a:r>
            <a:r>
              <a:rPr lang="en-US" sz="1100" dirty="0" err="1">
                <a:latin typeface="Arial" panose="020B0604020202020204" pitchFamily="34" charset="0"/>
                <a:cs typeface="Arial" panose="020B0604020202020204" pitchFamily="34" charset="0"/>
              </a:rPr>
              <a:t>PrevTrough</a:t>
            </a:r>
            <a:r>
              <a:rPr lang="en-US" sz="1100" dirty="0">
                <a:latin typeface="Arial" panose="020B0604020202020204" pitchFamily="34" charset="0"/>
                <a:cs typeface="Arial" panose="020B0604020202020204" pitchFamily="34" charset="0"/>
              </a:rPr>
              <a:t> * (1 + </a:t>
            </a:r>
            <a:r>
              <a:rPr lang="en-US" sz="1100" dirty="0" err="1">
                <a:latin typeface="Arial" panose="020B0604020202020204" pitchFamily="34" charset="0"/>
                <a:cs typeface="Arial" panose="020B0604020202020204" pitchFamily="34" charset="0"/>
              </a:rPr>
              <a:t>StpPct</a:t>
            </a:r>
            <a:r>
              <a:rPr lang="en-US" sz="1100" dirty="0">
                <a:latin typeface="Arial" panose="020B0604020202020204" pitchFamily="34" charset="0"/>
                <a:cs typeface="Arial" panose="020B0604020202020204" pitchFamily="34" charset="0"/>
              </a:rPr>
              <a:t>)</a:t>
            </a:r>
          </a:p>
        </p:txBody>
      </p:sp>
      <p:sp>
        <p:nvSpPr>
          <p:cNvPr id="63" name="TextBox 62"/>
          <p:cNvSpPr txBox="1"/>
          <p:nvPr/>
        </p:nvSpPr>
        <p:spPr>
          <a:xfrm>
            <a:off x="1094905" y="4749899"/>
            <a:ext cx="3239595" cy="152349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Close price = Open</a:t>
            </a:r>
          </a:p>
          <a:p>
            <a:r>
              <a:rPr lang="en-US" sz="1400" dirty="0">
                <a:latin typeface="Arial" panose="020B0604020202020204" pitchFamily="34" charset="0"/>
                <a:cs typeface="Arial" panose="020B0604020202020204" pitchFamily="34" charset="0"/>
              </a:rPr>
              <a:t>Market position = 0</a:t>
            </a:r>
          </a:p>
          <a:p>
            <a:r>
              <a:rPr lang="en-US" sz="1400" dirty="0">
                <a:latin typeface="Arial" panose="020B0604020202020204" pitchFamily="34" charset="0"/>
                <a:cs typeface="Arial" panose="020B0604020202020204" pitchFamily="34" charset="0"/>
              </a:rPr>
              <a:t>Current = Current </a:t>
            </a:r>
            <a:r>
              <a:rPr lang="mr-IN" sz="1400"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Open </a:t>
            </a:r>
            <a:r>
              <a:rPr lang="mr-IN" sz="1400"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(slippage/2)</a:t>
            </a:r>
          </a:p>
          <a:p>
            <a:endParaRPr lang="en-US" sz="12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 </a:t>
            </a:r>
            <a:r>
              <a:rPr lang="en-US" sz="1100" i="1" dirty="0">
                <a:latin typeface="Arial" panose="020B0604020202020204" pitchFamily="34" charset="0"/>
                <a:cs typeface="Arial" panose="020B0604020202020204" pitchFamily="34" charset="0"/>
              </a:rPr>
              <a:t>Current</a:t>
            </a:r>
            <a:r>
              <a:rPr lang="en-US" sz="1100" dirty="0">
                <a:latin typeface="Arial" panose="020B0604020202020204" pitchFamily="34" charset="0"/>
                <a:cs typeface="Arial" panose="020B0604020202020204" pitchFamily="34" charset="0"/>
              </a:rPr>
              <a:t> records the amount of cash on hand</a:t>
            </a:r>
            <a:endParaRPr lang="en-US" sz="105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64" name="TextBox 63"/>
          <p:cNvSpPr txBox="1"/>
          <p:nvPr/>
        </p:nvSpPr>
        <p:spPr>
          <a:xfrm>
            <a:off x="4476202" y="5496713"/>
            <a:ext cx="3239595" cy="152349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Close price = target</a:t>
            </a:r>
          </a:p>
          <a:p>
            <a:r>
              <a:rPr lang="en-US" sz="1400" dirty="0">
                <a:latin typeface="Arial" panose="020B0604020202020204" pitchFamily="34" charset="0"/>
                <a:cs typeface="Arial" panose="020B0604020202020204" pitchFamily="34" charset="0"/>
              </a:rPr>
              <a:t>Market position = 0</a:t>
            </a:r>
          </a:p>
          <a:p>
            <a:r>
              <a:rPr lang="en-US" sz="1400" dirty="0">
                <a:latin typeface="Arial" panose="020B0604020202020204" pitchFamily="34" charset="0"/>
                <a:cs typeface="Arial" panose="020B0604020202020204" pitchFamily="34" charset="0"/>
              </a:rPr>
              <a:t>Current = Current </a:t>
            </a:r>
            <a:r>
              <a:rPr lang="mr-IN" sz="1400"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Close </a:t>
            </a:r>
            <a:r>
              <a:rPr lang="mr-IN" sz="1400"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(slippage/2)</a:t>
            </a:r>
          </a:p>
          <a:p>
            <a:endParaRPr lang="en-US" sz="12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 </a:t>
            </a:r>
            <a:r>
              <a:rPr lang="en-US" sz="1100" i="1" dirty="0">
                <a:latin typeface="Arial" panose="020B0604020202020204" pitchFamily="34" charset="0"/>
                <a:cs typeface="Arial" panose="020B0604020202020204" pitchFamily="34" charset="0"/>
              </a:rPr>
              <a:t>Current</a:t>
            </a:r>
            <a:r>
              <a:rPr lang="en-US" sz="1100" dirty="0">
                <a:latin typeface="Arial" panose="020B0604020202020204" pitchFamily="34" charset="0"/>
                <a:cs typeface="Arial" panose="020B0604020202020204" pitchFamily="34" charset="0"/>
              </a:rPr>
              <a:t> records the amount of cash on hand</a:t>
            </a:r>
            <a:endParaRPr lang="en-US" sz="105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0027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grpSp>
        <p:nvGrpSpPr>
          <p:cNvPr id="6" name="Group 5"/>
          <p:cNvGrpSpPr/>
          <p:nvPr/>
        </p:nvGrpSpPr>
        <p:grpSpPr>
          <a:xfrm>
            <a:off x="0" y="3"/>
            <a:ext cx="4555671" cy="1705707"/>
            <a:chOff x="0" y="3"/>
            <a:chExt cx="2373923" cy="1705707"/>
          </a:xfrm>
          <a:effectLst>
            <a:outerShdw blurRad="50800" dist="38100" dir="13500000" algn="br" rotWithShape="0">
              <a:prstClr val="black">
                <a:alpha val="40000"/>
              </a:prstClr>
            </a:outerShdw>
          </a:effectLst>
        </p:grpSpPr>
        <p:sp>
          <p:nvSpPr>
            <p:cNvPr id="7" name="Rectangle 6"/>
            <p:cNvSpPr/>
            <p:nvPr/>
          </p:nvSpPr>
          <p:spPr>
            <a:xfrm>
              <a:off x="0" y="3"/>
              <a:ext cx="2373923" cy="518743"/>
            </a:xfrm>
            <a:prstGeom prst="rect">
              <a:avLst/>
            </a:prstGeom>
            <a:solidFill>
              <a:srgbClr val="00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27542"/>
              <a:ext cx="527537" cy="1178168"/>
            </a:xfrm>
            <a:prstGeom prst="rect">
              <a:avLst/>
            </a:prstGeom>
            <a:solidFill>
              <a:srgbClr val="73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303342"/>
              <a:ext cx="1468313" cy="742944"/>
            </a:xfrm>
            <a:prstGeom prst="rect">
              <a:avLst/>
            </a:prstGeom>
            <a:solidFill>
              <a:srgbClr val="2274A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p:cNvSpPr txBox="1"/>
          <p:nvPr/>
        </p:nvSpPr>
        <p:spPr>
          <a:xfrm>
            <a:off x="2438058" y="2851691"/>
            <a:ext cx="7315763" cy="1323439"/>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RoA</a:t>
            </a:r>
            <a:r>
              <a:rPr lang="en-US" sz="4000" b="1" dirty="0">
                <a:latin typeface="Arial" panose="020B0604020202020204" pitchFamily="34" charset="0"/>
                <a:cs typeface="Arial" panose="020B0604020202020204" pitchFamily="34" charset="0"/>
              </a:rPr>
              <a:t> Optimization Algorithms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bg1"/>
                </a:solidFill>
                <a:latin typeface="Arial" panose="020B0604020202020204" pitchFamily="34" charset="0"/>
                <a:ea typeface="Garamond" charset="0"/>
                <a:cs typeface="Arial" panose="020B0604020202020204" pitchFamily="34" charset="0"/>
              </a:rPr>
              <a:t>Two-Parameter Optimization Algorithm</a:t>
            </a:r>
          </a:p>
        </p:txBody>
      </p:sp>
      <mc:AlternateContent xmlns:mc="http://schemas.openxmlformats.org/markup-compatibility/2006" xmlns:a14="http://schemas.microsoft.com/office/drawing/2010/main">
        <mc:Choice Requires="a14">
          <p:sp>
            <p:nvSpPr>
              <p:cNvPr id="6" name="TextBox 5">
                <a:extLst/>
              </p:cNvPr>
              <p:cNvSpPr txBox="1"/>
              <p:nvPr/>
            </p:nvSpPr>
            <p:spPr>
              <a:xfrm>
                <a:off x="0" y="617517"/>
                <a:ext cx="12192000" cy="5621154"/>
              </a:xfrm>
              <a:prstGeom prst="rect">
                <a:avLst/>
              </a:prstGeom>
              <a:noFill/>
            </p:spPr>
            <p:txBody>
              <a:bodyPr wrap="square" rtlCol="0">
                <a:spAutoFit/>
              </a:bodyPr>
              <a:lstStyle/>
              <a:p>
                <a:pPr marL="285750" indent="-285750">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Grid search</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Finds a pair of two parameters that optimize the given target function</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We use in-sample data to find the pair of optimal parameters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Then we apply the optimal parameters to the selected out-of-sample data</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In this project</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Two parameters selected:</a:t>
                </a:r>
              </a:p>
              <a:p>
                <a:pPr lvl="2"/>
                <a:r>
                  <a:rPr lang="en-US" sz="1600" dirty="0" err="1">
                    <a:latin typeface="Arial" panose="020B0604020202020204" pitchFamily="34" charset="0"/>
                    <a:cs typeface="Arial" panose="020B0604020202020204" pitchFamily="34" charset="0"/>
                  </a:rPr>
                  <a:t>ChnLen</a:t>
                </a:r>
                <a:r>
                  <a:rPr lang="en-US" sz="1600" dirty="0">
                    <a:latin typeface="Arial" panose="020B0604020202020204" pitchFamily="34" charset="0"/>
                    <a:cs typeface="Arial" panose="020B0604020202020204" pitchFamily="34" charset="0"/>
                  </a:rPr>
                  <a:t> = channel length, which affects the number of data points (prices) in each channel for the trading algorithm</a:t>
                </a:r>
              </a:p>
              <a:p>
                <a:pPr lvl="2"/>
                <a:r>
                  <a:rPr lang="en-US" sz="1600" dirty="0" err="1">
                    <a:latin typeface="Arial" panose="020B0604020202020204" pitchFamily="34" charset="0"/>
                    <a:cs typeface="Arial" panose="020B0604020202020204" pitchFamily="34" charset="0"/>
                  </a:rPr>
                  <a:t>StpPct</a:t>
                </a:r>
                <a:r>
                  <a:rPr lang="en-US" sz="1600" dirty="0">
                    <a:latin typeface="Arial" panose="020B0604020202020204" pitchFamily="34" charset="0"/>
                    <a:cs typeface="Arial" panose="020B0604020202020204" pitchFamily="34" charset="0"/>
                  </a:rPr>
                  <a:t> = stop percentage, which affects the timing of exit (thus the decision to stay in or exit 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trade)</a:t>
                </a:r>
                <a:endParaRPr lang="en-US" sz="1600" dirty="0">
                  <a:latin typeface="Arial" panose="020B0604020202020204" pitchFamily="34" charset="0"/>
                  <a:cs typeface="Arial" panose="020B0604020202020204" pitchFamily="34" charset="0"/>
                </a:endParaRPr>
              </a:p>
              <a:p>
                <a:pPr lvl="2"/>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Recommended range for parameters:</a:t>
                </a:r>
              </a:p>
              <a:p>
                <a:pPr lvl="2"/>
                <a:r>
                  <a:rPr lang="en-US" sz="1600" dirty="0" err="1">
                    <a:latin typeface="Arial" panose="020B0604020202020204" pitchFamily="34" charset="0"/>
                    <a:cs typeface="Arial" panose="020B0604020202020204" pitchFamily="34" charset="0"/>
                  </a:rPr>
                  <a:t>ChnLen</a:t>
                </a:r>
                <a:r>
                  <a:rPr lang="en-US" sz="1600" dirty="0">
                    <a:latin typeface="Arial" panose="020B0604020202020204" pitchFamily="34" charset="0"/>
                    <a:cs typeface="Arial" panose="020B0604020202020204" pitchFamily="34" charset="0"/>
                  </a:rPr>
                  <a:t>: from 2000 to 12,000 (DX); from 5000 to 16,000(TY), increment = 20 </a:t>
                </a:r>
              </a:p>
              <a:p>
                <a:pPr lvl="2"/>
                <a:r>
                  <a:rPr lang="en-US" sz="1600" dirty="0" err="1">
                    <a:latin typeface="Arial" panose="020B0604020202020204" pitchFamily="34" charset="0"/>
                    <a:cs typeface="Arial" panose="020B0604020202020204" pitchFamily="34" charset="0"/>
                  </a:rPr>
                  <a:t>StpPct</a:t>
                </a:r>
                <a:r>
                  <a:rPr lang="en-US" sz="1600" dirty="0">
                    <a:latin typeface="Arial" panose="020B0604020202020204" pitchFamily="34" charset="0"/>
                    <a:cs typeface="Arial" panose="020B0604020202020204" pitchFamily="34" charset="0"/>
                  </a:rPr>
                  <a:t>: from 0.05 to 0.1(DX); from 0.05 to 0.2(TY), increment= 0.002</a:t>
                </a:r>
              </a:p>
              <a:p>
                <a:pPr lvl="2"/>
                <a:endParaRPr lang="en-US" sz="16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sz="1600" b="1" dirty="0">
                    <a:latin typeface="Arial" panose="020B0604020202020204" pitchFamily="34" charset="0"/>
                    <a:cs typeface="Arial" panose="020B0604020202020204" pitchFamily="34" charset="0"/>
                  </a:rPr>
                  <a:t>Size of the grid: </a:t>
                </a:r>
                <a:r>
                  <a:rPr lang="en-US" sz="1600" dirty="0">
                    <a:latin typeface="Arial" panose="020B0604020202020204" pitchFamily="34" charset="0"/>
                    <a:cs typeface="Arial" panose="020B0604020202020204" pitchFamily="34" charset="0"/>
                  </a:rPr>
                  <a:t>41,250 (TY) and 12,500 (DX)</a:t>
                </a:r>
              </a:p>
              <a:p>
                <a:pPr marL="628650" lvl="1" indent="-1714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600" b="1" dirty="0">
                    <a:latin typeface="Arial" panose="020B0604020202020204" pitchFamily="34" charset="0"/>
                    <a:cs typeface="Arial" panose="020B0604020202020204" pitchFamily="34" charset="0"/>
                  </a:rPr>
                  <a:t>In-sample data size: </a:t>
                </a:r>
                <a:r>
                  <a:rPr lang="en-US" sz="1600" dirty="0">
                    <a:latin typeface="Arial" panose="020B0604020202020204" pitchFamily="34" charset="0"/>
                    <a:cs typeface="Arial" panose="020B0604020202020204" pitchFamily="34" charset="0"/>
                  </a:rPr>
                  <a:t>4 years</a:t>
                </a:r>
              </a:p>
              <a:p>
                <a:pPr marL="628650" lvl="1" indent="-1714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600" b="1" dirty="0">
                    <a:latin typeface="Arial" panose="020B0604020202020204" pitchFamily="34" charset="0"/>
                    <a:cs typeface="Arial" panose="020B0604020202020204" pitchFamily="34" charset="0"/>
                  </a:rPr>
                  <a:t>Out-of-sample data size: </a:t>
                </a:r>
                <a:r>
                  <a:rPr lang="en-US" sz="1600" dirty="0">
                    <a:latin typeface="Arial" panose="020B0604020202020204" pitchFamily="34" charset="0"/>
                    <a:cs typeface="Arial" panose="020B0604020202020204" pitchFamily="34" charset="0"/>
                  </a:rPr>
                  <a:t>1 quarter (3 month)</a:t>
                </a:r>
              </a:p>
              <a:p>
                <a:pPr marL="628650" lvl="1" indent="-1714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600" b="1" dirty="0">
                    <a:latin typeface="Arial" panose="020B0604020202020204" pitchFamily="34" charset="0"/>
                    <a:cs typeface="Arial" panose="020B0604020202020204" pitchFamily="34" charset="0"/>
                  </a:rPr>
                  <a:t>Target function: </a:t>
                </a:r>
                <a14:m>
                  <m:oMath xmlns:m="http://schemas.openxmlformats.org/officeDocument/2006/math">
                    <m:r>
                      <a:rPr lang="en-US" sz="1600" b="0" i="1" smtClean="0">
                        <a:latin typeface="Cambria Math" panose="02040503050406030204" pitchFamily="18" charset="0"/>
                        <a:cs typeface="Arial" panose="020B0604020202020204" pitchFamily="34" charset="0"/>
                      </a:rPr>
                      <m:t>𝑅𝑎𝑡𝑖𝑜</m:t>
                    </m:r>
                    <m:r>
                      <a:rPr lang="en-US" sz="1600" b="0" i="0" smtClean="0">
                        <a:latin typeface="Cambria Math" panose="02040503050406030204" pitchFamily="18" charset="0"/>
                        <a:cs typeface="Arial" panose="020B0604020202020204" pitchFamily="34" charset="0"/>
                      </a:rPr>
                      <m:t>= </m:t>
                    </m:r>
                    <m:f>
                      <m:fPr>
                        <m:ctrlPr>
                          <a:rPr lang="en-US" sz="1600" i="1" smtClean="0">
                            <a:latin typeface="Cambria Math" panose="02040503050406030204" pitchFamily="18" charset="0"/>
                            <a:cs typeface="Arial" panose="020B0604020202020204" pitchFamily="34" charset="0"/>
                          </a:rPr>
                        </m:ctrlPr>
                      </m:fPr>
                      <m:num>
                        <m:r>
                          <a:rPr lang="en-US" sz="1600" b="0" i="1" smtClean="0">
                            <a:latin typeface="Cambria Math" panose="02040503050406030204" pitchFamily="18" charset="0"/>
                            <a:cs typeface="Arial" panose="020B0604020202020204" pitchFamily="34" charset="0"/>
                          </a:rPr>
                          <m:t>𝑁𝑒𝑡</m:t>
                        </m:r>
                        <m:r>
                          <a:rPr lang="en-US" sz="1600" b="0" i="1" smtClean="0">
                            <a:latin typeface="Cambria Math" panose="02040503050406030204" pitchFamily="18" charset="0"/>
                            <a:cs typeface="Arial" panose="020B0604020202020204" pitchFamily="34" charset="0"/>
                          </a:rPr>
                          <m:t> </m:t>
                        </m:r>
                        <m:r>
                          <a:rPr lang="en-US" sz="1600" b="0" i="1" smtClean="0">
                            <a:latin typeface="Cambria Math" panose="02040503050406030204" pitchFamily="18" charset="0"/>
                            <a:cs typeface="Arial" panose="020B0604020202020204" pitchFamily="34" charset="0"/>
                          </a:rPr>
                          <m:t>𝑃𝑟𝑜𝑓𝑖𝑡</m:t>
                        </m:r>
                      </m:num>
                      <m:den>
                        <m:r>
                          <a:rPr lang="en-US" sz="1600" b="0" i="1" smtClean="0">
                            <a:latin typeface="Cambria Math" panose="02040503050406030204" pitchFamily="18" charset="0"/>
                            <a:cs typeface="Arial" panose="020B0604020202020204" pitchFamily="34" charset="0"/>
                          </a:rPr>
                          <m:t>𝑀𝑎𝑥𝑖𝑚𝑢𝑚</m:t>
                        </m:r>
                        <m:r>
                          <a:rPr lang="en-US" sz="1600" b="0" i="1" smtClean="0">
                            <a:latin typeface="Cambria Math" panose="02040503050406030204" pitchFamily="18" charset="0"/>
                            <a:cs typeface="Arial" panose="020B0604020202020204" pitchFamily="34" charset="0"/>
                          </a:rPr>
                          <m:t> </m:t>
                        </m:r>
                        <m:r>
                          <a:rPr lang="en-US" sz="1600" b="0" i="1" smtClean="0">
                            <a:latin typeface="Cambria Math" panose="02040503050406030204" pitchFamily="18" charset="0"/>
                            <a:cs typeface="Arial" panose="020B0604020202020204" pitchFamily="34" charset="0"/>
                          </a:rPr>
                          <m:t>𝐷𝑟𝑎𝑤𝑑𝑜𝑤𝑛</m:t>
                        </m:r>
                      </m:den>
                    </m:f>
                  </m:oMath>
                </a14:m>
                <a:r>
                  <a:rPr lang="en-US" sz="12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(also called “</a:t>
                </a:r>
                <a:r>
                  <a:rPr lang="en-US" sz="1400" dirty="0" err="1">
                    <a:latin typeface="Arial" panose="020B0604020202020204" pitchFamily="34" charset="0"/>
                    <a:cs typeface="Arial" panose="020B0604020202020204" pitchFamily="34" charset="0"/>
                  </a:rPr>
                  <a:t>RoA</a:t>
                </a:r>
                <a:r>
                  <a:rPr lang="en-US" sz="1400" dirty="0">
                    <a:latin typeface="Arial" panose="020B0604020202020204" pitchFamily="34" charset="0"/>
                    <a:cs typeface="Arial" panose="020B0604020202020204" pitchFamily="34" charset="0"/>
                  </a:rPr>
                  <a:t>”)</a:t>
                </a:r>
              </a:p>
            </p:txBody>
          </p:sp>
        </mc:Choice>
        <mc:Fallback xmlns="">
          <p:sp>
            <p:nvSpPr>
              <p:cNvPr id="6" name="TextBox 5">
                <a:extLst/>
              </p:cNvPr>
              <p:cNvSpPr txBox="1">
                <a:spLocks noRot="1" noChangeAspect="1" noMove="1" noResize="1" noEditPoints="1" noAdjustHandles="1" noChangeArrowheads="1" noChangeShapeType="1" noTextEdit="1"/>
              </p:cNvSpPr>
              <p:nvPr/>
            </p:nvSpPr>
            <p:spPr>
              <a:xfrm>
                <a:off x="0" y="617517"/>
                <a:ext cx="12192000" cy="5621154"/>
              </a:xfrm>
              <a:prstGeom prst="rect">
                <a:avLst/>
              </a:prstGeom>
              <a:blipFill rotWithShape="0">
                <a:blip r:embed="rId3"/>
                <a:stretch>
                  <a:fillRect l="-200" b="-4989"/>
                </a:stretch>
              </a:blipFill>
            </p:spPr>
            <p:txBody>
              <a:bodyPr/>
              <a:lstStyle/>
              <a:p>
                <a:r>
                  <a:rPr lang="en-US">
                    <a:noFill/>
                  </a:rPr>
                  <a:t> </a:t>
                </a:r>
              </a:p>
            </p:txBody>
          </p:sp>
        </mc:Fallback>
      </mc:AlternateContent>
      <p:pic>
        <p:nvPicPr>
          <p:cNvPr id="1026" name="Picture 2" descr="https://cdn-images-1.medium.com/max/800/1*v-LBGd9GV0wZBJI3Vyqddw.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625" y="3808464"/>
            <a:ext cx="5341295" cy="348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82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grpSp>
        <p:nvGrpSpPr>
          <p:cNvPr id="6" name="Group 5"/>
          <p:cNvGrpSpPr/>
          <p:nvPr/>
        </p:nvGrpSpPr>
        <p:grpSpPr>
          <a:xfrm>
            <a:off x="8255" y="-1905"/>
            <a:ext cx="4490357" cy="1696817"/>
            <a:chOff x="0" y="8893"/>
            <a:chExt cx="2373923" cy="1696817"/>
          </a:xfrm>
          <a:effectLst>
            <a:outerShdw blurRad="50800" dist="38100" dir="10800000" algn="r" rotWithShape="0">
              <a:prstClr val="black">
                <a:alpha val="40000"/>
              </a:prstClr>
            </a:outerShdw>
          </a:effectLst>
        </p:grpSpPr>
        <p:sp>
          <p:nvSpPr>
            <p:cNvPr id="7" name="Rectangle 6"/>
            <p:cNvSpPr/>
            <p:nvPr/>
          </p:nvSpPr>
          <p:spPr>
            <a:xfrm>
              <a:off x="0" y="8893"/>
              <a:ext cx="2373923" cy="518743"/>
            </a:xfrm>
            <a:prstGeom prst="rect">
              <a:avLst/>
            </a:prstGeom>
            <a:solidFill>
              <a:srgbClr val="00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27542"/>
              <a:ext cx="527537" cy="1178168"/>
            </a:xfrm>
            <a:prstGeom prst="rect">
              <a:avLst/>
            </a:prstGeom>
            <a:solidFill>
              <a:srgbClr val="73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303342"/>
              <a:ext cx="1468313" cy="742944"/>
            </a:xfrm>
            <a:prstGeom prst="rect">
              <a:avLst/>
            </a:prstGeom>
            <a:solidFill>
              <a:srgbClr val="2274A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p:cNvSpPr txBox="1"/>
          <p:nvPr/>
        </p:nvSpPr>
        <p:spPr>
          <a:xfrm>
            <a:off x="1401445" y="2723515"/>
            <a:ext cx="9737090" cy="822960"/>
          </a:xfrm>
          <a:prstGeom prst="rect">
            <a:avLst/>
          </a:prstGeom>
          <a:noFill/>
        </p:spPr>
        <p:txBody>
          <a:bodyPr wrap="square" rtlCol="0">
            <a:spAutoFit/>
          </a:bodyPr>
          <a:lstStyle/>
          <a:p>
            <a:pPr algn="ctr"/>
            <a:r>
              <a:rPr lang="en-US" sz="4800" b="1" dirty="0">
                <a:latin typeface="Arial" panose="020B0604020202020204" pitchFamily="34" charset="0"/>
                <a:cs typeface="Arial" panose="020B0604020202020204" pitchFamily="34" charset="0"/>
              </a:rPr>
              <a:t>Introduction of Selected Markets</a:t>
            </a:r>
            <a:r>
              <a:rPr lang="en-US" sz="4000" b="1" dirty="0">
                <a:latin typeface="Arial" panose="020B0604020202020204" pitchFamily="34" charset="0"/>
                <a:cs typeface="Arial" panose="020B0604020202020204" pitchFamily="34"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3175" y="-219"/>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rPr>
              <a:t>Grid</a:t>
            </a:r>
            <a:r>
              <a:rPr lang="zh-CN" altLang="en-US" sz="3200" b="1" dirty="0">
                <a:solidFill>
                  <a:schemeClr val="bg1"/>
                </a:solidFill>
                <a:latin typeface="Arial" panose="020B0604020202020204" pitchFamily="34" charset="0"/>
                <a:ea typeface="Arial" panose="020B0604020202020204" pitchFamily="34" charset="0"/>
                <a:cs typeface="Arial" panose="020B0604020202020204" pitchFamily="34" charset="0"/>
              </a:rPr>
              <a:t> </a:t>
            </a:r>
            <a:r>
              <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rPr>
              <a:t>Search</a:t>
            </a:r>
          </a:p>
        </p:txBody>
      </p:sp>
      <p:sp>
        <p:nvSpPr>
          <p:cNvPr id="11" name="标题 10"/>
          <p:cNvSpPr>
            <a:spLocks noGrp="1"/>
          </p:cNvSpPr>
          <p:nvPr>
            <p:ph type="title"/>
          </p:nvPr>
        </p:nvSpPr>
        <p:spPr>
          <a:xfrm>
            <a:off x="838200" y="617517"/>
            <a:ext cx="10515600" cy="1073171"/>
          </a:xfrm>
        </p:spPr>
        <p:txBody>
          <a:bodyPr>
            <a:normAutofit/>
          </a:bodyPr>
          <a:lstStyle/>
          <a:p>
            <a:r>
              <a:rPr kumimoji="1" lang="en-US" altLang="zh-CN" sz="2000" dirty="0">
                <a:latin typeface="Arial" panose="020B0604020202020204" pitchFamily="34" charset="0"/>
                <a:ea typeface="Arial" panose="020B0604020202020204" pitchFamily="34" charset="0"/>
                <a:cs typeface="Arial" panose="020B0604020202020204" pitchFamily="34" charset="0"/>
              </a:rPr>
              <a:t>Grid</a:t>
            </a:r>
            <a:r>
              <a:rPr kumimoji="1" lang="zh-CN" altLang="en-US" sz="2000" dirty="0">
                <a:latin typeface="Arial" panose="020B0604020202020204" pitchFamily="34" charset="0"/>
                <a:ea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Arial" panose="020B0604020202020204" pitchFamily="34" charset="0"/>
                <a:cs typeface="Arial" panose="020B0604020202020204" pitchFamily="34" charset="0"/>
              </a:rPr>
              <a:t>Search</a:t>
            </a:r>
            <a:r>
              <a:rPr kumimoji="1" lang="zh-CN" altLang="en-US" sz="2000" dirty="0">
                <a:latin typeface="Arial" panose="020B0604020202020204" pitchFamily="34" charset="0"/>
                <a:ea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Arial" panose="020B0604020202020204" pitchFamily="34" charset="0"/>
                <a:cs typeface="Arial" panose="020B0604020202020204" pitchFamily="34" charset="0"/>
              </a:rPr>
              <a:t>involves</a:t>
            </a:r>
            <a:r>
              <a:rPr kumimoji="1" lang="zh-CN" altLang="en-US" sz="2000" dirty="0">
                <a:latin typeface="Arial" panose="020B0604020202020204" pitchFamily="34" charset="0"/>
                <a:ea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Arial" panose="020B0604020202020204" pitchFamily="34" charset="0"/>
                <a:cs typeface="Arial" panose="020B0604020202020204" pitchFamily="34" charset="0"/>
              </a:rPr>
              <a:t>setting</a:t>
            </a:r>
            <a:r>
              <a:rPr kumimoji="1" lang="zh-CN" altLang="en-US" sz="2000" dirty="0">
                <a:latin typeface="Arial" panose="020B0604020202020204" pitchFamily="34" charset="0"/>
                <a:ea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Arial" panose="020B0604020202020204" pitchFamily="34" charset="0"/>
                <a:cs typeface="Arial" panose="020B0604020202020204" pitchFamily="34" charset="0"/>
              </a:rPr>
              <a:t>up</a:t>
            </a:r>
            <a:r>
              <a:rPr kumimoji="1" lang="zh-CN" altLang="en-US" sz="2000" dirty="0">
                <a:latin typeface="Arial" panose="020B0604020202020204" pitchFamily="34" charset="0"/>
                <a:ea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Arial" panose="020B0604020202020204" pitchFamily="34" charset="0"/>
                <a:cs typeface="Arial" panose="020B0604020202020204" pitchFamily="34" charset="0"/>
              </a:rPr>
              <a:t>a</a:t>
            </a:r>
            <a:r>
              <a:rPr kumimoji="1" lang="zh-CN" altLang="en-US" sz="2000" dirty="0">
                <a:latin typeface="Arial" panose="020B0604020202020204" pitchFamily="34" charset="0"/>
                <a:ea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Arial" panose="020B0604020202020204" pitchFamily="34" charset="0"/>
                <a:cs typeface="Arial" panose="020B0604020202020204" pitchFamily="34" charset="0"/>
              </a:rPr>
              <a:t>grid</a:t>
            </a:r>
            <a:r>
              <a:rPr kumimoji="1" lang="zh-CN" altLang="en-US" sz="2000" dirty="0">
                <a:latin typeface="Arial" panose="020B0604020202020204" pitchFamily="34" charset="0"/>
                <a:ea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Arial" panose="020B0604020202020204" pitchFamily="34" charset="0"/>
                <a:cs typeface="Arial" panose="020B0604020202020204" pitchFamily="34" charset="0"/>
              </a:rPr>
              <a:t>with one parameter on each axis,</a:t>
            </a:r>
            <a:r>
              <a:rPr kumimoji="1" lang="zh-CN" altLang="en-US" sz="2000" dirty="0">
                <a:latin typeface="Arial" panose="020B0604020202020204" pitchFamily="34" charset="0"/>
                <a:ea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Arial" panose="020B0604020202020204" pitchFamily="34" charset="0"/>
                <a:cs typeface="Arial" panose="020B0604020202020204" pitchFamily="34" charset="0"/>
              </a:rPr>
              <a:t>evaluating</a:t>
            </a:r>
            <a:r>
              <a:rPr kumimoji="1" lang="zh-CN" altLang="en-US" sz="2000" dirty="0">
                <a:latin typeface="Arial" panose="020B0604020202020204" pitchFamily="34" charset="0"/>
                <a:ea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Arial" panose="020B0604020202020204" pitchFamily="34" charset="0"/>
                <a:cs typeface="Arial" panose="020B0604020202020204" pitchFamily="34" charset="0"/>
              </a:rPr>
              <a:t>the</a:t>
            </a:r>
            <a:r>
              <a:rPr kumimoji="1" lang="zh-CN" altLang="en-US" sz="2000" dirty="0">
                <a:latin typeface="Arial" panose="020B0604020202020204" pitchFamily="34" charset="0"/>
                <a:ea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Arial" panose="020B0604020202020204" pitchFamily="34" charset="0"/>
                <a:cs typeface="Arial" panose="020B0604020202020204" pitchFamily="34" charset="0"/>
              </a:rPr>
              <a:t>target function</a:t>
            </a:r>
            <a:r>
              <a:rPr kumimoji="1" lang="zh-CN" altLang="en-US" sz="2000" dirty="0">
                <a:latin typeface="Arial" panose="020B0604020202020204" pitchFamily="34" charset="0"/>
                <a:ea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Arial" panose="020B0604020202020204" pitchFamily="34" charset="0"/>
                <a:cs typeface="Arial" panose="020B0604020202020204" pitchFamily="34" charset="0"/>
              </a:rPr>
              <a:t>at</a:t>
            </a:r>
            <a:r>
              <a:rPr kumimoji="1" lang="zh-CN" altLang="en-US" sz="2000" dirty="0">
                <a:latin typeface="Arial" panose="020B0604020202020204" pitchFamily="34" charset="0"/>
                <a:ea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Arial" panose="020B0604020202020204" pitchFamily="34" charset="0"/>
                <a:cs typeface="Arial" panose="020B0604020202020204" pitchFamily="34" charset="0"/>
              </a:rPr>
              <a:t>each</a:t>
            </a:r>
            <a:r>
              <a:rPr kumimoji="1" lang="zh-CN" altLang="en-US" sz="2000" dirty="0">
                <a:latin typeface="Arial" panose="020B0604020202020204" pitchFamily="34" charset="0"/>
                <a:ea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Arial" panose="020B0604020202020204" pitchFamily="34" charset="0"/>
                <a:cs typeface="Arial" panose="020B0604020202020204" pitchFamily="34" charset="0"/>
              </a:rPr>
              <a:t>grid</a:t>
            </a:r>
            <a:r>
              <a:rPr kumimoji="1" lang="zh-CN" altLang="en-US" sz="2000" dirty="0">
                <a:latin typeface="Arial" panose="020B0604020202020204" pitchFamily="34" charset="0"/>
                <a:ea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Arial" panose="020B0604020202020204" pitchFamily="34" charset="0"/>
                <a:cs typeface="Arial" panose="020B0604020202020204" pitchFamily="34" charset="0"/>
              </a:rPr>
              <a:t>point,</a:t>
            </a:r>
            <a:r>
              <a:rPr kumimoji="1" lang="zh-CN" altLang="en-US" sz="2000" dirty="0">
                <a:latin typeface="Arial" panose="020B0604020202020204" pitchFamily="34" charset="0"/>
                <a:ea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Arial" panose="020B0604020202020204" pitchFamily="34" charset="0"/>
                <a:cs typeface="Arial" panose="020B0604020202020204" pitchFamily="34" charset="0"/>
              </a:rPr>
              <a:t>and</a:t>
            </a:r>
            <a:r>
              <a:rPr kumimoji="1" lang="zh-CN" altLang="en-US" sz="2000" dirty="0">
                <a:latin typeface="Arial" panose="020B0604020202020204" pitchFamily="34" charset="0"/>
                <a:ea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Arial" panose="020B0604020202020204" pitchFamily="34" charset="0"/>
                <a:cs typeface="Arial" panose="020B0604020202020204" pitchFamily="34" charset="0"/>
              </a:rPr>
              <a:t>finding</a:t>
            </a:r>
            <a:r>
              <a:rPr kumimoji="1" lang="zh-CN" altLang="en-US" sz="2000" dirty="0">
                <a:latin typeface="Arial" panose="020B0604020202020204" pitchFamily="34" charset="0"/>
                <a:ea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Arial" panose="020B0604020202020204" pitchFamily="34" charset="0"/>
                <a:cs typeface="Arial" panose="020B0604020202020204" pitchFamily="34" charset="0"/>
              </a:rPr>
              <a:t>the</a:t>
            </a:r>
            <a:r>
              <a:rPr kumimoji="1" lang="zh-CN" altLang="en-US" sz="2000" dirty="0">
                <a:latin typeface="Arial" panose="020B0604020202020204" pitchFamily="34" charset="0"/>
                <a:ea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Arial" panose="020B0604020202020204" pitchFamily="34" charset="0"/>
                <a:cs typeface="Arial" panose="020B0604020202020204" pitchFamily="34" charset="0"/>
              </a:rPr>
              <a:t>grid</a:t>
            </a:r>
            <a:r>
              <a:rPr kumimoji="1" lang="zh-CN" altLang="en-US" sz="2000" dirty="0">
                <a:latin typeface="Arial" panose="020B0604020202020204" pitchFamily="34" charset="0"/>
                <a:ea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Arial" panose="020B0604020202020204" pitchFamily="34" charset="0"/>
                <a:cs typeface="Arial" panose="020B0604020202020204" pitchFamily="34" charset="0"/>
              </a:rPr>
              <a:t>point</a:t>
            </a:r>
            <a:r>
              <a:rPr kumimoji="1" lang="zh-CN" altLang="en-US" sz="2000" dirty="0">
                <a:latin typeface="Arial" panose="020B0604020202020204" pitchFamily="34" charset="0"/>
                <a:ea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Arial" panose="020B0604020202020204" pitchFamily="34" charset="0"/>
                <a:cs typeface="Arial" panose="020B0604020202020204" pitchFamily="34" charset="0"/>
              </a:rPr>
              <a:t>corresponding</a:t>
            </a:r>
            <a:r>
              <a:rPr kumimoji="1" lang="zh-CN" altLang="en-US" sz="2000" dirty="0">
                <a:latin typeface="Arial" panose="020B0604020202020204" pitchFamily="34" charset="0"/>
                <a:ea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Arial" panose="020B0604020202020204" pitchFamily="34" charset="0"/>
                <a:cs typeface="Arial" panose="020B0604020202020204" pitchFamily="34" charset="0"/>
              </a:rPr>
              <a:t>to</a:t>
            </a:r>
            <a:r>
              <a:rPr kumimoji="1" lang="zh-CN" altLang="en-US" sz="2000" dirty="0">
                <a:latin typeface="Arial" panose="020B0604020202020204" pitchFamily="34" charset="0"/>
                <a:ea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Arial" panose="020B0604020202020204" pitchFamily="34" charset="0"/>
                <a:cs typeface="Arial" panose="020B0604020202020204" pitchFamily="34" charset="0"/>
              </a:rPr>
              <a:t>the maximum </a:t>
            </a:r>
            <a:r>
              <a:rPr kumimoji="1" lang="en-US" altLang="zh-CN" sz="2000" dirty="0" err="1">
                <a:latin typeface="Arial" panose="020B0604020202020204" pitchFamily="34" charset="0"/>
                <a:ea typeface="Arial" panose="020B0604020202020204" pitchFamily="34" charset="0"/>
                <a:cs typeface="Arial" panose="020B0604020202020204" pitchFamily="34" charset="0"/>
              </a:rPr>
              <a:t>RoA</a:t>
            </a:r>
            <a:r>
              <a:rPr kumimoji="1" lang="en-US" altLang="zh-CN" sz="2000" dirty="0">
                <a:latin typeface="Arial" panose="020B0604020202020204" pitchFamily="34" charset="0"/>
                <a:ea typeface="Arial" panose="020B0604020202020204" pitchFamily="34" charset="0"/>
                <a:cs typeface="Arial" panose="020B0604020202020204" pitchFamily="34" charset="0"/>
              </a:rPr>
              <a:t>.</a:t>
            </a:r>
            <a:endParaRPr kumimoji="1" lang="zh-CN" altLang="en-US" sz="2000" dirty="0">
              <a:latin typeface="Arial" panose="020B0604020202020204" pitchFamily="34" charset="0"/>
              <a:ea typeface="Arial" panose="020B0604020202020204" pitchFamily="34" charset="0"/>
              <a:cs typeface="Arial" panose="020B0604020202020204" pitchFamily="34" charset="0"/>
            </a:endParaRPr>
          </a:p>
        </p:txBody>
      </p:sp>
      <p:pic>
        <p:nvPicPr>
          <p:cNvPr id="2" name="内容占位符 1"/>
          <p:cNvPicPr>
            <a:picLocks noGrp="1" noChangeAspect="1"/>
          </p:cNvPicPr>
          <p:nvPr>
            <p:ph idx="1"/>
          </p:nvPr>
        </p:nvPicPr>
        <p:blipFill>
          <a:blip r:embed="rId3"/>
          <a:stretch>
            <a:fillRect/>
          </a:stretch>
        </p:blipFill>
        <p:spPr>
          <a:xfrm>
            <a:off x="347854" y="2138679"/>
            <a:ext cx="3030346" cy="2011680"/>
          </a:xfrm>
          <a:prstGeom prst="rect">
            <a:avLst/>
          </a:prstGeom>
        </p:spPr>
      </p:pic>
      <p:sp>
        <p:nvSpPr>
          <p:cNvPr id="3" name="右箭头 2"/>
          <p:cNvSpPr/>
          <p:nvPr/>
        </p:nvSpPr>
        <p:spPr>
          <a:xfrm>
            <a:off x="3398289" y="3050592"/>
            <a:ext cx="781396" cy="315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9775" y="1584035"/>
            <a:ext cx="3708400" cy="3120967"/>
          </a:xfrm>
          <a:prstGeom prst="rect">
            <a:avLst/>
          </a:prstGeom>
        </p:spPr>
      </p:pic>
      <p:sp>
        <p:nvSpPr>
          <p:cNvPr id="8" name="右箭头 7"/>
          <p:cNvSpPr/>
          <p:nvPr/>
        </p:nvSpPr>
        <p:spPr>
          <a:xfrm>
            <a:off x="7571279" y="3050592"/>
            <a:ext cx="781396" cy="315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3743" y="1379734"/>
            <a:ext cx="3426461" cy="3341715"/>
          </a:xfrm>
          <a:prstGeom prst="rect">
            <a:avLst/>
          </a:prstGeom>
        </p:spPr>
      </p:pic>
      <p:graphicFrame>
        <p:nvGraphicFramePr>
          <p:cNvPr id="9" name="图表 8"/>
          <p:cNvGraphicFramePr/>
          <p:nvPr/>
        </p:nvGraphicFramePr>
        <p:xfrm>
          <a:off x="347854" y="4838007"/>
          <a:ext cx="11489470" cy="104740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bg1"/>
                </a:solidFill>
                <a:latin typeface="Arial" charset="0"/>
                <a:ea typeface="Arial" charset="0"/>
                <a:cs typeface="Arial" charset="0"/>
              </a:rPr>
              <a:t>Comparison</a:t>
            </a:r>
            <a:r>
              <a:rPr lang="zh-CN" altLang="en-US" sz="2800" b="1" dirty="0">
                <a:solidFill>
                  <a:schemeClr val="bg1"/>
                </a:solidFill>
                <a:latin typeface="Arial" charset="0"/>
                <a:ea typeface="Arial" charset="0"/>
                <a:cs typeface="Arial" charset="0"/>
              </a:rPr>
              <a:t> </a:t>
            </a:r>
            <a:r>
              <a:rPr lang="en-US" altLang="zh-CN" sz="2800" b="1" dirty="0">
                <a:solidFill>
                  <a:schemeClr val="bg1"/>
                </a:solidFill>
                <a:latin typeface="Arial" charset="0"/>
                <a:ea typeface="Arial" charset="0"/>
                <a:cs typeface="Arial" charset="0"/>
              </a:rPr>
              <a:t>of</a:t>
            </a:r>
            <a:r>
              <a:rPr lang="zh-CN" altLang="en-US" sz="2800" b="1" dirty="0">
                <a:solidFill>
                  <a:schemeClr val="bg1"/>
                </a:solidFill>
                <a:latin typeface="Arial" charset="0"/>
                <a:ea typeface="Arial" charset="0"/>
                <a:cs typeface="Arial" charset="0"/>
              </a:rPr>
              <a:t> </a:t>
            </a:r>
            <a:r>
              <a:rPr lang="en-US" altLang="zh-CN" sz="2800" b="1" dirty="0">
                <a:solidFill>
                  <a:schemeClr val="bg1"/>
                </a:solidFill>
                <a:latin typeface="Arial" charset="0"/>
                <a:ea typeface="Arial" charset="0"/>
                <a:cs typeface="Arial" charset="0"/>
              </a:rPr>
              <a:t>Optimization Methods</a:t>
            </a:r>
          </a:p>
        </p:txBody>
      </p:sp>
      <p:sp>
        <p:nvSpPr>
          <p:cNvPr id="8" name="标题 10"/>
          <p:cNvSpPr>
            <a:spLocks noGrp="1"/>
          </p:cNvSpPr>
          <p:nvPr>
            <p:ph type="title"/>
          </p:nvPr>
        </p:nvSpPr>
        <p:spPr>
          <a:xfrm>
            <a:off x="838200" y="617517"/>
            <a:ext cx="10515600" cy="1073171"/>
          </a:xfrm>
        </p:spPr>
        <p:txBody>
          <a:bodyPr>
            <a:normAutofit/>
          </a:bodyPr>
          <a:lstStyle/>
          <a:p>
            <a:r>
              <a:rPr kumimoji="1" lang="en-US" altLang="zh-CN" sz="2000" dirty="0">
                <a:latin typeface="Arial" charset="0"/>
                <a:ea typeface="Arial" charset="0"/>
                <a:cs typeface="Arial" charset="0"/>
              </a:rPr>
              <a:t>We used grid search and simulated annealing in our project.</a:t>
            </a:r>
            <a:endParaRPr kumimoji="1" lang="zh-CN" altLang="en-US" sz="2000" b="1" dirty="0">
              <a:latin typeface="Arial" charset="0"/>
              <a:ea typeface="Arial" charset="0"/>
              <a:cs typeface="Arial" charset="0"/>
            </a:endParaRPr>
          </a:p>
        </p:txBody>
      </p:sp>
      <p:graphicFrame>
        <p:nvGraphicFramePr>
          <p:cNvPr id="9" name="内容占位符 6"/>
          <p:cNvGraphicFramePr>
            <a:graphicFrameLocks/>
          </p:cNvGraphicFramePr>
          <p:nvPr>
            <p:extLst/>
          </p:nvPr>
        </p:nvGraphicFramePr>
        <p:xfrm>
          <a:off x="647699" y="1536866"/>
          <a:ext cx="9925051" cy="48958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3499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10160" y="-22860"/>
            <a:ext cx="12202160" cy="617220"/>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Arial" charset="0"/>
                <a:ea typeface="Arial" charset="0"/>
                <a:cs typeface="Arial" charset="0"/>
              </a:rPr>
              <a:t>Simulated Annealing</a:t>
            </a:r>
            <a:endParaRPr lang="en-US" altLang="zh-CN" sz="3200" b="1" dirty="0">
              <a:solidFill>
                <a:schemeClr val="bg1"/>
              </a:solidFill>
              <a:latin typeface="Arial" charset="0"/>
              <a:ea typeface="Arial" charset="0"/>
              <a:cs typeface="Arial" charset="0"/>
            </a:endParaRPr>
          </a:p>
        </p:txBody>
      </p:sp>
      <p:sp>
        <p:nvSpPr>
          <p:cNvPr id="11" name="标题 10"/>
          <p:cNvSpPr>
            <a:spLocks noGrp="1"/>
          </p:cNvSpPr>
          <p:nvPr>
            <p:ph type="title"/>
          </p:nvPr>
        </p:nvSpPr>
        <p:spPr>
          <a:xfrm>
            <a:off x="497205" y="606722"/>
            <a:ext cx="10515600" cy="1073171"/>
          </a:xfrm>
        </p:spPr>
        <p:txBody>
          <a:bodyPr>
            <a:normAutofit fontScale="90000"/>
          </a:bodyPr>
          <a:lstStyle/>
          <a:p>
            <a:r>
              <a:rPr kumimoji="1" lang="en-US" altLang="zh-CN" sz="2000" dirty="0">
                <a:latin typeface="Arial" panose="020B0604020202020204" pitchFamily="34" charset="0"/>
                <a:ea typeface="Arial" panose="020B0604020202020204" pitchFamily="34" charset="0"/>
                <a:cs typeface="Arial" panose="020B0604020202020204" pitchFamily="34" charset="0"/>
              </a:rPr>
              <a:t>Simulated Annealing is a heuristic technique for finding an approximately optimal solution. It is similar to a hill-climbing optimization, but stochastically generates random neighboring solutions, and sometimes chooses (with a small probability) not to move toward a better solution. It does this in order to avoid being stuck in a local maximum.</a:t>
            </a:r>
            <a:endParaRPr kumimoji="1" lang="zh-CN" altLang="en-US" sz="2000" dirty="0">
              <a:latin typeface="Arial" panose="020B0604020202020204" pitchFamily="34" charset="0"/>
              <a:ea typeface="Arial" panose="020B0604020202020204" pitchFamily="34" charset="0"/>
              <a:cs typeface="Arial" panose="020B0604020202020204" pitchFamily="34" charset="0"/>
            </a:endParaRPr>
          </a:p>
        </p:txBody>
      </p:sp>
      <p:graphicFrame>
        <p:nvGraphicFramePr>
          <p:cNvPr id="10" name="Diagram 9"/>
          <p:cNvGraphicFramePr/>
          <p:nvPr/>
        </p:nvGraphicFramePr>
        <p:xfrm>
          <a:off x="1905624" y="1679875"/>
          <a:ext cx="2390605" cy="15970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Diagram 16"/>
          <p:cNvGraphicFramePr/>
          <p:nvPr/>
        </p:nvGraphicFramePr>
        <p:xfrm>
          <a:off x="938213" y="3717745"/>
          <a:ext cx="4315958" cy="29544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18" name="Group 17"/>
          <p:cNvGrpSpPr/>
          <p:nvPr/>
        </p:nvGrpSpPr>
        <p:grpSpPr>
          <a:xfrm>
            <a:off x="2934924" y="3335098"/>
            <a:ext cx="322536" cy="268780"/>
            <a:chOff x="1180169" y="761763"/>
            <a:chExt cx="322536" cy="268780"/>
          </a:xfrm>
        </p:grpSpPr>
        <p:sp>
          <p:nvSpPr>
            <p:cNvPr id="19" name="Right Arrow 18"/>
            <p:cNvSpPr/>
            <p:nvPr/>
          </p:nvSpPr>
          <p:spPr>
            <a:xfrm rot="5400000">
              <a:off x="1207047" y="734885"/>
              <a:ext cx="268780" cy="322536"/>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0" name="Right Arrow 4"/>
            <p:cNvSpPr/>
            <p:nvPr/>
          </p:nvSpPr>
          <p:spPr>
            <a:xfrm>
              <a:off x="1244676" y="761763"/>
              <a:ext cx="193522" cy="1881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p:txBody>
        </p:sp>
      </p:grpSp>
      <p:grpSp>
        <p:nvGrpSpPr>
          <p:cNvPr id="12" name="Group 11"/>
          <p:cNvGrpSpPr/>
          <p:nvPr/>
        </p:nvGrpSpPr>
        <p:grpSpPr>
          <a:xfrm>
            <a:off x="7532528" y="5603875"/>
            <a:ext cx="2137833" cy="1068916"/>
            <a:chOff x="2995083" y="2789502"/>
            <a:chExt cx="2137833" cy="1068916"/>
          </a:xfrm>
        </p:grpSpPr>
        <p:sp>
          <p:nvSpPr>
            <p:cNvPr id="13" name="Rounded Rectangle 12"/>
            <p:cNvSpPr/>
            <p:nvPr/>
          </p:nvSpPr>
          <p:spPr>
            <a:xfrm>
              <a:off x="2995083" y="2789502"/>
              <a:ext cx="2137833" cy="1068916"/>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3026390" y="2820809"/>
              <a:ext cx="2075219" cy="10063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latin typeface="Arial" panose="020B0604020202020204" pitchFamily="34" charset="0"/>
                  <a:ea typeface="Arial" panose="020B0604020202020204" pitchFamily="34" charset="0"/>
                  <a:cs typeface="Arial" panose="020B0604020202020204" pitchFamily="34" charset="0"/>
                </a:rPr>
                <a:t>Else, use Boltzmann equation* to probabilistically decide whether to keep the worse solution</a:t>
              </a:r>
            </a:p>
          </p:txBody>
        </p:sp>
      </p:grpSp>
      <p:grpSp>
        <p:nvGrpSpPr>
          <p:cNvPr id="15" name="Group 14"/>
          <p:cNvGrpSpPr/>
          <p:nvPr/>
        </p:nvGrpSpPr>
        <p:grpSpPr>
          <a:xfrm>
            <a:off x="7532527" y="4269550"/>
            <a:ext cx="2137833" cy="1068916"/>
            <a:chOff x="2995083" y="1560248"/>
            <a:chExt cx="2137833" cy="1068916"/>
          </a:xfrm>
        </p:grpSpPr>
        <p:sp>
          <p:nvSpPr>
            <p:cNvPr id="22" name="Rounded Rectangle 21"/>
            <p:cNvSpPr/>
            <p:nvPr/>
          </p:nvSpPr>
          <p:spPr>
            <a:xfrm>
              <a:off x="2995083" y="1560248"/>
              <a:ext cx="2137833" cy="1068916"/>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3" name="Rounded Rectangle 4"/>
            <p:cNvSpPr/>
            <p:nvPr/>
          </p:nvSpPr>
          <p:spPr>
            <a:xfrm>
              <a:off x="3026390" y="1591555"/>
              <a:ext cx="2075219" cy="10063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latin typeface="Arial" panose="020B0604020202020204" pitchFamily="34" charset="0"/>
                  <a:ea typeface="Arial" panose="020B0604020202020204" pitchFamily="34" charset="0"/>
                  <a:cs typeface="Arial" panose="020B0604020202020204" pitchFamily="34" charset="0"/>
                </a:rPr>
                <a:t>If new </a:t>
              </a:r>
              <a:r>
                <a:rPr lang="en-US" sz="1400" kern="1200" dirty="0" err="1">
                  <a:latin typeface="Arial" panose="020B0604020202020204" pitchFamily="34" charset="0"/>
                  <a:ea typeface="Arial" panose="020B0604020202020204" pitchFamily="34" charset="0"/>
                  <a:cs typeface="Arial" panose="020B0604020202020204" pitchFamily="34" charset="0"/>
                </a:rPr>
                <a:t>RoA</a:t>
              </a:r>
              <a:r>
                <a:rPr lang="en-US" sz="1400" kern="1200" dirty="0">
                  <a:latin typeface="Arial" panose="020B0604020202020204" pitchFamily="34" charset="0"/>
                  <a:ea typeface="Arial" panose="020B0604020202020204" pitchFamily="34" charset="0"/>
                  <a:cs typeface="Arial" panose="020B0604020202020204" pitchFamily="34" charset="0"/>
                </a:rPr>
                <a:t> is better than old</a:t>
              </a:r>
              <a:r>
                <a:rPr lang="en-US" sz="1400" kern="1200" baseline="0" dirty="0">
                  <a:latin typeface="Arial" panose="020B0604020202020204" pitchFamily="34" charset="0"/>
                  <a:ea typeface="Arial" panose="020B0604020202020204" pitchFamily="34" charset="0"/>
                  <a:cs typeface="Arial" panose="020B0604020202020204" pitchFamily="34" charset="0"/>
                </a:rPr>
                <a:t> </a:t>
              </a:r>
              <a:r>
                <a:rPr lang="en-US" sz="1400" kern="1200" baseline="0" dirty="0" err="1">
                  <a:latin typeface="Arial" panose="020B0604020202020204" pitchFamily="34" charset="0"/>
                  <a:ea typeface="Arial" panose="020B0604020202020204" pitchFamily="34" charset="0"/>
                  <a:cs typeface="Arial" panose="020B0604020202020204" pitchFamily="34" charset="0"/>
                </a:rPr>
                <a:t>RoA</a:t>
              </a:r>
              <a:r>
                <a:rPr lang="en-US" sz="1400" kern="1200" baseline="0" dirty="0">
                  <a:latin typeface="Arial" panose="020B0604020202020204" pitchFamily="34" charset="0"/>
                  <a:ea typeface="Arial" panose="020B0604020202020204" pitchFamily="34" charset="0"/>
                  <a:cs typeface="Arial" panose="020B0604020202020204" pitchFamily="34" charset="0"/>
                </a:rPr>
                <a:t>, keep the new </a:t>
              </a:r>
              <a:r>
                <a:rPr lang="en-US" sz="1400" kern="1200" baseline="0" dirty="0" err="1">
                  <a:latin typeface="Arial" panose="020B0604020202020204" pitchFamily="34" charset="0"/>
                  <a:ea typeface="Arial" panose="020B0604020202020204" pitchFamily="34" charset="0"/>
                  <a:cs typeface="Arial" panose="020B0604020202020204" pitchFamily="34" charset="0"/>
                </a:rPr>
                <a:t>RoA</a:t>
              </a:r>
              <a:endParaRPr lang="en-US" sz="1400" kern="1200" dirty="0">
                <a:latin typeface="Arial" panose="020B0604020202020204" pitchFamily="34" charset="0"/>
                <a:ea typeface="Arial" panose="020B0604020202020204" pitchFamily="34" charset="0"/>
                <a:cs typeface="Arial" panose="020B0604020202020204" pitchFamily="34" charset="0"/>
              </a:endParaRPr>
            </a:p>
          </p:txBody>
        </p:sp>
      </p:grpSp>
      <p:cxnSp>
        <p:nvCxnSpPr>
          <p:cNvPr id="4" name="Straight Connector 3"/>
          <p:cNvCxnSpPr/>
          <p:nvPr/>
        </p:nvCxnSpPr>
        <p:spPr>
          <a:xfrm flipV="1">
            <a:off x="3976914" y="4804009"/>
            <a:ext cx="3524307" cy="1659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3" idx="1"/>
          </p:cNvCxnSpPr>
          <p:nvPr/>
        </p:nvCxnSpPr>
        <p:spPr>
          <a:xfrm flipV="1">
            <a:off x="3976914" y="6138333"/>
            <a:ext cx="3555614" cy="32521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6516914" y="1917312"/>
                <a:ext cx="4169155" cy="420243"/>
              </a:xfrm>
              <a:prstGeom prst="rect">
                <a:avLst/>
              </a:prstGeom>
              <a:noFill/>
            </p:spPr>
            <p:txBody>
              <a:bodyPr wrap="none" rtlCol="0">
                <a:spAutoFit/>
              </a:bodyPr>
              <a:lstStyle/>
              <a:p>
                <a:r>
                  <a:rPr lang="en-US" sz="1400" dirty="0">
                    <a:latin typeface="Arial" charset="0"/>
                    <a:ea typeface="Arial" charset="0"/>
                    <a:cs typeface="Arial" charset="0"/>
                  </a:rPr>
                  <a:t>*The Boltzmann equation is </a:t>
                </a:r>
                <a14:m>
                  <m:oMath xmlns:m="http://schemas.openxmlformats.org/officeDocument/2006/math">
                    <m:r>
                      <a:rPr lang="en-US" sz="1400" b="0" i="1" smtClean="0">
                        <a:latin typeface="Cambria Math" charset="0"/>
                        <a:ea typeface="Arial" charset="0"/>
                        <a:cs typeface="Arial" charset="0"/>
                      </a:rPr>
                      <m:t>𝑃</m:t>
                    </m:r>
                    <m:r>
                      <a:rPr lang="en-US" sz="1400" b="0" i="1" smtClean="0">
                        <a:latin typeface="Cambria Math" charset="0"/>
                        <a:ea typeface="Arial" charset="0"/>
                        <a:cs typeface="Arial" charset="0"/>
                      </a:rPr>
                      <m:t>=</m:t>
                    </m:r>
                    <m:sSup>
                      <m:sSupPr>
                        <m:ctrlPr>
                          <a:rPr lang="mr-IN" sz="1400" b="0" i="1" smtClean="0">
                            <a:latin typeface="Cambria Math" panose="02040503050406030204" pitchFamily="18" charset="0"/>
                            <a:ea typeface="Arial" charset="0"/>
                            <a:cs typeface="Arial" charset="0"/>
                          </a:rPr>
                        </m:ctrlPr>
                      </m:sSupPr>
                      <m:e>
                        <m:r>
                          <a:rPr lang="mr-IN" sz="1400" b="0" i="1" smtClean="0">
                            <a:latin typeface="Cambria Math" charset="0"/>
                            <a:ea typeface="Arial" charset="0"/>
                            <a:cs typeface="Arial" charset="0"/>
                          </a:rPr>
                          <m:t>𝑒</m:t>
                        </m:r>
                      </m:e>
                      <m:sup>
                        <m:f>
                          <m:fPr>
                            <m:ctrlPr>
                              <a:rPr lang="mr-IN" sz="1400" b="0" i="1" smtClean="0">
                                <a:latin typeface="Cambria Math" panose="02040503050406030204" pitchFamily="18" charset="0"/>
                                <a:ea typeface="Arial" charset="0"/>
                                <a:cs typeface="Arial" charset="0"/>
                              </a:rPr>
                            </m:ctrlPr>
                          </m:fPr>
                          <m:num>
                            <m:r>
                              <a:rPr lang="mr-IN" sz="1400" i="1">
                                <a:latin typeface="Cambria Math" charset="0"/>
                                <a:ea typeface="Arial" charset="0"/>
                                <a:cs typeface="Arial" charset="0"/>
                              </a:rPr>
                              <m:t>−</m:t>
                            </m:r>
                            <m:r>
                              <a:rPr lang="en-US" sz="1400" i="1">
                                <a:latin typeface="Cambria Math" charset="0"/>
                                <a:ea typeface="Arial" charset="0"/>
                                <a:cs typeface="Arial" charset="0"/>
                              </a:rPr>
                              <m:t>(</m:t>
                            </m:r>
                            <m:r>
                              <a:rPr lang="en-US" sz="1400" i="1">
                                <a:latin typeface="Cambria Math" charset="0"/>
                                <a:ea typeface="Arial" charset="0"/>
                                <a:cs typeface="Arial" charset="0"/>
                              </a:rPr>
                              <m:t>𝑛𝑒𝑤</m:t>
                            </m:r>
                            <m:r>
                              <a:rPr lang="en-US" sz="1400" i="1">
                                <a:latin typeface="Cambria Math" charset="0"/>
                                <a:ea typeface="Arial" charset="0"/>
                                <a:cs typeface="Arial" charset="0"/>
                              </a:rPr>
                              <m:t> </m:t>
                            </m:r>
                            <m:r>
                              <a:rPr lang="en-US" sz="1400" i="1">
                                <a:latin typeface="Cambria Math" charset="0"/>
                                <a:ea typeface="Arial" charset="0"/>
                                <a:cs typeface="Arial" charset="0"/>
                              </a:rPr>
                              <m:t>𝑅𝑜𝐴</m:t>
                            </m:r>
                            <m:r>
                              <a:rPr lang="en-US" sz="1400" i="1">
                                <a:latin typeface="Cambria Math" charset="0"/>
                                <a:ea typeface="Arial" charset="0"/>
                                <a:cs typeface="Arial" charset="0"/>
                              </a:rPr>
                              <m:t> −</m:t>
                            </m:r>
                            <m:r>
                              <a:rPr lang="en-US" sz="1400" i="1">
                                <a:latin typeface="Cambria Math" charset="0"/>
                                <a:ea typeface="Arial" charset="0"/>
                                <a:cs typeface="Arial" charset="0"/>
                              </a:rPr>
                              <m:t>𝑜𝑙𝑑</m:t>
                            </m:r>
                            <m:r>
                              <a:rPr lang="en-US" sz="1400" i="1">
                                <a:latin typeface="Cambria Math" charset="0"/>
                                <a:ea typeface="Arial" charset="0"/>
                                <a:cs typeface="Arial" charset="0"/>
                              </a:rPr>
                              <m:t> </m:t>
                            </m:r>
                            <m:r>
                              <a:rPr lang="en-US" sz="1400" i="1">
                                <a:latin typeface="Cambria Math" charset="0"/>
                                <a:ea typeface="Arial" charset="0"/>
                                <a:cs typeface="Arial" charset="0"/>
                              </a:rPr>
                              <m:t>𝑅𝑜𝐴</m:t>
                            </m:r>
                            <m:r>
                              <a:rPr lang="en-US" sz="1400" i="1">
                                <a:latin typeface="Cambria Math" charset="0"/>
                                <a:ea typeface="Arial" charset="0"/>
                                <a:cs typeface="Arial" charset="0"/>
                              </a:rPr>
                              <m:t>)</m:t>
                            </m:r>
                          </m:num>
                          <m:den>
                            <m:r>
                              <a:rPr lang="en-US" sz="1400" b="0" i="1" smtClean="0">
                                <a:latin typeface="Cambria Math" charset="0"/>
                                <a:ea typeface="Arial" charset="0"/>
                                <a:cs typeface="Arial" charset="0"/>
                              </a:rPr>
                              <m:t>𝑡𝑒𝑚𝑝𝑒𝑟𝑎𝑡𝑢𝑟𝑒</m:t>
                            </m:r>
                          </m:den>
                        </m:f>
                      </m:sup>
                    </m:sSup>
                  </m:oMath>
                </a14:m>
                <a:endParaRPr lang="en-US" sz="1400" dirty="0">
                  <a:latin typeface="Arial" charset="0"/>
                  <a:ea typeface="Arial" charset="0"/>
                  <a:cs typeface="Arial"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6516914" y="1917312"/>
                <a:ext cx="4169155" cy="420243"/>
              </a:xfrm>
              <a:prstGeom prst="rect">
                <a:avLst/>
              </a:prstGeom>
              <a:blipFill rotWithShape="0">
                <a:blip r:embed="rId13"/>
                <a:stretch>
                  <a:fillRect l="-439" t="-30882" b="-16176"/>
                </a:stretch>
              </a:blipFill>
            </p:spPr>
            <p:txBody>
              <a:bodyPr/>
              <a:lstStyle/>
              <a:p>
                <a:r>
                  <a:rPr lang="en-US">
                    <a:noFill/>
                  </a:rPr>
                  <a:t> </a:t>
                </a:r>
              </a:p>
            </p:txBody>
          </p:sp>
        </mc:Fallback>
      </mc:AlternateContent>
    </p:spTree>
    <p:extLst>
      <p:ext uri="{BB962C8B-B14F-4D97-AF65-F5344CB8AC3E}">
        <p14:creationId xmlns:p14="http://schemas.microsoft.com/office/powerpoint/2010/main" val="3515644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3996" t="7360" r="1441" b="5892"/>
          <a:stretch/>
        </p:blipFill>
        <p:spPr>
          <a:xfrm>
            <a:off x="166977" y="1208597"/>
            <a:ext cx="8571506" cy="5243951"/>
          </a:xfrm>
        </p:spPr>
      </p:pic>
      <p:sp>
        <p:nvSpPr>
          <p:cNvPr id="8" name="TextBox 7"/>
          <p:cNvSpPr txBox="1"/>
          <p:nvPr/>
        </p:nvSpPr>
        <p:spPr>
          <a:xfrm>
            <a:off x="9024730" y="1709529"/>
            <a:ext cx="2608028" cy="1323439"/>
          </a:xfrm>
          <a:prstGeom prst="rect">
            <a:avLst/>
          </a:prstGeom>
          <a:noFill/>
          <a:ln>
            <a:solidFill>
              <a:schemeClr val="tx1"/>
            </a:solidFill>
          </a:ln>
        </p:spPr>
        <p:txBody>
          <a:bodyPr wrap="square" rtlCol="0">
            <a:spAutoFit/>
          </a:bodyPr>
          <a:lstStyle/>
          <a:p>
            <a:r>
              <a:rPr lang="en-US" sz="2000" dirty="0">
                <a:latin typeface="Arial" panose="020B0604020202020204" pitchFamily="34" charset="0"/>
                <a:cs typeface="Arial" panose="020B0604020202020204" pitchFamily="34" charset="0"/>
              </a:rPr>
              <a:t>Grid Search Result:</a:t>
            </a:r>
          </a:p>
          <a:p>
            <a:r>
              <a:rPr lang="en-US" sz="2000" dirty="0" err="1">
                <a:latin typeface="Arial" panose="020B0604020202020204" pitchFamily="34" charset="0"/>
                <a:cs typeface="Arial" panose="020B0604020202020204" pitchFamily="34" charset="0"/>
              </a:rPr>
              <a:t>StpPct</a:t>
            </a:r>
            <a:r>
              <a:rPr lang="en-US" sz="2000" dirty="0">
                <a:latin typeface="Arial" panose="020B0604020202020204" pitchFamily="34" charset="0"/>
                <a:cs typeface="Arial" panose="020B0604020202020204" pitchFamily="34" charset="0"/>
              </a:rPr>
              <a:t> = 0.039</a:t>
            </a:r>
          </a:p>
          <a:p>
            <a:r>
              <a:rPr lang="en-US" sz="2000" dirty="0" err="1">
                <a:latin typeface="Arial" panose="020B0604020202020204" pitchFamily="34" charset="0"/>
                <a:cs typeface="Arial" panose="020B0604020202020204" pitchFamily="34" charset="0"/>
              </a:rPr>
              <a:t>ChnLen</a:t>
            </a:r>
            <a:r>
              <a:rPr lang="en-US" sz="2000" dirty="0">
                <a:latin typeface="Arial" panose="020B0604020202020204" pitchFamily="34" charset="0"/>
                <a:cs typeface="Arial" panose="020B0604020202020204" pitchFamily="34" charset="0"/>
              </a:rPr>
              <a:t> = 7920</a:t>
            </a:r>
          </a:p>
          <a:p>
            <a:r>
              <a:rPr lang="en-US" sz="2000" dirty="0" err="1">
                <a:latin typeface="Arial" panose="020B0604020202020204" pitchFamily="34" charset="0"/>
                <a:cs typeface="Arial" panose="020B0604020202020204" pitchFamily="34" charset="0"/>
              </a:rPr>
              <a:t>RoA</a:t>
            </a:r>
            <a:r>
              <a:rPr lang="en-US" sz="2000" dirty="0">
                <a:latin typeface="Arial" panose="020B0604020202020204" pitchFamily="34" charset="0"/>
                <a:cs typeface="Arial" panose="020B0604020202020204" pitchFamily="34" charset="0"/>
              </a:rPr>
              <a:t> = 4.44524</a:t>
            </a:r>
          </a:p>
        </p:txBody>
      </p:sp>
      <p:sp>
        <p:nvSpPr>
          <p:cNvPr id="9" name="TextBox 8"/>
          <p:cNvSpPr txBox="1"/>
          <p:nvPr/>
        </p:nvSpPr>
        <p:spPr>
          <a:xfrm>
            <a:off x="604300" y="962108"/>
            <a:ext cx="5314275"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Heat Map Of DX Market (The first 4-yr window) </a:t>
            </a:r>
          </a:p>
        </p:txBody>
      </p:sp>
      <p:sp>
        <p:nvSpPr>
          <p:cNvPr id="5" name="Rectangle 4"/>
          <p:cNvSpPr/>
          <p:nvPr/>
        </p:nvSpPr>
        <p:spPr>
          <a:xfrm>
            <a:off x="-10160" y="-22860"/>
            <a:ext cx="12202160" cy="617220"/>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Arial" charset="0"/>
                <a:ea typeface="Arial" charset="0"/>
                <a:cs typeface="Arial" charset="0"/>
              </a:rPr>
              <a:t>DX Market Heat Map</a:t>
            </a:r>
            <a:endParaRPr lang="en-US" altLang="zh-CN" sz="3200" b="1"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2195411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bg1"/>
                </a:solidFill>
                <a:latin typeface="Arial" charset="0"/>
                <a:ea typeface="Arial" charset="0"/>
                <a:cs typeface="Arial" charset="0"/>
              </a:rPr>
              <a:t>Code Efficiency</a:t>
            </a:r>
          </a:p>
        </p:txBody>
      </p:sp>
      <mc:AlternateContent xmlns:mc="http://schemas.openxmlformats.org/markup-compatibility/2006" xmlns:a14="http://schemas.microsoft.com/office/drawing/2010/main">
        <mc:Choice Requires="a14">
          <p:sp>
            <p:nvSpPr>
              <p:cNvPr id="5" name="TextBox 4">
                <a:extLst/>
              </p:cNvPr>
              <p:cNvSpPr txBox="1"/>
              <p:nvPr/>
            </p:nvSpPr>
            <p:spPr>
              <a:xfrm>
                <a:off x="116114" y="617517"/>
                <a:ext cx="12075886" cy="5262979"/>
              </a:xfrm>
              <a:prstGeom prst="rect">
                <a:avLst/>
              </a:prstGeom>
              <a:noFill/>
            </p:spPr>
            <p:txBody>
              <a:bodyPr wrap="square" rtlCol="0">
                <a:spAutoFit/>
              </a:bodyPr>
              <a:lstStyle/>
              <a:p>
                <a:pPr marL="285750" indent="-285750">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Grid search optimization</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Grid search uses for loops nested in 3 levels (outer loop iterates over </a:t>
                </a:r>
                <a:r>
                  <a:rPr lang="en-US" sz="1600" i="1" dirty="0" err="1">
                    <a:latin typeface="Arial" panose="020B0604020202020204" pitchFamily="34" charset="0"/>
                    <a:cs typeface="Arial" panose="020B0604020202020204" pitchFamily="34" charset="0"/>
                  </a:rPr>
                  <a:t>ChnLen</a:t>
                </a:r>
                <a:r>
                  <a:rPr lang="en-US" sz="1600" dirty="0">
                    <a:latin typeface="Arial" panose="020B0604020202020204" pitchFamily="34" charset="0"/>
                    <a:cs typeface="Arial" panose="020B0604020202020204" pitchFamily="34" charset="0"/>
                  </a:rPr>
                  <a:t> from 5500 to 16000, middle loop iterates over </a:t>
                </a:r>
                <a:r>
                  <a:rPr lang="en-US" sz="1600" i="1" dirty="0" err="1">
                    <a:latin typeface="Arial" panose="020B0604020202020204" pitchFamily="34" charset="0"/>
                    <a:cs typeface="Arial" panose="020B0604020202020204" pitchFamily="34" charset="0"/>
                  </a:rPr>
                  <a:t>StpPct</a:t>
                </a:r>
                <a:r>
                  <a:rPr lang="en-US" sz="1600" dirty="0">
                    <a:latin typeface="Arial" panose="020B0604020202020204" pitchFamily="34" charset="0"/>
                    <a:cs typeface="Arial" panose="020B0604020202020204" pitchFamily="34" charset="0"/>
                  </a:rPr>
                  <a:t> from 0.05 to 0.2, target function contains the innermost loop)  </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Target function is run 41,250 times on TY and 12,500 times on DX</a:t>
                </a:r>
              </a:p>
              <a:p>
                <a:pPr marL="1200150" lvl="2"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Simulated annealing optimization</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Simulated annealing uses for loops nested in 2 levels (outer loop controls how many solutions are tested, one inner loop to choose random neighbor </a:t>
                </a:r>
                <a:r>
                  <a:rPr lang="en-US" sz="1600" i="1" dirty="0" err="1">
                    <a:latin typeface="Arial" panose="020B0604020202020204" pitchFamily="34" charset="0"/>
                    <a:cs typeface="Arial" panose="020B0604020202020204" pitchFamily="34" charset="0"/>
                  </a:rPr>
                  <a:t>ChnLen</a:t>
                </a:r>
                <a:r>
                  <a:rPr lang="en-US" sz="1600" dirty="0">
                    <a:latin typeface="Arial" panose="020B0604020202020204" pitchFamily="34" charset="0"/>
                    <a:cs typeface="Arial" panose="020B0604020202020204" pitchFamily="34" charset="0"/>
                  </a:rPr>
                  <a:t> and </a:t>
                </a:r>
                <a:r>
                  <a:rPr lang="en-US" sz="1600" i="1" dirty="0" err="1">
                    <a:latin typeface="Arial" panose="020B0604020202020204" pitchFamily="34" charset="0"/>
                    <a:cs typeface="Arial" panose="020B0604020202020204" pitchFamily="34" charset="0"/>
                  </a:rPr>
                  <a:t>StpPct</a:t>
                </a:r>
                <a:r>
                  <a:rPr lang="en-US" sz="1600" dirty="0">
                    <a:latin typeface="Arial" panose="020B0604020202020204" pitchFamily="34" charset="0"/>
                    <a:cs typeface="Arial" panose="020B0604020202020204" pitchFamily="34" charset="0"/>
                  </a:rPr>
                  <a:t> and one inner loop to run the target function</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One less loop </a:t>
                </a:r>
                <a14:m>
                  <m:oMath xmlns:m="http://schemas.openxmlformats.org/officeDocument/2006/math">
                    <m:r>
                      <a:rPr lang="is-IS" sz="1600" i="1">
                        <a:latin typeface="Cambria Math" charset="0"/>
                        <a:ea typeface="Cambria Math" charset="0"/>
                        <a:cs typeface="Cambria Math" charset="0"/>
                      </a:rPr>
                      <m:t>→</m:t>
                    </m:r>
                  </m:oMath>
                </a14:m>
                <a:r>
                  <a:rPr lang="en-US" sz="1600" dirty="0">
                    <a:latin typeface="Arial" panose="020B0604020202020204" pitchFamily="34" charset="0"/>
                    <a:cs typeface="Arial" panose="020B0604020202020204" pitchFamily="34" charset="0"/>
                  </a:rPr>
                  <a:t> many fewer iterations of the target function</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Target function is run 2,296 times</a:t>
                </a:r>
              </a:p>
              <a:p>
                <a:pPr marL="1200150" lvl="2"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Choice of programming language: C++</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Compiled language: source code is compiled into machine code (not run through an interpreter like Python or MATLAB; interpreters significantly slow down runtime)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Additional optimizations through g++ compiler: -O compilation flags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-O3 flag:</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Maximum available g++ compiler optimization </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Program will require a speed vs. space tradeoff (larger executable file required to speed up runtime)</a:t>
                </a:r>
              </a:p>
              <a:p>
                <a:pPr lvl="2"/>
                <a:endParaRPr lang="en-US" sz="1600" dirty="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mc:Choice>
        <mc:Fallback xmlns="">
          <p:sp>
            <p:nvSpPr>
              <p:cNvPr id="5" name="TextBox 4">
                <a:extLst/>
              </p:cNvPr>
              <p:cNvSpPr txBox="1">
                <a:spLocks noRot="1" noChangeAspect="1" noMove="1" noResize="1" noEditPoints="1" noAdjustHandles="1" noChangeArrowheads="1" noChangeShapeType="1" noTextEdit="1"/>
              </p:cNvSpPr>
              <p:nvPr/>
            </p:nvSpPr>
            <p:spPr>
              <a:xfrm>
                <a:off x="116114" y="617517"/>
                <a:ext cx="12075886" cy="5262979"/>
              </a:xfrm>
              <a:prstGeom prst="rect">
                <a:avLst/>
              </a:prstGeom>
              <a:blipFill rotWithShape="0">
                <a:blip r:embed="rId3"/>
                <a:stretch>
                  <a:fillRect l="-202" r="-505"/>
                </a:stretch>
              </a:blipFill>
            </p:spPr>
            <p:txBody>
              <a:bodyPr/>
              <a:lstStyle/>
              <a:p>
                <a:r>
                  <a:rPr lang="en-US">
                    <a:noFill/>
                  </a:rPr>
                  <a:t> </a:t>
                </a:r>
              </a:p>
            </p:txBody>
          </p:sp>
        </mc:Fallback>
      </mc:AlternateContent>
    </p:spTree>
    <p:extLst>
      <p:ext uri="{BB962C8B-B14F-4D97-AF65-F5344CB8AC3E}">
        <p14:creationId xmlns:p14="http://schemas.microsoft.com/office/powerpoint/2010/main" val="1986952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grpSp>
        <p:nvGrpSpPr>
          <p:cNvPr id="6" name="Group 5"/>
          <p:cNvGrpSpPr/>
          <p:nvPr/>
        </p:nvGrpSpPr>
        <p:grpSpPr>
          <a:xfrm>
            <a:off x="0" y="0"/>
            <a:ext cx="2795905" cy="1705610"/>
            <a:chOff x="0" y="3"/>
            <a:chExt cx="2373923" cy="1705707"/>
          </a:xfrm>
          <a:effectLst>
            <a:outerShdw blurRad="50800" dist="38100" dir="13500000" algn="br" rotWithShape="0">
              <a:prstClr val="black">
                <a:alpha val="40000"/>
              </a:prstClr>
            </a:outerShdw>
          </a:effectLst>
        </p:grpSpPr>
        <p:sp>
          <p:nvSpPr>
            <p:cNvPr id="7" name="Rectangle 6"/>
            <p:cNvSpPr/>
            <p:nvPr/>
          </p:nvSpPr>
          <p:spPr>
            <a:xfrm>
              <a:off x="0" y="3"/>
              <a:ext cx="2373923" cy="518743"/>
            </a:xfrm>
            <a:prstGeom prst="rect">
              <a:avLst/>
            </a:prstGeom>
            <a:solidFill>
              <a:srgbClr val="00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27542"/>
              <a:ext cx="527537" cy="1178168"/>
            </a:xfrm>
            <a:prstGeom prst="rect">
              <a:avLst/>
            </a:prstGeom>
            <a:solidFill>
              <a:srgbClr val="73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303342"/>
              <a:ext cx="1468313" cy="742944"/>
            </a:xfrm>
            <a:prstGeom prst="rect">
              <a:avLst/>
            </a:prstGeom>
            <a:solidFill>
              <a:srgbClr val="2274A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p:cNvSpPr txBox="1"/>
          <p:nvPr/>
        </p:nvSpPr>
        <p:spPr>
          <a:xfrm>
            <a:off x="2373923" y="3073941"/>
            <a:ext cx="7315763" cy="701040"/>
          </a:xfrm>
          <a:prstGeom prst="rect">
            <a:avLst/>
          </a:prstGeom>
          <a:noFill/>
        </p:spPr>
        <p:txBody>
          <a:bodyPr wrap="square" rtlCol="0">
            <a:spAutoFit/>
          </a:bodyPr>
          <a:lstStyle/>
          <a:p>
            <a:pPr lvl="1" algn="ctr"/>
            <a:r>
              <a:rPr lang="en-US" sz="4000" b="1" dirty="0">
                <a:latin typeface="Arial" panose="020B0604020202020204" pitchFamily="34" charset="0"/>
                <a:cs typeface="Arial" panose="020B0604020202020204" pitchFamily="34" charset="0"/>
              </a:rPr>
              <a:t>Final Analysis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0" y="-14083"/>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3200" b="1" dirty="0">
                <a:latin typeface="Arial" panose="020B0604020202020204" pitchFamily="34" charset="0"/>
                <a:ea typeface="Arial" panose="020B0604020202020204" pitchFamily="34" charset="0"/>
                <a:cs typeface="Arial" panose="020B0604020202020204" pitchFamily="34" charset="0"/>
              </a:rPr>
              <a:t>Graphs from Original Data Set</a:t>
            </a:r>
          </a:p>
        </p:txBody>
      </p:sp>
      <p:pic>
        <p:nvPicPr>
          <p:cNvPr id="7" name="内容占位符 6"/>
          <p:cNvPicPr>
            <a:picLocks noGrp="1" noChangeAspect="1"/>
          </p:cNvPicPr>
          <p:nvPr>
            <p:ph sz="half" idx="1"/>
          </p:nvPr>
        </p:nvPicPr>
        <p:blipFill rotWithShape="1">
          <a:blip r:embed="rId3"/>
          <a:srcRect t="10029"/>
          <a:stretch/>
        </p:blipFill>
        <p:spPr>
          <a:xfrm>
            <a:off x="6200502" y="2210461"/>
            <a:ext cx="5666073" cy="3452467"/>
          </a:xfrm>
          <a:prstGeom prst="rect">
            <a:avLst/>
          </a:prstGeom>
          <a:ln>
            <a:solidFill>
              <a:schemeClr val="tx1"/>
            </a:solidFill>
          </a:ln>
        </p:spPr>
      </p:pic>
      <p:pic>
        <p:nvPicPr>
          <p:cNvPr id="8" name="内容占位符 7"/>
          <p:cNvPicPr>
            <a:picLocks noGrp="1" noChangeAspect="1"/>
          </p:cNvPicPr>
          <p:nvPr>
            <p:ph sz="half" idx="2"/>
          </p:nvPr>
        </p:nvPicPr>
        <p:blipFill rotWithShape="1">
          <a:blip r:embed="rId4"/>
          <a:srcRect t="10014"/>
          <a:stretch/>
        </p:blipFill>
        <p:spPr>
          <a:xfrm>
            <a:off x="292006" y="2210462"/>
            <a:ext cx="5638800" cy="3452467"/>
          </a:xfrm>
          <a:prstGeom prst="rect">
            <a:avLst/>
          </a:prstGeom>
          <a:ln>
            <a:solidFill>
              <a:schemeClr val="tx1"/>
            </a:solidFill>
          </a:ln>
        </p:spPr>
      </p:pic>
      <p:sp>
        <p:nvSpPr>
          <p:cNvPr id="2" name="TextBox 1"/>
          <p:cNvSpPr txBox="1"/>
          <p:nvPr/>
        </p:nvSpPr>
        <p:spPr>
          <a:xfrm>
            <a:off x="2038131" y="1630018"/>
            <a:ext cx="2569934"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DX Close Price Graph</a:t>
            </a:r>
            <a:endParaRPr lang="en-US" b="1" dirty="0">
              <a:latin typeface="Arial" panose="020B0604020202020204" pitchFamily="34" charset="0"/>
              <a:cs typeface="Arial" panose="020B0604020202020204" pitchFamily="34" charset="0"/>
            </a:endParaRPr>
          </a:p>
        </p:txBody>
      </p:sp>
      <p:sp>
        <p:nvSpPr>
          <p:cNvPr id="6" name="TextBox 5"/>
          <p:cNvSpPr txBox="1"/>
          <p:nvPr/>
        </p:nvSpPr>
        <p:spPr>
          <a:xfrm>
            <a:off x="7977768" y="1630018"/>
            <a:ext cx="2540119"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TY Close Price Graph</a:t>
            </a:r>
            <a:endParaRPr lang="en-US" b="1" dirty="0">
              <a:latin typeface="Arial" panose="020B0604020202020204" pitchFamily="34" charset="0"/>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81402870"/>
              </p:ext>
            </p:extLst>
          </p:nvPr>
        </p:nvGraphicFramePr>
        <p:xfrm>
          <a:off x="1191984" y="2004366"/>
          <a:ext cx="9192991" cy="3093735"/>
        </p:xfrm>
        <a:graphic>
          <a:graphicData uri="http://schemas.openxmlformats.org/drawingml/2006/table">
            <a:tbl>
              <a:tblPr firstRow="1" firstCol="1" bandRow="1"/>
              <a:tblGrid>
                <a:gridCol w="685407">
                  <a:extLst>
                    <a:ext uri="{9D8B030D-6E8A-4147-A177-3AD203B41FA5}">
                      <a16:colId xmlns:a16="http://schemas.microsoft.com/office/drawing/2014/main" val="20000"/>
                    </a:ext>
                  </a:extLst>
                </a:gridCol>
                <a:gridCol w="944410">
                  <a:extLst>
                    <a:ext uri="{9D8B030D-6E8A-4147-A177-3AD203B41FA5}">
                      <a16:colId xmlns:a16="http://schemas.microsoft.com/office/drawing/2014/main" val="20001"/>
                    </a:ext>
                  </a:extLst>
                </a:gridCol>
                <a:gridCol w="944410">
                  <a:extLst>
                    <a:ext uri="{9D8B030D-6E8A-4147-A177-3AD203B41FA5}">
                      <a16:colId xmlns:a16="http://schemas.microsoft.com/office/drawing/2014/main" val="20002"/>
                    </a:ext>
                  </a:extLst>
                </a:gridCol>
                <a:gridCol w="944410">
                  <a:extLst>
                    <a:ext uri="{9D8B030D-6E8A-4147-A177-3AD203B41FA5}">
                      <a16:colId xmlns:a16="http://schemas.microsoft.com/office/drawing/2014/main" val="20003"/>
                    </a:ext>
                  </a:extLst>
                </a:gridCol>
                <a:gridCol w="944410">
                  <a:extLst>
                    <a:ext uri="{9D8B030D-6E8A-4147-A177-3AD203B41FA5}">
                      <a16:colId xmlns:a16="http://schemas.microsoft.com/office/drawing/2014/main" val="20004"/>
                    </a:ext>
                  </a:extLst>
                </a:gridCol>
                <a:gridCol w="952304">
                  <a:extLst>
                    <a:ext uri="{9D8B030D-6E8A-4147-A177-3AD203B41FA5}">
                      <a16:colId xmlns:a16="http://schemas.microsoft.com/office/drawing/2014/main" val="20005"/>
                    </a:ext>
                  </a:extLst>
                </a:gridCol>
                <a:gridCol w="944410">
                  <a:extLst>
                    <a:ext uri="{9D8B030D-6E8A-4147-A177-3AD203B41FA5}">
                      <a16:colId xmlns:a16="http://schemas.microsoft.com/office/drawing/2014/main" val="20006"/>
                    </a:ext>
                  </a:extLst>
                </a:gridCol>
                <a:gridCol w="944410">
                  <a:extLst>
                    <a:ext uri="{9D8B030D-6E8A-4147-A177-3AD203B41FA5}">
                      <a16:colId xmlns:a16="http://schemas.microsoft.com/office/drawing/2014/main" val="20007"/>
                    </a:ext>
                  </a:extLst>
                </a:gridCol>
                <a:gridCol w="944410">
                  <a:extLst>
                    <a:ext uri="{9D8B030D-6E8A-4147-A177-3AD203B41FA5}">
                      <a16:colId xmlns:a16="http://schemas.microsoft.com/office/drawing/2014/main" val="20008"/>
                    </a:ext>
                  </a:extLst>
                </a:gridCol>
                <a:gridCol w="944410">
                  <a:extLst>
                    <a:ext uri="{9D8B030D-6E8A-4147-A177-3AD203B41FA5}">
                      <a16:colId xmlns:a16="http://schemas.microsoft.com/office/drawing/2014/main" val="20009"/>
                    </a:ext>
                  </a:extLst>
                </a:gridCol>
              </a:tblGrid>
              <a:tr h="618375">
                <a:tc>
                  <a:txBody>
                    <a:bodyPr/>
                    <a:lstStyle/>
                    <a:p>
                      <a:pPr marL="0" marR="0" algn="ctr">
                        <a:spcBef>
                          <a:spcPts val="0"/>
                        </a:spcBef>
                        <a:spcAft>
                          <a:spcPts val="0"/>
                        </a:spcAft>
                        <a:tabLst>
                          <a:tab pos="3543300" algn="l"/>
                        </a:tabLst>
                      </a:pPr>
                      <a:r>
                        <a:rPr lang="en-US" sz="1800" b="1" dirty="0">
                          <a:solidFill>
                            <a:srgbClr val="000000"/>
                          </a:solidFill>
                          <a:effectLst/>
                          <a:latin typeface="Arial" panose="020B0604020202020204" pitchFamily="34" charset="0"/>
                          <a:ea typeface="Times New Roman" charset="0"/>
                          <a:cs typeface="Arial" panose="020B0604020202020204" pitchFamily="34" charset="0"/>
                        </a:rPr>
                        <a:t>DX</a:t>
                      </a:r>
                      <a:endParaRPr lang="en-US" sz="18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gridSpan="3">
                  <a:txBody>
                    <a:bodyPr/>
                    <a:lstStyle/>
                    <a:p>
                      <a:pPr marL="0" marR="0" algn="ctr">
                        <a:spcBef>
                          <a:spcPts val="0"/>
                        </a:spcBef>
                        <a:spcAft>
                          <a:spcPts val="0"/>
                        </a:spcAft>
                        <a:tabLst>
                          <a:tab pos="3543300" algn="l"/>
                        </a:tabLst>
                      </a:pPr>
                      <a:r>
                        <a:rPr lang="en-US" sz="1800" b="1" dirty="0" err="1">
                          <a:solidFill>
                            <a:srgbClr val="000000"/>
                          </a:solidFill>
                          <a:effectLst/>
                          <a:latin typeface="Arial" panose="020B0604020202020204" pitchFamily="34" charset="0"/>
                          <a:ea typeface="Times New Roman" charset="0"/>
                          <a:cs typeface="Arial" panose="020B0604020202020204" pitchFamily="34" charset="0"/>
                        </a:rPr>
                        <a:t>ChnLen</a:t>
                      </a:r>
                      <a:r>
                        <a:rPr lang="en-US" sz="1800" b="1" dirty="0">
                          <a:solidFill>
                            <a:srgbClr val="000000"/>
                          </a:solidFill>
                          <a:effectLst/>
                          <a:latin typeface="Arial" panose="020B0604020202020204" pitchFamily="34" charset="0"/>
                          <a:ea typeface="Times New Roman" charset="0"/>
                          <a:cs typeface="Arial" panose="020B0604020202020204" pitchFamily="34" charset="0"/>
                        </a:rPr>
                        <a:t> </a:t>
                      </a:r>
                      <a:endParaRPr lang="en-US" sz="18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543300" algn="l"/>
                        </a:tabLst>
                      </a:pPr>
                      <a:endParaRPr lang="en-US" sz="1200" dirty="0">
                        <a:solidFill>
                          <a:srgbClr val="365F91"/>
                        </a:solidFill>
                        <a:effectLst/>
                        <a:latin typeface="Cambria" charset="0"/>
                        <a:ea typeface="ＭＳ 明朝" charset="-128"/>
                        <a:cs typeface="Times New Roman" charset="0"/>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543300" algn="l"/>
                        </a:tabLst>
                      </a:pPr>
                      <a:endParaRPr lang="en-US" sz="1200" dirty="0">
                        <a:solidFill>
                          <a:srgbClr val="365F91"/>
                        </a:solidFill>
                        <a:effectLst/>
                        <a:latin typeface="Cambria" charset="0"/>
                        <a:ea typeface="ＭＳ 明朝" charset="-128"/>
                        <a:cs typeface="Times New Roman" charset="0"/>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gridSpan="3">
                  <a:txBody>
                    <a:bodyPr/>
                    <a:lstStyle/>
                    <a:p>
                      <a:pPr marL="0" marR="0" algn="ctr">
                        <a:spcBef>
                          <a:spcPts val="0"/>
                        </a:spcBef>
                        <a:spcAft>
                          <a:spcPts val="0"/>
                        </a:spcAft>
                        <a:tabLst>
                          <a:tab pos="3543300" algn="l"/>
                        </a:tabLst>
                      </a:pPr>
                      <a:r>
                        <a:rPr lang="en-US" sz="1800" b="1" dirty="0" err="1">
                          <a:solidFill>
                            <a:srgbClr val="000000"/>
                          </a:solidFill>
                          <a:effectLst/>
                          <a:latin typeface="Arial" panose="020B0604020202020204" pitchFamily="34" charset="0"/>
                          <a:ea typeface="Times New Roman" charset="0"/>
                          <a:cs typeface="Arial" panose="020B0604020202020204" pitchFamily="34" charset="0"/>
                        </a:rPr>
                        <a:t>StpPct</a:t>
                      </a:r>
                      <a:r>
                        <a:rPr lang="en-US" sz="1800" b="1" dirty="0">
                          <a:solidFill>
                            <a:srgbClr val="000000"/>
                          </a:solidFill>
                          <a:effectLst/>
                          <a:latin typeface="Arial" panose="020B0604020202020204" pitchFamily="34" charset="0"/>
                          <a:ea typeface="Times New Roman" charset="0"/>
                          <a:cs typeface="Arial" panose="020B0604020202020204" pitchFamily="34" charset="0"/>
                        </a:rPr>
                        <a:t> </a:t>
                      </a:r>
                      <a:endParaRPr lang="en-US" sz="18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543300" algn="l"/>
                        </a:tabLst>
                      </a:pPr>
                      <a:endParaRPr lang="en-US" sz="1200" dirty="0">
                        <a:solidFill>
                          <a:srgbClr val="365F91"/>
                        </a:solidFill>
                        <a:effectLst/>
                        <a:latin typeface="Cambria" charset="0"/>
                        <a:ea typeface="ＭＳ 明朝" charset="-128"/>
                        <a:cs typeface="Times New Roman" charset="0"/>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543300" algn="l"/>
                        </a:tabLst>
                      </a:pPr>
                      <a:endParaRPr lang="en-US" sz="1200" dirty="0">
                        <a:solidFill>
                          <a:srgbClr val="365F91"/>
                        </a:solidFill>
                        <a:effectLst/>
                        <a:latin typeface="Cambria" charset="0"/>
                        <a:ea typeface="ＭＳ 明朝" charset="-128"/>
                        <a:cs typeface="Times New Roman" charset="0"/>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gridSpan="3">
                  <a:txBody>
                    <a:bodyPr/>
                    <a:lstStyle/>
                    <a:p>
                      <a:pPr marL="0" marR="0" algn="ctr">
                        <a:spcBef>
                          <a:spcPts val="0"/>
                        </a:spcBef>
                        <a:spcAft>
                          <a:spcPts val="0"/>
                        </a:spcAft>
                        <a:tabLst>
                          <a:tab pos="3543300" algn="l"/>
                        </a:tabLst>
                      </a:pPr>
                      <a:r>
                        <a:rPr lang="en-US" sz="1800" b="1" dirty="0" err="1">
                          <a:solidFill>
                            <a:srgbClr val="000000"/>
                          </a:solidFill>
                          <a:effectLst/>
                          <a:latin typeface="Arial" panose="020B0604020202020204" pitchFamily="34" charset="0"/>
                          <a:ea typeface="Times New Roman" charset="0"/>
                          <a:cs typeface="Arial" panose="020B0604020202020204" pitchFamily="34" charset="0"/>
                        </a:rPr>
                        <a:t>RoA</a:t>
                      </a:r>
                      <a:endParaRPr lang="en-US" sz="18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543300" algn="l"/>
                        </a:tabLst>
                      </a:pPr>
                      <a:endParaRPr lang="en-US" sz="1200" dirty="0">
                        <a:solidFill>
                          <a:srgbClr val="365F91"/>
                        </a:solidFill>
                        <a:effectLst/>
                        <a:latin typeface="Cambria" charset="0"/>
                        <a:ea typeface="ＭＳ 明朝" charset="-128"/>
                        <a:cs typeface="Times New Roman" charset="0"/>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543300" algn="l"/>
                        </a:tabLst>
                      </a:pPr>
                      <a:endParaRPr lang="en-US" sz="1200" dirty="0">
                        <a:solidFill>
                          <a:srgbClr val="365F91"/>
                        </a:solidFill>
                        <a:effectLst/>
                        <a:latin typeface="Cambria" charset="0"/>
                        <a:ea typeface="ＭＳ 明朝" charset="-128"/>
                        <a:cs typeface="Times New Roman" charset="0"/>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12345">
                <a:tc>
                  <a:txBody>
                    <a:bodyPr/>
                    <a:lstStyle/>
                    <a:p>
                      <a:pPr marL="0" marR="0" algn="ctr">
                        <a:spcBef>
                          <a:spcPts val="0"/>
                        </a:spcBef>
                        <a:spcAft>
                          <a:spcPts val="0"/>
                        </a:spcAft>
                        <a:tabLst>
                          <a:tab pos="3543300" algn="l"/>
                        </a:tabLst>
                      </a:pPr>
                      <a:r>
                        <a:rPr lang="en-US" sz="1500" b="1">
                          <a:solidFill>
                            <a:srgbClr val="000000"/>
                          </a:solidFill>
                          <a:effectLst/>
                          <a:latin typeface="Arial" panose="020B0604020202020204" pitchFamily="34" charset="0"/>
                          <a:ea typeface="Times New Roman" charset="0"/>
                          <a:cs typeface="Arial" panose="020B0604020202020204" pitchFamily="34" charset="0"/>
                        </a:rPr>
                        <a:t>Tau\T</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2</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4</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tabLst>
                          <a:tab pos="3543300" algn="l"/>
                        </a:tabLst>
                      </a:pPr>
                      <a:r>
                        <a:rPr lang="en-US" sz="1500">
                          <a:solidFill>
                            <a:srgbClr val="000000"/>
                          </a:solidFill>
                          <a:effectLst/>
                          <a:latin typeface="Arial" panose="020B0604020202020204" pitchFamily="34" charset="0"/>
                          <a:ea typeface="Times New Roman" charset="0"/>
                          <a:cs typeface="Arial" panose="020B0604020202020204" pitchFamily="34" charset="0"/>
                        </a:rPr>
                        <a:t>10</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2</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4</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tabLst>
                          <a:tab pos="3543300" algn="l"/>
                        </a:tabLst>
                      </a:pPr>
                      <a:r>
                        <a:rPr lang="en-US" sz="1500">
                          <a:solidFill>
                            <a:srgbClr val="000000"/>
                          </a:solidFill>
                          <a:effectLst/>
                          <a:latin typeface="Arial" panose="020B0604020202020204" pitchFamily="34" charset="0"/>
                          <a:ea typeface="Times New Roman" charset="0"/>
                          <a:cs typeface="Arial" panose="020B0604020202020204" pitchFamily="34" charset="0"/>
                        </a:rPr>
                        <a:t>10</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2</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tabLst>
                          <a:tab pos="3543300" algn="l"/>
                        </a:tabLst>
                      </a:pPr>
                      <a:r>
                        <a:rPr lang="en-US" sz="1500">
                          <a:solidFill>
                            <a:srgbClr val="000000"/>
                          </a:solidFill>
                          <a:effectLst/>
                          <a:latin typeface="Arial" panose="020B0604020202020204" pitchFamily="34" charset="0"/>
                          <a:ea typeface="Times New Roman" charset="0"/>
                          <a:cs typeface="Arial" panose="020B0604020202020204" pitchFamily="34" charset="0"/>
                        </a:rPr>
                        <a:t>4</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10</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a:noFill/>
                    </a:lnB>
                    <a:solidFill>
                      <a:srgbClr val="D3DFEE"/>
                    </a:solidFill>
                  </a:tcPr>
                </a:tc>
                <a:extLst>
                  <a:ext uri="{0D108BD9-81ED-4DB2-BD59-A6C34878D82A}">
                    <a16:rowId xmlns:a16="http://schemas.microsoft.com/office/drawing/2014/main" val="10001"/>
                  </a:ext>
                </a:extLst>
              </a:tr>
              <a:tr h="618375">
                <a:tc>
                  <a:txBody>
                    <a:bodyPr/>
                    <a:lstStyle/>
                    <a:p>
                      <a:pPr marL="0" marR="0" algn="ctr">
                        <a:spcBef>
                          <a:spcPts val="0"/>
                        </a:spcBef>
                        <a:spcAft>
                          <a:spcPts val="0"/>
                        </a:spcAft>
                        <a:tabLst>
                          <a:tab pos="3543300" algn="l"/>
                        </a:tabLst>
                      </a:pPr>
                      <a:r>
                        <a:rPr lang="en-US" sz="1500" b="1">
                          <a:solidFill>
                            <a:srgbClr val="000000"/>
                          </a:solidFill>
                          <a:effectLst/>
                          <a:latin typeface="Arial" panose="020B0604020202020204" pitchFamily="34" charset="0"/>
                          <a:ea typeface="Times New Roman" charset="0"/>
                          <a:cs typeface="Arial" panose="020B0604020202020204" pitchFamily="34" charset="0"/>
                        </a:rPr>
                        <a:t>1</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FFFFFF"/>
                    </a:solidFill>
                  </a:tcPr>
                </a:tc>
                <a:tc>
                  <a:txBody>
                    <a:bodyPr/>
                    <a:lstStyle/>
                    <a:p>
                      <a:pPr marL="0" marR="0" algn="ctr">
                        <a:spcBef>
                          <a:spcPts val="0"/>
                        </a:spcBef>
                        <a:spcAft>
                          <a:spcPts val="0"/>
                        </a:spcAft>
                        <a:tabLst>
                          <a:tab pos="3543300" algn="l"/>
                        </a:tabLst>
                      </a:pPr>
                      <a:r>
                        <a:rPr lang="en-US" sz="1500">
                          <a:solidFill>
                            <a:srgbClr val="000000"/>
                          </a:solidFill>
                          <a:effectLst/>
                          <a:latin typeface="Arial" panose="020B0604020202020204" pitchFamily="34" charset="0"/>
                          <a:ea typeface="Times New Roman" charset="0"/>
                          <a:cs typeface="Arial" panose="020B0604020202020204" pitchFamily="34" charset="0"/>
                        </a:rPr>
                        <a:t>5325.146</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FFFFFF"/>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3576.421</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FFFFFF"/>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4468.31</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FFFFFF"/>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0.020922</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FFFFFF"/>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0.019811</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FFFFFF"/>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0.023648</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FFFFFF"/>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2.761984</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FFFFFF"/>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3.72114</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FFFFFF"/>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3.987027</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02"/>
                  </a:ext>
                </a:extLst>
              </a:tr>
              <a:tr h="618375">
                <a:tc>
                  <a:txBody>
                    <a:bodyPr/>
                    <a:lstStyle/>
                    <a:p>
                      <a:pPr marL="0" marR="0" algn="ctr">
                        <a:spcBef>
                          <a:spcPts val="0"/>
                        </a:spcBef>
                        <a:spcAft>
                          <a:spcPts val="0"/>
                        </a:spcAft>
                        <a:tabLst>
                          <a:tab pos="3543300" algn="l"/>
                        </a:tabLst>
                      </a:pPr>
                      <a:r>
                        <a:rPr lang="en-US" sz="1500" b="1">
                          <a:solidFill>
                            <a:srgbClr val="000000"/>
                          </a:solidFill>
                          <a:effectLst/>
                          <a:latin typeface="Arial" panose="020B0604020202020204" pitchFamily="34" charset="0"/>
                          <a:ea typeface="Times New Roman" charset="0"/>
                          <a:cs typeface="Arial" panose="020B0604020202020204" pitchFamily="34" charset="0"/>
                        </a:rPr>
                        <a:t>2</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D3DFEE"/>
                    </a:solidFill>
                  </a:tcPr>
                </a:tc>
                <a:tc>
                  <a:txBody>
                    <a:bodyPr/>
                    <a:lstStyle/>
                    <a:p>
                      <a:pPr marL="0" marR="0" algn="ctr">
                        <a:spcBef>
                          <a:spcPts val="0"/>
                        </a:spcBef>
                        <a:spcAft>
                          <a:spcPts val="0"/>
                        </a:spcAft>
                        <a:tabLst>
                          <a:tab pos="3543300" algn="l"/>
                        </a:tabLst>
                      </a:pPr>
                      <a:r>
                        <a:rPr lang="en-US" sz="1500">
                          <a:solidFill>
                            <a:srgbClr val="000000"/>
                          </a:solidFill>
                          <a:effectLst/>
                          <a:latin typeface="Arial" panose="020B0604020202020204" pitchFamily="34" charset="0"/>
                          <a:ea typeface="Times New Roman" charset="0"/>
                          <a:cs typeface="Arial" panose="020B0604020202020204" pitchFamily="34" charset="0"/>
                        </a:rPr>
                        <a:t>5147.255</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D3DFEE"/>
                    </a:solidFill>
                  </a:tcPr>
                </a:tc>
                <a:tc>
                  <a:txBody>
                    <a:bodyPr/>
                    <a:lstStyle/>
                    <a:p>
                      <a:pPr marL="0" marR="0" algn="ctr">
                        <a:spcBef>
                          <a:spcPts val="0"/>
                        </a:spcBef>
                        <a:spcAft>
                          <a:spcPts val="0"/>
                        </a:spcAft>
                        <a:tabLst>
                          <a:tab pos="3543300" algn="l"/>
                        </a:tabLst>
                      </a:pPr>
                      <a:r>
                        <a:rPr lang="en-US" sz="1500">
                          <a:solidFill>
                            <a:srgbClr val="000000"/>
                          </a:solidFill>
                          <a:effectLst/>
                          <a:latin typeface="Arial" panose="020B0604020202020204" pitchFamily="34" charset="0"/>
                          <a:ea typeface="Times New Roman" charset="0"/>
                          <a:cs typeface="Arial" panose="020B0604020202020204" pitchFamily="34" charset="0"/>
                        </a:rPr>
                        <a:t>5252.766</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D3DFEE"/>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4635.71</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D3DFEE"/>
                    </a:solidFill>
                  </a:tcPr>
                </a:tc>
                <a:tc>
                  <a:txBody>
                    <a:bodyPr/>
                    <a:lstStyle/>
                    <a:p>
                      <a:pPr marL="0" marR="0" algn="ctr">
                        <a:spcBef>
                          <a:spcPts val="0"/>
                        </a:spcBef>
                        <a:spcAft>
                          <a:spcPts val="0"/>
                        </a:spcAft>
                        <a:tabLst>
                          <a:tab pos="3543300" algn="l"/>
                        </a:tabLst>
                      </a:pPr>
                      <a:r>
                        <a:rPr lang="en-US" sz="1500">
                          <a:solidFill>
                            <a:srgbClr val="000000"/>
                          </a:solidFill>
                          <a:effectLst/>
                          <a:latin typeface="Arial" panose="020B0604020202020204" pitchFamily="34" charset="0"/>
                          <a:ea typeface="Times New Roman" charset="0"/>
                          <a:cs typeface="Arial" panose="020B0604020202020204" pitchFamily="34" charset="0"/>
                        </a:rPr>
                        <a:t>0.023569</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D3DFEE"/>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0.020021</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D3DFEE"/>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0.024543</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D3DFEE"/>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2.7192</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D3DFEE"/>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3.42194</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D3DFEE"/>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4.082924</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D3DFEE"/>
                    </a:solidFill>
                  </a:tcPr>
                </a:tc>
                <a:extLst>
                  <a:ext uri="{0D108BD9-81ED-4DB2-BD59-A6C34878D82A}">
                    <a16:rowId xmlns:a16="http://schemas.microsoft.com/office/drawing/2014/main" val="10003"/>
                  </a:ext>
                </a:extLst>
              </a:tr>
              <a:tr h="726265">
                <a:tc>
                  <a:txBody>
                    <a:bodyPr/>
                    <a:lstStyle/>
                    <a:p>
                      <a:pPr marL="0" marR="0" algn="ctr">
                        <a:spcBef>
                          <a:spcPts val="0"/>
                        </a:spcBef>
                        <a:spcAft>
                          <a:spcPts val="0"/>
                        </a:spcAft>
                        <a:tabLst>
                          <a:tab pos="3543300" algn="l"/>
                        </a:tabLst>
                      </a:pPr>
                      <a:r>
                        <a:rPr lang="en-US" sz="1500" b="1">
                          <a:solidFill>
                            <a:srgbClr val="000000"/>
                          </a:solidFill>
                          <a:effectLst/>
                          <a:latin typeface="Arial" panose="020B0604020202020204" pitchFamily="34" charset="0"/>
                          <a:ea typeface="Times New Roman" charset="0"/>
                          <a:cs typeface="Arial" panose="020B0604020202020204" pitchFamily="34" charset="0"/>
                        </a:rPr>
                        <a:t>4</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543300" algn="l"/>
                        </a:tabLst>
                      </a:pPr>
                      <a:r>
                        <a:rPr lang="en-US" sz="1500">
                          <a:solidFill>
                            <a:srgbClr val="000000"/>
                          </a:solidFill>
                          <a:effectLst/>
                          <a:latin typeface="Arial" panose="020B0604020202020204" pitchFamily="34" charset="0"/>
                          <a:ea typeface="Times New Roman" charset="0"/>
                          <a:cs typeface="Arial" panose="020B0604020202020204" pitchFamily="34" charset="0"/>
                        </a:rPr>
                        <a:t>4842</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w="12700" cap="flat" cmpd="sng" algn="ctr">
                      <a:solidFill>
                        <a:srgbClr val="4F81BD"/>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543300" algn="l"/>
                        </a:tabLst>
                      </a:pPr>
                      <a:r>
                        <a:rPr lang="en-US" sz="1500">
                          <a:solidFill>
                            <a:srgbClr val="000000"/>
                          </a:solidFill>
                          <a:effectLst/>
                          <a:latin typeface="Arial" panose="020B0604020202020204" pitchFamily="34" charset="0"/>
                          <a:ea typeface="Times New Roman" charset="0"/>
                          <a:cs typeface="Arial" panose="020B0604020202020204" pitchFamily="34" charset="0"/>
                        </a:rPr>
                        <a:t>5077.391</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4976.471</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543300" algn="l"/>
                        </a:tabLst>
                      </a:pPr>
                      <a:r>
                        <a:rPr lang="en-US" sz="1500">
                          <a:solidFill>
                            <a:srgbClr val="000000"/>
                          </a:solidFill>
                          <a:effectLst/>
                          <a:latin typeface="Arial" panose="020B0604020202020204" pitchFamily="34" charset="0"/>
                          <a:ea typeface="Times New Roman" charset="0"/>
                          <a:cs typeface="Arial" panose="020B0604020202020204" pitchFamily="34" charset="0"/>
                        </a:rPr>
                        <a:t>0.02696</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w="12700" cap="flat" cmpd="sng" algn="ctr">
                      <a:solidFill>
                        <a:srgbClr val="4F81BD"/>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543300" algn="l"/>
                        </a:tabLst>
                      </a:pPr>
                      <a:r>
                        <a:rPr lang="en-US" sz="1500">
                          <a:solidFill>
                            <a:srgbClr val="000000"/>
                          </a:solidFill>
                          <a:effectLst/>
                          <a:latin typeface="Arial" panose="020B0604020202020204" pitchFamily="34" charset="0"/>
                          <a:ea typeface="Times New Roman" charset="0"/>
                          <a:cs typeface="Arial" panose="020B0604020202020204" pitchFamily="34" charset="0"/>
                        </a:rPr>
                        <a:t>0.018174</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0.025941</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2.924409</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w="12700" cap="flat" cmpd="sng" algn="ctr">
                      <a:solidFill>
                        <a:srgbClr val="4F81BD"/>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3.566161</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543300" algn="l"/>
                        </a:tabLst>
                      </a:pPr>
                      <a:r>
                        <a:rPr lang="en-US" sz="1500" dirty="0">
                          <a:solidFill>
                            <a:srgbClr val="000000"/>
                          </a:solidFill>
                          <a:effectLst/>
                          <a:latin typeface="Arial" panose="020B0604020202020204" pitchFamily="34" charset="0"/>
                          <a:ea typeface="Times New Roman" charset="0"/>
                          <a:cs typeface="Arial" panose="020B0604020202020204" pitchFamily="34" charset="0"/>
                        </a:rPr>
                        <a:t>4.112866</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7" name="Rectangle 6"/>
          <p:cNvSpPr/>
          <p:nvPr/>
        </p:nvSpPr>
        <p:spPr>
          <a:xfrm>
            <a:off x="0" y="-14083"/>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3200" b="1" dirty="0">
                <a:latin typeface="Arial" panose="020B0604020202020204" pitchFamily="34" charset="0"/>
                <a:ea typeface="Arial" panose="020B0604020202020204" pitchFamily="34" charset="0"/>
                <a:cs typeface="Arial" panose="020B0604020202020204" pitchFamily="34" charset="0"/>
              </a:rPr>
              <a:t>Output Table of </a:t>
            </a:r>
            <a:r>
              <a:rPr kumimoji="1" lang="en-US" altLang="zh-CN" sz="3200" b="1" dirty="0" err="1">
                <a:latin typeface="Arial" panose="020B0604020202020204" pitchFamily="34" charset="0"/>
                <a:ea typeface="Arial" panose="020B0604020202020204" pitchFamily="34" charset="0"/>
                <a:cs typeface="Arial" panose="020B0604020202020204" pitchFamily="34" charset="0"/>
              </a:rPr>
              <a:t>ChnLen</a:t>
            </a:r>
            <a:r>
              <a:rPr kumimoji="1" lang="en-US" altLang="zh-CN" sz="3200" b="1" dirty="0">
                <a:latin typeface="Arial" panose="020B0604020202020204" pitchFamily="34" charset="0"/>
                <a:ea typeface="Arial" panose="020B0604020202020204" pitchFamily="34" charset="0"/>
                <a:cs typeface="Arial" panose="020B0604020202020204" pitchFamily="34" charset="0"/>
              </a:rPr>
              <a:t>, </a:t>
            </a:r>
            <a:r>
              <a:rPr kumimoji="1" lang="en-US" altLang="zh-CN" sz="3200" b="1" dirty="0" err="1">
                <a:latin typeface="Arial" panose="020B0604020202020204" pitchFamily="34" charset="0"/>
                <a:ea typeface="Arial" panose="020B0604020202020204" pitchFamily="34" charset="0"/>
                <a:cs typeface="Arial" panose="020B0604020202020204" pitchFamily="34" charset="0"/>
              </a:rPr>
              <a:t>StpPct</a:t>
            </a:r>
            <a:r>
              <a:rPr kumimoji="1" lang="en-US" altLang="zh-CN" sz="3200" b="1" dirty="0">
                <a:latin typeface="Arial" panose="020B0604020202020204" pitchFamily="34" charset="0"/>
                <a:ea typeface="Arial" panose="020B0604020202020204" pitchFamily="34" charset="0"/>
                <a:cs typeface="Arial" panose="020B0604020202020204" pitchFamily="34" charset="0"/>
              </a:rPr>
              <a:t> and </a:t>
            </a:r>
            <a:r>
              <a:rPr kumimoji="1" lang="en-US" altLang="zh-CN" sz="3200" b="1" dirty="0" err="1">
                <a:latin typeface="Arial" panose="020B0604020202020204" pitchFamily="34" charset="0"/>
                <a:ea typeface="Arial" panose="020B0604020202020204" pitchFamily="34" charset="0"/>
                <a:cs typeface="Arial" panose="020B0604020202020204" pitchFamily="34" charset="0"/>
              </a:rPr>
              <a:t>RoA</a:t>
            </a:r>
            <a:r>
              <a:rPr kumimoji="1" lang="en-US" altLang="zh-CN" sz="3200" b="1" dirty="0">
                <a:latin typeface="Arial" panose="020B0604020202020204" pitchFamily="34" charset="0"/>
                <a:ea typeface="Arial" panose="020B0604020202020204" pitchFamily="34" charset="0"/>
                <a:cs typeface="Arial" panose="020B0604020202020204" pitchFamily="34" charset="0"/>
              </a:rPr>
              <a:t> </a:t>
            </a:r>
            <a:r>
              <a:rPr kumimoji="1" lang="mr-IN" altLang="zh-CN" sz="3200" b="1" dirty="0">
                <a:latin typeface="Arial" panose="020B0604020202020204" pitchFamily="34" charset="0"/>
                <a:ea typeface="Arial" panose="020B0604020202020204" pitchFamily="34" charset="0"/>
                <a:cs typeface="Arial" panose="020B0604020202020204" pitchFamily="34" charset="0"/>
              </a:rPr>
              <a:t>–</a:t>
            </a:r>
            <a:r>
              <a:rPr kumimoji="1" lang="en-US" altLang="zh-CN" sz="3200" b="1" dirty="0">
                <a:latin typeface="Arial" panose="020B0604020202020204" pitchFamily="34" charset="0"/>
                <a:ea typeface="Arial" panose="020B0604020202020204" pitchFamily="34" charset="0"/>
                <a:cs typeface="Arial" panose="020B0604020202020204" pitchFamily="34" charset="0"/>
              </a:rPr>
              <a:t> DX Market</a:t>
            </a:r>
          </a:p>
        </p:txBody>
      </p:sp>
      <p:sp>
        <p:nvSpPr>
          <p:cNvPr id="6" name="TextBox 5"/>
          <p:cNvSpPr txBox="1"/>
          <p:nvPr/>
        </p:nvSpPr>
        <p:spPr>
          <a:xfrm>
            <a:off x="1191984" y="1094014"/>
            <a:ext cx="9535887" cy="400110"/>
          </a:xfrm>
          <a:prstGeom prst="rect">
            <a:avLst/>
          </a:prstGeom>
          <a:noFill/>
        </p:spPr>
        <p:txBody>
          <a:bodyPr wrap="square" rtlCol="0">
            <a:spAutoFit/>
          </a:bodyPr>
          <a:lstStyle/>
          <a:p>
            <a:r>
              <a:rPr lang="en-US" sz="2000" b="1" dirty="0">
                <a:latin typeface="Arial" charset="0"/>
                <a:ea typeface="Arial" charset="0"/>
                <a:cs typeface="Arial" charset="0"/>
              </a:rPr>
              <a:t>In sample - </a:t>
            </a:r>
            <a:r>
              <a:rPr lang="en-US" sz="2000" b="1" dirty="0" err="1">
                <a:latin typeface="Arial" charset="0"/>
                <a:ea typeface="Arial" charset="0"/>
                <a:cs typeface="Arial" charset="0"/>
              </a:rPr>
              <a:t>Avg</a:t>
            </a:r>
            <a:r>
              <a:rPr lang="en-US" sz="2000" b="1" dirty="0">
                <a:latin typeface="Arial" charset="0"/>
                <a:ea typeface="Arial" charset="0"/>
                <a:cs typeface="Arial" charset="0"/>
              </a:rPr>
              <a:t> </a:t>
            </a:r>
            <a:r>
              <a:rPr lang="en-US" sz="2000" b="1" dirty="0" err="1">
                <a:latin typeface="Arial" charset="0"/>
                <a:ea typeface="Arial" charset="0"/>
                <a:cs typeface="Arial" charset="0"/>
              </a:rPr>
              <a:t>ChnLen</a:t>
            </a:r>
            <a:r>
              <a:rPr lang="en-US" sz="2000" b="1" dirty="0">
                <a:latin typeface="Arial" charset="0"/>
                <a:ea typeface="Arial" charset="0"/>
                <a:cs typeface="Arial" charset="0"/>
              </a:rPr>
              <a:t>, </a:t>
            </a:r>
            <a:r>
              <a:rPr lang="en-US" sz="2000" b="1" dirty="0" err="1">
                <a:latin typeface="Arial" charset="0"/>
                <a:ea typeface="Arial" charset="0"/>
                <a:cs typeface="Arial" charset="0"/>
              </a:rPr>
              <a:t>StpPct</a:t>
            </a:r>
            <a:r>
              <a:rPr lang="en-US" sz="2000" b="1" dirty="0">
                <a:latin typeface="Arial" charset="0"/>
                <a:ea typeface="Arial" charset="0"/>
                <a:cs typeface="Arial" charset="0"/>
              </a:rPr>
              <a:t>, and </a:t>
            </a:r>
            <a:r>
              <a:rPr lang="en-US" sz="2000" b="1" dirty="0" err="1">
                <a:latin typeface="Arial" charset="0"/>
                <a:ea typeface="Arial" charset="0"/>
                <a:cs typeface="Arial" charset="0"/>
              </a:rPr>
              <a:t>RoA</a:t>
            </a:r>
            <a:r>
              <a:rPr lang="en-US" sz="2000" b="1" dirty="0">
                <a:latin typeface="Arial" charset="0"/>
                <a:ea typeface="Arial" charset="0"/>
                <a:cs typeface="Arial" charset="0"/>
              </a:rPr>
              <a:t> with respect to different T and Tau </a:t>
            </a:r>
          </a:p>
        </p:txBody>
      </p:sp>
    </p:spTree>
    <p:extLst>
      <p:ext uri="{BB962C8B-B14F-4D97-AF65-F5344CB8AC3E}">
        <p14:creationId xmlns:p14="http://schemas.microsoft.com/office/powerpoint/2010/main" val="180349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rPr>
              <a:t>DX Market - Graphs from Grid Search </a:t>
            </a:r>
            <a:endParaRPr lang="zh-CN" altLang="en-US" sz="3200" b="1"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7" name="文本框 6"/>
          <p:cNvSpPr txBox="1"/>
          <p:nvPr/>
        </p:nvSpPr>
        <p:spPr>
          <a:xfrm>
            <a:off x="2538730" y="5464175"/>
            <a:ext cx="1046480" cy="646331"/>
          </a:xfrm>
          <a:prstGeom prst="rect">
            <a:avLst/>
          </a:prstGeom>
          <a:noFill/>
        </p:spPr>
        <p:txBody>
          <a:bodyPr wrap="square" rtlCol="0">
            <a:spAutoFit/>
          </a:bodyPr>
          <a:lstStyle/>
          <a:p>
            <a:r>
              <a:rPr lang="en-US" altLang="zh-CN" dirty="0">
                <a:latin typeface="Arial" panose="020B0604020202020204" pitchFamily="34" charset="0"/>
                <a:ea typeface="Arial" panose="020B0604020202020204" pitchFamily="34" charset="0"/>
                <a:cs typeface="Arial" panose="020B0604020202020204" pitchFamily="34" charset="0"/>
              </a:rPr>
              <a:t>T=2 Tau=1</a:t>
            </a:r>
          </a:p>
        </p:txBody>
      </p:sp>
      <p:sp>
        <p:nvSpPr>
          <p:cNvPr id="8" name="文本框 7"/>
          <p:cNvSpPr txBox="1"/>
          <p:nvPr/>
        </p:nvSpPr>
        <p:spPr>
          <a:xfrm>
            <a:off x="8877992" y="5464174"/>
            <a:ext cx="2017453" cy="646331"/>
          </a:xfrm>
          <a:prstGeom prst="rect">
            <a:avLst/>
          </a:prstGeom>
          <a:noFill/>
        </p:spPr>
        <p:txBody>
          <a:bodyPr wrap="square" rtlCol="0">
            <a:spAutoFit/>
          </a:bodyPr>
          <a:lstStyle/>
          <a:p>
            <a:r>
              <a:rPr lang="en-US" altLang="zh-CN" dirty="0">
                <a:latin typeface="Arial" panose="020B0604020202020204" pitchFamily="34" charset="0"/>
                <a:ea typeface="Arial" panose="020B0604020202020204" pitchFamily="34" charset="0"/>
                <a:cs typeface="Arial" panose="020B0604020202020204" pitchFamily="34" charset="0"/>
              </a:rPr>
              <a:t>T=2 </a:t>
            </a:r>
          </a:p>
          <a:p>
            <a:r>
              <a:rPr lang="en-US" altLang="zh-CN" dirty="0">
                <a:latin typeface="Arial" panose="020B0604020202020204" pitchFamily="34" charset="0"/>
                <a:ea typeface="Arial" panose="020B0604020202020204" pitchFamily="34" charset="0"/>
                <a:cs typeface="Arial" panose="020B0604020202020204" pitchFamily="34" charset="0"/>
              </a:rPr>
              <a:t>Tau=2</a:t>
            </a:r>
          </a:p>
        </p:txBody>
      </p:sp>
      <p:sp>
        <p:nvSpPr>
          <p:cNvPr id="3" name="TextBox 2"/>
          <p:cNvSpPr txBox="1"/>
          <p:nvPr/>
        </p:nvSpPr>
        <p:spPr>
          <a:xfrm>
            <a:off x="916569" y="943968"/>
            <a:ext cx="188229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b="1" dirty="0">
                <a:latin typeface="Arial" panose="020B0604020202020204" pitchFamily="34" charset="0"/>
                <a:ea typeface="Arial" panose="020B0604020202020204" pitchFamily="34" charset="0"/>
                <a:cs typeface="Arial" panose="020B0604020202020204" pitchFamily="34" charset="0"/>
              </a:rPr>
              <a:t>T=2</a:t>
            </a:r>
          </a:p>
        </p:txBody>
      </p:sp>
      <p:pic>
        <p:nvPicPr>
          <p:cNvPr id="9" name="图片 1"/>
          <p:cNvPicPr/>
          <p:nvPr/>
        </p:nvPicPr>
        <p:blipFill>
          <a:blip r:embed="rId3"/>
          <a:stretch>
            <a:fillRect/>
          </a:stretch>
        </p:blipFill>
        <p:spPr>
          <a:xfrm>
            <a:off x="794385" y="1885890"/>
            <a:ext cx="5207635" cy="3251835"/>
          </a:xfrm>
          <a:prstGeom prst="rect">
            <a:avLst/>
          </a:prstGeom>
        </p:spPr>
      </p:pic>
      <p:pic>
        <p:nvPicPr>
          <p:cNvPr id="10" name="图片 13"/>
          <p:cNvPicPr/>
          <p:nvPr/>
        </p:nvPicPr>
        <p:blipFill>
          <a:blip r:embed="rId4"/>
          <a:stretch>
            <a:fillRect/>
          </a:stretch>
        </p:blipFill>
        <p:spPr>
          <a:xfrm>
            <a:off x="6735444" y="1885889"/>
            <a:ext cx="5207635" cy="325183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a:solidFill>
                  <a:schemeClr val="bg1"/>
                </a:solidFill>
                <a:latin typeface="Arial" panose="020B0604020202020204" pitchFamily="34" charset="0"/>
                <a:ea typeface="Arial" panose="020B0604020202020204" pitchFamily="34" charset="0"/>
                <a:cs typeface="Arial" panose="020B0604020202020204" pitchFamily="34" charset="0"/>
              </a:rPr>
              <a:t>DX Market - Graphs from Grid Search </a:t>
            </a:r>
            <a:endParaRPr lang="zh-CN" altLang="en-US" sz="3200" b="1"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pic>
        <p:nvPicPr>
          <p:cNvPr id="10" name="图片 14"/>
          <p:cNvPicPr/>
          <p:nvPr/>
        </p:nvPicPr>
        <p:blipFill>
          <a:blip r:embed="rId3"/>
          <a:stretch>
            <a:fillRect/>
          </a:stretch>
        </p:blipFill>
        <p:spPr>
          <a:xfrm>
            <a:off x="810286" y="1846940"/>
            <a:ext cx="5207635" cy="3251835"/>
          </a:xfrm>
          <a:prstGeom prst="rect">
            <a:avLst/>
          </a:prstGeom>
        </p:spPr>
      </p:pic>
      <p:pic>
        <p:nvPicPr>
          <p:cNvPr id="11" name="图片 12"/>
          <p:cNvPicPr/>
          <p:nvPr/>
        </p:nvPicPr>
        <p:blipFill>
          <a:blip r:embed="rId4"/>
          <a:stretch>
            <a:fillRect/>
          </a:stretch>
        </p:blipFill>
        <p:spPr>
          <a:xfrm>
            <a:off x="6733309" y="1846939"/>
            <a:ext cx="5207635" cy="3251835"/>
          </a:xfrm>
          <a:prstGeom prst="rect">
            <a:avLst/>
          </a:prstGeom>
        </p:spPr>
      </p:pic>
      <p:sp>
        <p:nvSpPr>
          <p:cNvPr id="9" name="TextBox 8"/>
          <p:cNvSpPr txBox="1"/>
          <p:nvPr/>
        </p:nvSpPr>
        <p:spPr>
          <a:xfrm>
            <a:off x="6733309" y="943968"/>
            <a:ext cx="1895301"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b="1" dirty="0">
                <a:latin typeface="Arial" panose="020B0604020202020204" pitchFamily="34" charset="0"/>
                <a:ea typeface="Arial" panose="020B0604020202020204" pitchFamily="34" charset="0"/>
                <a:cs typeface="Arial" panose="020B0604020202020204" pitchFamily="34" charset="0"/>
              </a:rPr>
              <a:t>T=4</a:t>
            </a:r>
          </a:p>
        </p:txBody>
      </p:sp>
      <p:sp>
        <p:nvSpPr>
          <p:cNvPr id="13" name="TextBox 12"/>
          <p:cNvSpPr txBox="1"/>
          <p:nvPr/>
        </p:nvSpPr>
        <p:spPr>
          <a:xfrm>
            <a:off x="916569" y="943968"/>
            <a:ext cx="188229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b="1" dirty="0">
                <a:latin typeface="Arial" panose="020B0604020202020204" pitchFamily="34" charset="0"/>
                <a:ea typeface="Arial" panose="020B0604020202020204" pitchFamily="34" charset="0"/>
                <a:cs typeface="Arial" panose="020B0604020202020204" pitchFamily="34" charset="0"/>
              </a:rPr>
              <a:t>T=2</a:t>
            </a:r>
          </a:p>
        </p:txBody>
      </p:sp>
      <p:sp>
        <p:nvSpPr>
          <p:cNvPr id="15" name="文本框 6"/>
          <p:cNvSpPr txBox="1"/>
          <p:nvPr/>
        </p:nvSpPr>
        <p:spPr>
          <a:xfrm>
            <a:off x="2538730" y="5464175"/>
            <a:ext cx="1046480" cy="646331"/>
          </a:xfrm>
          <a:prstGeom prst="rect">
            <a:avLst/>
          </a:prstGeom>
          <a:noFill/>
        </p:spPr>
        <p:txBody>
          <a:bodyPr wrap="square" rtlCol="0">
            <a:spAutoFit/>
          </a:bodyPr>
          <a:lstStyle/>
          <a:p>
            <a:r>
              <a:rPr lang="en-US" altLang="zh-CN" dirty="0">
                <a:latin typeface="Arial" panose="020B0604020202020204" pitchFamily="34" charset="0"/>
                <a:ea typeface="Arial" panose="020B0604020202020204" pitchFamily="34" charset="0"/>
                <a:cs typeface="Arial" panose="020B0604020202020204" pitchFamily="34" charset="0"/>
              </a:rPr>
              <a:t>T=2 Tau=4</a:t>
            </a:r>
          </a:p>
        </p:txBody>
      </p:sp>
      <p:sp>
        <p:nvSpPr>
          <p:cNvPr id="17" name="文本框 7"/>
          <p:cNvSpPr txBox="1"/>
          <p:nvPr/>
        </p:nvSpPr>
        <p:spPr>
          <a:xfrm>
            <a:off x="8877992" y="5464174"/>
            <a:ext cx="2017453" cy="646331"/>
          </a:xfrm>
          <a:prstGeom prst="rect">
            <a:avLst/>
          </a:prstGeom>
          <a:noFill/>
        </p:spPr>
        <p:txBody>
          <a:bodyPr wrap="square" rtlCol="0">
            <a:spAutoFit/>
          </a:bodyPr>
          <a:lstStyle/>
          <a:p>
            <a:r>
              <a:rPr lang="en-US" altLang="zh-CN" dirty="0">
                <a:latin typeface="Arial" panose="020B0604020202020204" pitchFamily="34" charset="0"/>
                <a:ea typeface="Arial" panose="020B0604020202020204" pitchFamily="34" charset="0"/>
                <a:cs typeface="Arial" panose="020B0604020202020204" pitchFamily="34" charset="0"/>
              </a:rPr>
              <a:t>T=4 </a:t>
            </a:r>
          </a:p>
          <a:p>
            <a:r>
              <a:rPr lang="en-US" altLang="zh-CN" dirty="0">
                <a:latin typeface="Arial" panose="020B0604020202020204" pitchFamily="34" charset="0"/>
                <a:ea typeface="Arial" panose="020B0604020202020204" pitchFamily="34" charset="0"/>
                <a:cs typeface="Arial" panose="020B0604020202020204" pitchFamily="34" charset="0"/>
              </a:rPr>
              <a:t>Tau=1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5715" y="-6985"/>
            <a:ext cx="12202795" cy="617220"/>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l"/>
            <a:r>
              <a:rPr lang="en-US" altLang="zh-CN" sz="3200" b="1" dirty="0">
                <a:solidFill>
                  <a:schemeClr val="bg1"/>
                </a:solidFill>
                <a:latin typeface="Arial" panose="020B0604020202020204" pitchFamily="34" charset="0"/>
                <a:ea typeface="Garamond" charset="0"/>
                <a:cs typeface="Arial" panose="020B0604020202020204" pitchFamily="34" charset="0"/>
                <a:sym typeface="+mn-ea"/>
              </a:rPr>
              <a:t>DX Market Description</a:t>
            </a:r>
          </a:p>
        </p:txBody>
      </p:sp>
      <p:sp>
        <p:nvSpPr>
          <p:cNvPr id="6" name="TextBox 5"/>
          <p:cNvSpPr txBox="1"/>
          <p:nvPr/>
        </p:nvSpPr>
        <p:spPr>
          <a:xfrm>
            <a:off x="1117600" y="1582420"/>
            <a:ext cx="10177145" cy="3810000"/>
          </a:xfrm>
          <a:prstGeom prst="rect">
            <a:avLst/>
          </a:prstGeom>
          <a:noFill/>
        </p:spPr>
        <p:txBody>
          <a:bodyPr wrap="square" rtlCol="0">
            <a:spAutoFit/>
          </a:bodyPr>
          <a:lstStyle/>
          <a:p>
            <a:r>
              <a:rPr lang="en-US" altLang="zh-CN" sz="2800" dirty="0">
                <a:latin typeface="Arial" panose="020B0604020202020204" pitchFamily="34" charset="0"/>
                <a:ea typeface="Arial" panose="020B0604020202020204" pitchFamily="34" charset="0"/>
                <a:cs typeface="Arial" panose="020B0604020202020204" pitchFamily="34" charset="0"/>
              </a:rPr>
              <a:t>The U.S. dollar index (USDX) is:</a:t>
            </a:r>
          </a:p>
          <a:p>
            <a:endParaRPr lang="en-US" altLang="zh-CN" sz="2800" dirty="0">
              <a:latin typeface="Arial" panose="020B0604020202020204" pitchFamily="34" charset="0"/>
              <a:ea typeface="Arial" panose="020B0604020202020204" pitchFamily="34" charset="0"/>
              <a:cs typeface="Arial" panose="020B0604020202020204" pitchFamily="34" charset="0"/>
            </a:endParaRPr>
          </a:p>
          <a:p>
            <a:pPr marL="457200" indent="-457200">
              <a:buFont typeface="Wingdings" panose="05000000000000000000" charset="0"/>
              <a:buChar char="l"/>
            </a:pPr>
            <a:r>
              <a:rPr lang="en-US" altLang="zh-CN" sz="2800" dirty="0">
                <a:latin typeface="Arial" panose="020B0604020202020204" pitchFamily="34" charset="0"/>
                <a:ea typeface="Arial" panose="020B0604020202020204" pitchFamily="34" charset="0"/>
                <a:cs typeface="Arial" panose="020B0604020202020204" pitchFamily="34" charset="0"/>
              </a:rPr>
              <a:t>“A measure of the value of the U.S. dollar relative to the value of a basket of currencies of the majority of the U.S.'s most significant trading partners. </a:t>
            </a:r>
          </a:p>
          <a:p>
            <a:endParaRPr lang="en-US" altLang="zh-CN" sz="2800" dirty="0">
              <a:latin typeface="Arial" panose="020B0604020202020204" pitchFamily="34" charset="0"/>
              <a:ea typeface="Arial" panose="020B0604020202020204" pitchFamily="34" charset="0"/>
              <a:cs typeface="Arial" panose="020B0604020202020204" pitchFamily="34" charset="0"/>
            </a:endParaRPr>
          </a:p>
          <a:p>
            <a:pPr marL="457200" indent="-457200">
              <a:buFont typeface="Wingdings" panose="05000000000000000000" charset="0"/>
              <a:buChar char="l"/>
            </a:pPr>
            <a:r>
              <a:rPr lang="en-US" altLang="zh-CN" sz="2800" dirty="0">
                <a:latin typeface="Arial" panose="020B0604020202020204" pitchFamily="34" charset="0"/>
                <a:ea typeface="Arial" panose="020B0604020202020204" pitchFamily="34" charset="0"/>
                <a:cs typeface="Arial" panose="020B0604020202020204" pitchFamily="34" charset="0"/>
              </a:rPr>
              <a:t>“This index is similar to other trade-weighted indexes, which also use the exchange rates from same major currencies.”</a:t>
            </a:r>
            <a:endParaRPr kumimoji="1" lang="zh-CN" altLang="en-US" sz="2800" dirty="0">
              <a:latin typeface="Arial" panose="020B0604020202020204" pitchFamily="34" charset="0"/>
              <a:ea typeface="Arial" panose="020B0604020202020204" pitchFamily="34" charset="0"/>
              <a:cs typeface="Arial" panose="020B0604020202020204" pitchFamily="34" charset="0"/>
            </a:endParaRPr>
          </a:p>
          <a:p>
            <a:endParaRPr lang="en-US" sz="2000" b="1" dirty="0"/>
          </a:p>
        </p:txBody>
      </p:sp>
      <p:sp>
        <p:nvSpPr>
          <p:cNvPr id="4" name="TextBox 3"/>
          <p:cNvSpPr txBox="1"/>
          <p:nvPr/>
        </p:nvSpPr>
        <p:spPr>
          <a:xfrm>
            <a:off x="9481631" y="6066399"/>
            <a:ext cx="1311000" cy="276999"/>
          </a:xfrm>
          <a:prstGeom prst="rect">
            <a:avLst/>
          </a:prstGeom>
          <a:noFill/>
        </p:spPr>
        <p:txBody>
          <a:bodyPr wrap="none" rtlCol="0">
            <a:spAutoFit/>
          </a:bodyPr>
          <a:lstStyle/>
          <a:p>
            <a:r>
              <a:rPr lang="en-US" sz="1200"/>
              <a:t>Source: Wikipedia</a:t>
            </a:r>
          </a:p>
        </p:txBody>
      </p:sp>
    </p:spTree>
    <p:extLst>
      <p:ext uri="{BB962C8B-B14F-4D97-AF65-F5344CB8AC3E}">
        <p14:creationId xmlns:p14="http://schemas.microsoft.com/office/powerpoint/2010/main" val="2666577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a:solidFill>
                  <a:schemeClr val="bg1"/>
                </a:solidFill>
                <a:latin typeface="Arial" panose="020B0604020202020204" pitchFamily="34" charset="0"/>
                <a:ea typeface="Arial" panose="020B0604020202020204" pitchFamily="34" charset="0"/>
                <a:cs typeface="Arial" panose="020B0604020202020204" pitchFamily="34" charset="0"/>
              </a:rPr>
              <a:t>DX Market - Graphs from Grid Search </a:t>
            </a:r>
            <a:endParaRPr lang="zh-CN" altLang="en-US" sz="3200" b="1"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pic>
        <p:nvPicPr>
          <p:cNvPr id="9" name="图片 10"/>
          <p:cNvPicPr/>
          <p:nvPr/>
        </p:nvPicPr>
        <p:blipFill>
          <a:blip r:embed="rId3"/>
          <a:stretch>
            <a:fillRect/>
          </a:stretch>
        </p:blipFill>
        <p:spPr>
          <a:xfrm>
            <a:off x="810286" y="1846939"/>
            <a:ext cx="5207635" cy="3251835"/>
          </a:xfrm>
          <a:prstGeom prst="rect">
            <a:avLst/>
          </a:prstGeom>
        </p:spPr>
      </p:pic>
      <p:pic>
        <p:nvPicPr>
          <p:cNvPr id="12" name="图片 11"/>
          <p:cNvPicPr/>
          <p:nvPr/>
        </p:nvPicPr>
        <p:blipFill>
          <a:blip r:embed="rId4"/>
          <a:stretch>
            <a:fillRect/>
          </a:stretch>
        </p:blipFill>
        <p:spPr>
          <a:xfrm>
            <a:off x="6738533" y="1846939"/>
            <a:ext cx="5207635" cy="3251835"/>
          </a:xfrm>
          <a:prstGeom prst="rect">
            <a:avLst/>
          </a:prstGeom>
        </p:spPr>
      </p:pic>
      <p:sp>
        <p:nvSpPr>
          <p:cNvPr id="13" name="TextBox 12"/>
          <p:cNvSpPr txBox="1"/>
          <p:nvPr/>
        </p:nvSpPr>
        <p:spPr>
          <a:xfrm>
            <a:off x="916569" y="943968"/>
            <a:ext cx="188229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b="1" dirty="0">
                <a:latin typeface="Arial" panose="020B0604020202020204" pitchFamily="34" charset="0"/>
                <a:ea typeface="Arial" panose="020B0604020202020204" pitchFamily="34" charset="0"/>
                <a:cs typeface="Arial" panose="020B0604020202020204" pitchFamily="34" charset="0"/>
              </a:rPr>
              <a:t>T=4</a:t>
            </a:r>
          </a:p>
        </p:txBody>
      </p:sp>
      <p:sp>
        <p:nvSpPr>
          <p:cNvPr id="15" name="文本框 6"/>
          <p:cNvSpPr txBox="1"/>
          <p:nvPr/>
        </p:nvSpPr>
        <p:spPr>
          <a:xfrm>
            <a:off x="2538730" y="5464175"/>
            <a:ext cx="1046480" cy="646331"/>
          </a:xfrm>
          <a:prstGeom prst="rect">
            <a:avLst/>
          </a:prstGeom>
          <a:noFill/>
        </p:spPr>
        <p:txBody>
          <a:bodyPr wrap="square" rtlCol="0">
            <a:spAutoFit/>
          </a:bodyPr>
          <a:lstStyle/>
          <a:p>
            <a:r>
              <a:rPr lang="en-US" altLang="zh-CN" dirty="0">
                <a:latin typeface="Arial" panose="020B0604020202020204" pitchFamily="34" charset="0"/>
                <a:ea typeface="Arial" panose="020B0604020202020204" pitchFamily="34" charset="0"/>
                <a:cs typeface="Arial" panose="020B0604020202020204" pitchFamily="34" charset="0"/>
              </a:rPr>
              <a:t>T=4 Tau=2</a:t>
            </a:r>
          </a:p>
        </p:txBody>
      </p:sp>
      <p:sp>
        <p:nvSpPr>
          <p:cNvPr id="17" name="文本框 7"/>
          <p:cNvSpPr txBox="1"/>
          <p:nvPr/>
        </p:nvSpPr>
        <p:spPr>
          <a:xfrm>
            <a:off x="8877992" y="5464174"/>
            <a:ext cx="2017453" cy="646331"/>
          </a:xfrm>
          <a:prstGeom prst="rect">
            <a:avLst/>
          </a:prstGeom>
          <a:noFill/>
        </p:spPr>
        <p:txBody>
          <a:bodyPr wrap="square" rtlCol="0">
            <a:spAutoFit/>
          </a:bodyPr>
          <a:lstStyle/>
          <a:p>
            <a:r>
              <a:rPr lang="en-US" altLang="zh-CN" dirty="0">
                <a:latin typeface="Arial" panose="020B0604020202020204" pitchFamily="34" charset="0"/>
                <a:ea typeface="Arial" panose="020B0604020202020204" pitchFamily="34" charset="0"/>
                <a:cs typeface="Arial" panose="020B0604020202020204" pitchFamily="34" charset="0"/>
              </a:rPr>
              <a:t>T=4 </a:t>
            </a:r>
          </a:p>
          <a:p>
            <a:r>
              <a:rPr lang="en-US" altLang="zh-CN" dirty="0">
                <a:latin typeface="Arial" panose="020B0604020202020204" pitchFamily="34" charset="0"/>
                <a:ea typeface="Arial" panose="020B0604020202020204" pitchFamily="34" charset="0"/>
                <a:cs typeface="Arial" panose="020B0604020202020204" pitchFamily="34" charset="0"/>
              </a:rPr>
              <a:t>Tau=4</a:t>
            </a:r>
          </a:p>
        </p:txBody>
      </p:sp>
    </p:spTree>
    <p:extLst>
      <p:ext uri="{BB962C8B-B14F-4D97-AF65-F5344CB8AC3E}">
        <p14:creationId xmlns:p14="http://schemas.microsoft.com/office/powerpoint/2010/main" val="1460196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rPr>
              <a:t>DX Market - Graphs from Grid Search </a:t>
            </a:r>
            <a:endParaRPr lang="zh-CN" altLang="en-US" sz="3200" b="1"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pic>
        <p:nvPicPr>
          <p:cNvPr id="9" name="图片 15"/>
          <p:cNvPicPr/>
          <p:nvPr/>
        </p:nvPicPr>
        <p:blipFill>
          <a:blip r:embed="rId3"/>
          <a:stretch>
            <a:fillRect/>
          </a:stretch>
        </p:blipFill>
        <p:spPr>
          <a:xfrm>
            <a:off x="851477" y="1820523"/>
            <a:ext cx="5207635" cy="3251835"/>
          </a:xfrm>
          <a:prstGeom prst="rect">
            <a:avLst/>
          </a:prstGeom>
        </p:spPr>
      </p:pic>
      <p:pic>
        <p:nvPicPr>
          <p:cNvPr id="10" name="图片 16"/>
          <p:cNvPicPr/>
          <p:nvPr/>
        </p:nvPicPr>
        <p:blipFill>
          <a:blip r:embed="rId4"/>
          <a:stretch>
            <a:fillRect/>
          </a:stretch>
        </p:blipFill>
        <p:spPr>
          <a:xfrm>
            <a:off x="6821791" y="1820522"/>
            <a:ext cx="5207635" cy="3251835"/>
          </a:xfrm>
          <a:prstGeom prst="rect">
            <a:avLst/>
          </a:prstGeom>
        </p:spPr>
      </p:pic>
      <p:sp>
        <p:nvSpPr>
          <p:cNvPr id="14" name="TextBox 13"/>
          <p:cNvSpPr txBox="1"/>
          <p:nvPr/>
        </p:nvSpPr>
        <p:spPr>
          <a:xfrm>
            <a:off x="916569" y="943968"/>
            <a:ext cx="188229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b="1" dirty="0">
                <a:latin typeface="Arial" panose="020B0604020202020204" pitchFamily="34" charset="0"/>
                <a:ea typeface="Arial" panose="020B0604020202020204" pitchFamily="34" charset="0"/>
                <a:cs typeface="Arial" panose="020B0604020202020204" pitchFamily="34" charset="0"/>
              </a:rPr>
              <a:t>T=10</a:t>
            </a:r>
          </a:p>
        </p:txBody>
      </p:sp>
      <p:sp>
        <p:nvSpPr>
          <p:cNvPr id="17" name="文本框 6"/>
          <p:cNvSpPr txBox="1"/>
          <p:nvPr/>
        </p:nvSpPr>
        <p:spPr>
          <a:xfrm>
            <a:off x="2538730" y="5464175"/>
            <a:ext cx="1046480" cy="646331"/>
          </a:xfrm>
          <a:prstGeom prst="rect">
            <a:avLst/>
          </a:prstGeom>
          <a:noFill/>
        </p:spPr>
        <p:txBody>
          <a:bodyPr wrap="square" rtlCol="0">
            <a:spAutoFit/>
          </a:bodyPr>
          <a:lstStyle/>
          <a:p>
            <a:r>
              <a:rPr lang="en-US" altLang="zh-CN" dirty="0">
                <a:latin typeface="Arial" panose="020B0604020202020204" pitchFamily="34" charset="0"/>
                <a:ea typeface="Arial" panose="020B0604020202020204" pitchFamily="34" charset="0"/>
                <a:cs typeface="Arial" panose="020B0604020202020204" pitchFamily="34" charset="0"/>
              </a:rPr>
              <a:t>T=10 Tau=1</a:t>
            </a:r>
          </a:p>
        </p:txBody>
      </p:sp>
      <p:sp>
        <p:nvSpPr>
          <p:cNvPr id="18" name="文本框 7"/>
          <p:cNvSpPr txBox="1"/>
          <p:nvPr/>
        </p:nvSpPr>
        <p:spPr>
          <a:xfrm>
            <a:off x="8877992" y="5464174"/>
            <a:ext cx="2017453" cy="646331"/>
          </a:xfrm>
          <a:prstGeom prst="rect">
            <a:avLst/>
          </a:prstGeom>
          <a:noFill/>
        </p:spPr>
        <p:txBody>
          <a:bodyPr wrap="square" rtlCol="0">
            <a:spAutoFit/>
          </a:bodyPr>
          <a:lstStyle/>
          <a:p>
            <a:r>
              <a:rPr lang="en-US" altLang="zh-CN" dirty="0">
                <a:latin typeface="Arial" panose="020B0604020202020204" pitchFamily="34" charset="0"/>
                <a:ea typeface="Arial" panose="020B0604020202020204" pitchFamily="34" charset="0"/>
                <a:cs typeface="Arial" panose="020B0604020202020204" pitchFamily="34" charset="0"/>
              </a:rPr>
              <a:t>T=10 </a:t>
            </a:r>
          </a:p>
          <a:p>
            <a:r>
              <a:rPr lang="en-US" altLang="zh-CN" dirty="0">
                <a:latin typeface="Arial" panose="020B0604020202020204" pitchFamily="34" charset="0"/>
                <a:ea typeface="Arial" panose="020B0604020202020204" pitchFamily="34" charset="0"/>
                <a:cs typeface="Arial" panose="020B0604020202020204" pitchFamily="34" charset="0"/>
              </a:rPr>
              <a:t>Tau=2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rPr>
              <a:t>DX Market - Graphs from Grid Search </a:t>
            </a:r>
            <a:endParaRPr lang="zh-CN" altLang="en-US" sz="3200" b="1"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pic>
        <p:nvPicPr>
          <p:cNvPr id="9" name="图片 18"/>
          <p:cNvPicPr/>
          <p:nvPr/>
        </p:nvPicPr>
        <p:blipFill>
          <a:blip r:embed="rId3"/>
          <a:stretch>
            <a:fillRect/>
          </a:stretch>
        </p:blipFill>
        <p:spPr>
          <a:xfrm>
            <a:off x="822530" y="1828473"/>
            <a:ext cx="5207635" cy="3251835"/>
          </a:xfrm>
          <a:prstGeom prst="rect">
            <a:avLst/>
          </a:prstGeom>
        </p:spPr>
      </p:pic>
      <p:sp>
        <p:nvSpPr>
          <p:cNvPr id="7" name="TextBox 6"/>
          <p:cNvSpPr txBox="1"/>
          <p:nvPr/>
        </p:nvSpPr>
        <p:spPr>
          <a:xfrm>
            <a:off x="916569" y="943968"/>
            <a:ext cx="188229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b="1" dirty="0">
                <a:latin typeface="Arial" panose="020B0604020202020204" pitchFamily="34" charset="0"/>
                <a:ea typeface="Arial" panose="020B0604020202020204" pitchFamily="34" charset="0"/>
                <a:cs typeface="Arial" panose="020B0604020202020204" pitchFamily="34" charset="0"/>
              </a:rPr>
              <a:t>T=10</a:t>
            </a:r>
          </a:p>
        </p:txBody>
      </p:sp>
      <p:sp>
        <p:nvSpPr>
          <p:cNvPr id="12" name="文本框 6"/>
          <p:cNvSpPr txBox="1"/>
          <p:nvPr/>
        </p:nvSpPr>
        <p:spPr>
          <a:xfrm>
            <a:off x="2538730" y="5464175"/>
            <a:ext cx="1046480" cy="646331"/>
          </a:xfrm>
          <a:prstGeom prst="rect">
            <a:avLst/>
          </a:prstGeom>
          <a:noFill/>
        </p:spPr>
        <p:txBody>
          <a:bodyPr wrap="square" rtlCol="0">
            <a:spAutoFit/>
          </a:bodyPr>
          <a:lstStyle/>
          <a:p>
            <a:r>
              <a:rPr lang="en-US" altLang="zh-CN" dirty="0">
                <a:latin typeface="Arial" panose="020B0604020202020204" pitchFamily="34" charset="0"/>
                <a:ea typeface="Arial" panose="020B0604020202020204" pitchFamily="34" charset="0"/>
                <a:cs typeface="Arial" panose="020B0604020202020204" pitchFamily="34" charset="0"/>
              </a:rPr>
              <a:t>T=10 Tau=4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rPr>
              <a:t>DX Market - Graphs from Grid Search </a:t>
            </a:r>
            <a:endParaRPr lang="zh-CN" altLang="en-US" sz="3200" b="1"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8" name="文本框 7"/>
          <p:cNvSpPr txBox="1"/>
          <p:nvPr/>
        </p:nvSpPr>
        <p:spPr>
          <a:xfrm>
            <a:off x="7088671" y="5412323"/>
            <a:ext cx="1396538" cy="369332"/>
          </a:xfrm>
          <a:prstGeom prst="rect">
            <a:avLst/>
          </a:prstGeom>
          <a:noFill/>
        </p:spPr>
        <p:txBody>
          <a:bodyPr wrap="square" rtlCol="0">
            <a:spAutoFit/>
          </a:bodyPr>
          <a:lstStyle/>
          <a:p>
            <a:r>
              <a:rPr lang="en-US" altLang="zh-CN" dirty="0">
                <a:latin typeface="Arial" panose="020B0604020202020204" pitchFamily="34" charset="0"/>
                <a:ea typeface="Arial" panose="020B0604020202020204" pitchFamily="34" charset="0"/>
                <a:cs typeface="Arial" panose="020B0604020202020204" pitchFamily="34" charset="0"/>
              </a:rPr>
              <a:t>T=4 Tau=2</a:t>
            </a:r>
          </a:p>
        </p:txBody>
      </p:sp>
      <p:sp>
        <p:nvSpPr>
          <p:cNvPr id="3" name="文本框 2"/>
          <p:cNvSpPr txBox="1"/>
          <p:nvPr/>
        </p:nvSpPr>
        <p:spPr>
          <a:xfrm>
            <a:off x="663162" y="2652780"/>
            <a:ext cx="3272735" cy="584775"/>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3200" b="1" dirty="0">
                <a:latin typeface="Arial" panose="020B0604020202020204" pitchFamily="34" charset="0"/>
                <a:ea typeface="Arial" panose="020B0604020202020204" pitchFamily="34" charset="0"/>
                <a:cs typeface="Arial" panose="020B0604020202020204" pitchFamily="34" charset="0"/>
              </a:rPr>
              <a:t>Best Performer</a:t>
            </a:r>
          </a:p>
        </p:txBody>
      </p:sp>
      <p:pic>
        <p:nvPicPr>
          <p:cNvPr id="6" name="图片 10"/>
          <p:cNvPicPr/>
          <p:nvPr/>
        </p:nvPicPr>
        <p:blipFill>
          <a:blip r:embed="rId3"/>
          <a:stretch>
            <a:fillRect/>
          </a:stretch>
        </p:blipFill>
        <p:spPr>
          <a:xfrm>
            <a:off x="4514588" y="1356859"/>
            <a:ext cx="6015673" cy="3697784"/>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rPr>
              <a:t>DX Market - </a:t>
            </a:r>
            <a:r>
              <a:rPr lang="en-US" sz="3200" b="1" dirty="0">
                <a:solidFill>
                  <a:schemeClr val="bg1"/>
                </a:solidFill>
                <a:latin typeface="Arial" panose="020B0604020202020204" pitchFamily="34" charset="0"/>
                <a:ea typeface="Arial" panose="020B0604020202020204" pitchFamily="34" charset="0"/>
                <a:cs typeface="Arial" panose="020B0604020202020204" pitchFamily="34" charset="0"/>
              </a:rPr>
              <a:t>Comparison</a:t>
            </a:r>
          </a:p>
        </p:txBody>
      </p:sp>
      <p:graphicFrame>
        <p:nvGraphicFramePr>
          <p:cNvPr id="4" name="表格 3"/>
          <p:cNvGraphicFramePr/>
          <p:nvPr>
            <p:extLst>
              <p:ext uri="{D42A27DB-BD31-4B8C-83A1-F6EECF244321}">
                <p14:modId xmlns:p14="http://schemas.microsoft.com/office/powerpoint/2010/main" val="2568842323"/>
              </p:ext>
            </p:extLst>
          </p:nvPr>
        </p:nvGraphicFramePr>
        <p:xfrm>
          <a:off x="326003" y="1606162"/>
          <a:ext cx="11640707" cy="3608511"/>
        </p:xfrm>
        <a:graphic>
          <a:graphicData uri="http://schemas.openxmlformats.org/drawingml/2006/table">
            <a:tbl>
              <a:tblPr firstRow="1" bandRow="1">
                <a:tableStyleId>{5C22544A-7EE6-4342-B048-85BDC9FD1C3A}</a:tableStyleId>
              </a:tblPr>
              <a:tblGrid>
                <a:gridCol w="730914">
                  <a:extLst>
                    <a:ext uri="{9D8B030D-6E8A-4147-A177-3AD203B41FA5}">
                      <a16:colId xmlns:a16="http://schemas.microsoft.com/office/drawing/2014/main" val="20000"/>
                    </a:ext>
                  </a:extLst>
                </a:gridCol>
                <a:gridCol w="1167960">
                  <a:extLst>
                    <a:ext uri="{9D8B030D-6E8A-4147-A177-3AD203B41FA5}">
                      <a16:colId xmlns:a16="http://schemas.microsoft.com/office/drawing/2014/main" val="20001"/>
                    </a:ext>
                  </a:extLst>
                </a:gridCol>
                <a:gridCol w="1167960">
                  <a:extLst>
                    <a:ext uri="{9D8B030D-6E8A-4147-A177-3AD203B41FA5}">
                      <a16:colId xmlns:a16="http://schemas.microsoft.com/office/drawing/2014/main" val="20002"/>
                    </a:ext>
                  </a:extLst>
                </a:gridCol>
                <a:gridCol w="1167960">
                  <a:extLst>
                    <a:ext uri="{9D8B030D-6E8A-4147-A177-3AD203B41FA5}">
                      <a16:colId xmlns:a16="http://schemas.microsoft.com/office/drawing/2014/main" val="20003"/>
                    </a:ext>
                  </a:extLst>
                </a:gridCol>
                <a:gridCol w="454118">
                  <a:extLst>
                    <a:ext uri="{9D8B030D-6E8A-4147-A177-3AD203B41FA5}">
                      <a16:colId xmlns:a16="http://schemas.microsoft.com/office/drawing/2014/main" val="20004"/>
                    </a:ext>
                  </a:extLst>
                </a:gridCol>
                <a:gridCol w="1106070">
                  <a:extLst>
                    <a:ext uri="{9D8B030D-6E8A-4147-A177-3AD203B41FA5}">
                      <a16:colId xmlns:a16="http://schemas.microsoft.com/office/drawing/2014/main" val="20005"/>
                    </a:ext>
                  </a:extLst>
                </a:gridCol>
                <a:gridCol w="1106070">
                  <a:extLst>
                    <a:ext uri="{9D8B030D-6E8A-4147-A177-3AD203B41FA5}">
                      <a16:colId xmlns:a16="http://schemas.microsoft.com/office/drawing/2014/main" val="20006"/>
                    </a:ext>
                  </a:extLst>
                </a:gridCol>
                <a:gridCol w="1106070">
                  <a:extLst>
                    <a:ext uri="{9D8B030D-6E8A-4147-A177-3AD203B41FA5}">
                      <a16:colId xmlns:a16="http://schemas.microsoft.com/office/drawing/2014/main" val="20007"/>
                    </a:ext>
                  </a:extLst>
                </a:gridCol>
                <a:gridCol w="475314">
                  <a:extLst>
                    <a:ext uri="{9D8B030D-6E8A-4147-A177-3AD203B41FA5}">
                      <a16:colId xmlns:a16="http://schemas.microsoft.com/office/drawing/2014/main" val="20008"/>
                    </a:ext>
                  </a:extLst>
                </a:gridCol>
                <a:gridCol w="1052757">
                  <a:extLst>
                    <a:ext uri="{9D8B030D-6E8A-4147-A177-3AD203B41FA5}">
                      <a16:colId xmlns:a16="http://schemas.microsoft.com/office/drawing/2014/main" val="20009"/>
                    </a:ext>
                  </a:extLst>
                </a:gridCol>
                <a:gridCol w="1052757">
                  <a:extLst>
                    <a:ext uri="{9D8B030D-6E8A-4147-A177-3AD203B41FA5}">
                      <a16:colId xmlns:a16="http://schemas.microsoft.com/office/drawing/2014/main" val="20010"/>
                    </a:ext>
                  </a:extLst>
                </a:gridCol>
                <a:gridCol w="1052757">
                  <a:extLst>
                    <a:ext uri="{9D8B030D-6E8A-4147-A177-3AD203B41FA5}">
                      <a16:colId xmlns:a16="http://schemas.microsoft.com/office/drawing/2014/main" val="20011"/>
                    </a:ext>
                  </a:extLst>
                </a:gridCol>
              </a:tblGrid>
              <a:tr h="628155">
                <a:tc>
                  <a:txBody>
                    <a:bodyPr/>
                    <a:lstStyle/>
                    <a:p>
                      <a:pPr algn="ctr">
                        <a:buNone/>
                      </a:pPr>
                      <a:r>
                        <a:rPr lang="en-US" altLang="zh-CN" sz="1700">
                          <a:latin typeface="Arial" panose="020B0604020202020204" pitchFamily="34" charset="0"/>
                          <a:cs typeface="Arial" panose="020B0604020202020204" pitchFamily="34" charset="0"/>
                        </a:rPr>
                        <a:t>tau/T</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gridSpan="3">
                  <a:txBody>
                    <a:bodyPr/>
                    <a:lstStyle/>
                    <a:p>
                      <a:pPr algn="ctr">
                        <a:buNone/>
                      </a:pPr>
                      <a:r>
                        <a:rPr lang="en-US" altLang="zh-CN" sz="1700" dirty="0">
                          <a:latin typeface="Arial" panose="020B0604020202020204" pitchFamily="34" charset="0"/>
                          <a:cs typeface="Arial" panose="020B0604020202020204" pitchFamily="34" charset="0"/>
                        </a:rPr>
                        <a:t>ROA</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hMerge="1">
                  <a:txBody>
                    <a:bodyPr/>
                    <a:lstStyle/>
                    <a:p>
                      <a:endParaRPr lang="en-US"/>
                    </a:p>
                  </a:txBody>
                  <a:tcPr>
                    <a:lnT w="12700">
                      <a:solidFill>
                        <a:schemeClr val="tx1"/>
                      </a:solidFill>
                      <a:prstDash val="solid"/>
                    </a:lnT>
                    <a:lnB w="12700">
                      <a:solidFill>
                        <a:schemeClr val="tx1"/>
                      </a:solidFill>
                      <a:prstDash val="solid"/>
                    </a:lnB>
                  </a:tcPr>
                </a:tc>
                <a:tc hMerge="1">
                  <a:txBody>
                    <a:bodyPr/>
                    <a:lstStyle/>
                    <a:p>
                      <a:endParaRPr lang="en-US"/>
                    </a:p>
                  </a:txBody>
                  <a:tcPr>
                    <a:lnR w="12700">
                      <a:solidFill>
                        <a:schemeClr val="tx1"/>
                      </a:solidFill>
                      <a:prstDash val="solid"/>
                    </a:lnR>
                    <a:lnT w="12700">
                      <a:solidFill>
                        <a:schemeClr val="tx1"/>
                      </a:solidFill>
                      <a:prstDash val="solid"/>
                    </a:lnT>
                    <a:lnB w="12700">
                      <a:solidFill>
                        <a:schemeClr val="tx1"/>
                      </a:solidFill>
                      <a:prstDash val="solid"/>
                    </a:lnB>
                  </a:tcPr>
                </a:tc>
                <a:tc gridSpan="4">
                  <a:txBody>
                    <a:bodyPr/>
                    <a:lstStyle/>
                    <a:p>
                      <a:pPr algn="ctr">
                        <a:buNone/>
                      </a:pPr>
                      <a:r>
                        <a:rPr lang="en-US" altLang="zh-CN" sz="1700">
                          <a:latin typeface="Arial" panose="020B0604020202020204" pitchFamily="34" charset="0"/>
                          <a:cs typeface="Arial" panose="020B0604020202020204" pitchFamily="34" charset="0"/>
                        </a:rPr>
                        <a:t>MAX dd</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hMerge="1">
                  <a:txBody>
                    <a:bodyPr/>
                    <a:lstStyle/>
                    <a:p>
                      <a:endParaRPr lang="en-US"/>
                    </a:p>
                  </a:txBody>
                  <a:tcPr>
                    <a:lnT w="12700">
                      <a:solidFill>
                        <a:schemeClr val="tx1"/>
                      </a:solidFill>
                      <a:prstDash val="solid"/>
                    </a:lnT>
                    <a:lnB w="12700">
                      <a:solidFill>
                        <a:schemeClr val="tx1"/>
                      </a:solidFill>
                      <a:prstDash val="solid"/>
                    </a:lnB>
                  </a:tcPr>
                </a:tc>
                <a:tc hMerge="1">
                  <a:txBody>
                    <a:bodyPr/>
                    <a:lstStyle/>
                    <a:p>
                      <a:endParaRPr lang="en-US"/>
                    </a:p>
                  </a:txBody>
                  <a:tcPr>
                    <a:lnT w="12700">
                      <a:solidFill>
                        <a:schemeClr val="tx1"/>
                      </a:solidFill>
                      <a:prstDash val="solid"/>
                    </a:lnT>
                    <a:lnB w="12700">
                      <a:solidFill>
                        <a:schemeClr val="tx1"/>
                      </a:solidFill>
                      <a:prstDash val="solid"/>
                    </a:lnB>
                  </a:tcPr>
                </a:tc>
                <a:tc hMerge="1">
                  <a:txBody>
                    <a:bodyPr/>
                    <a:lstStyle/>
                    <a:p>
                      <a:endParaRPr lang="en-US"/>
                    </a:p>
                  </a:txBody>
                  <a:tcPr>
                    <a:lnR w="12700">
                      <a:solidFill>
                        <a:schemeClr val="tx1"/>
                      </a:solidFill>
                      <a:prstDash val="solid"/>
                    </a:lnR>
                    <a:lnT w="12700">
                      <a:solidFill>
                        <a:schemeClr val="tx1"/>
                      </a:solidFill>
                      <a:prstDash val="solid"/>
                    </a:lnT>
                    <a:lnB w="12700">
                      <a:solidFill>
                        <a:schemeClr val="tx1"/>
                      </a:solidFill>
                      <a:prstDash val="solid"/>
                    </a:lnB>
                  </a:tcPr>
                </a:tc>
                <a:tc gridSpan="4">
                  <a:txBody>
                    <a:bodyPr/>
                    <a:lstStyle/>
                    <a:p>
                      <a:pPr algn="ctr">
                        <a:buNone/>
                      </a:pPr>
                      <a:r>
                        <a:rPr lang="en-US" altLang="zh-CN" sz="1700" dirty="0">
                          <a:latin typeface="Arial" panose="020B0604020202020204" pitchFamily="34" charset="0"/>
                          <a:cs typeface="Arial" panose="020B0604020202020204" pitchFamily="34" charset="0"/>
                        </a:rPr>
                        <a:t>Buy, Sell</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hMerge="1">
                  <a:txBody>
                    <a:bodyPr/>
                    <a:lstStyle/>
                    <a:p>
                      <a:endParaRPr lang="en-US"/>
                    </a:p>
                  </a:txBody>
                  <a:tcPr>
                    <a:lnT w="12700">
                      <a:solidFill>
                        <a:schemeClr val="tx1"/>
                      </a:solidFill>
                      <a:prstDash val="solid"/>
                    </a:lnT>
                    <a:lnB w="12700">
                      <a:solidFill>
                        <a:schemeClr val="tx1"/>
                      </a:solidFill>
                      <a:prstDash val="solid"/>
                    </a:lnB>
                  </a:tcPr>
                </a:tc>
                <a:tc hMerge="1">
                  <a:txBody>
                    <a:bodyPr/>
                    <a:lstStyle/>
                    <a:p>
                      <a:endParaRPr lang="en-US"/>
                    </a:p>
                  </a:txBody>
                  <a:tcPr>
                    <a:lnT w="12700">
                      <a:solidFill>
                        <a:schemeClr val="tx1"/>
                      </a:solidFill>
                      <a:prstDash val="solid"/>
                    </a:lnT>
                    <a:lnB w="12700">
                      <a:solidFill>
                        <a:schemeClr val="tx1"/>
                      </a:solidFill>
                      <a:prstDash val="solid"/>
                    </a:lnB>
                  </a:tcPr>
                </a:tc>
                <a:tc hMerge="1">
                  <a:txBody>
                    <a:bodyPr/>
                    <a:lstStyle/>
                    <a:p>
                      <a:endParaRPr lang="en-US"/>
                    </a:p>
                  </a:txBody>
                  <a:tcPr>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0"/>
                  </a:ext>
                </a:extLst>
              </a:tr>
              <a:tr h="455775">
                <a:tc>
                  <a:txBody>
                    <a:bodyPr/>
                    <a:lstStyle/>
                    <a:p>
                      <a:pPr algn="ctr">
                        <a:buNone/>
                      </a:pPr>
                      <a:r>
                        <a:rPr lang="en-US" altLang="zh-CN" sz="1400" b="1" dirty="0">
                          <a:latin typeface="Arial" panose="020B0604020202020204" pitchFamily="34" charset="0"/>
                          <a:cs typeface="Arial" panose="020B0604020202020204" pitchFamily="34" charset="0"/>
                        </a:rPr>
                        <a:t>DX</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tLang="zh-CN" sz="1400" dirty="0">
                          <a:latin typeface="Arial" panose="020B0604020202020204" pitchFamily="34" charset="0"/>
                          <a:cs typeface="Arial" panose="020B0604020202020204" pitchFamily="34" charset="0"/>
                        </a:rPr>
                        <a:t>2</a:t>
                      </a:r>
                    </a:p>
                  </a:txBody>
                  <a:tcPr anchor="ctr">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tcPr>
                </a:tc>
                <a:tc>
                  <a:txBody>
                    <a:bodyPr/>
                    <a:lstStyle/>
                    <a:p>
                      <a:pPr algn="ctr">
                        <a:buNone/>
                      </a:pPr>
                      <a:r>
                        <a:rPr lang="en-US" altLang="zh-CN" sz="1400" dirty="0">
                          <a:latin typeface="Arial" panose="020B0604020202020204" pitchFamily="34" charset="0"/>
                          <a:cs typeface="Arial" panose="020B0604020202020204" pitchFamily="34" charset="0"/>
                        </a:rPr>
                        <a:t>4</a:t>
                      </a:r>
                    </a:p>
                  </a:txBody>
                  <a:tcPr anchor="ctr">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tcPr>
                </a:tc>
                <a:tc>
                  <a:txBody>
                    <a:bodyPr/>
                    <a:lstStyle/>
                    <a:p>
                      <a:pPr algn="ctr">
                        <a:buNone/>
                      </a:pPr>
                      <a:r>
                        <a:rPr lang="en-US" altLang="zh-CN" sz="1400">
                          <a:latin typeface="Arial" panose="020B0604020202020204" pitchFamily="34" charset="0"/>
                          <a:cs typeface="Arial" panose="020B0604020202020204" pitchFamily="34" charset="0"/>
                        </a:rPr>
                        <a:t>10</a:t>
                      </a:r>
                    </a:p>
                  </a:txBody>
                  <a:tcPr anchor="ctr">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tcPr>
                </a:tc>
                <a:tc>
                  <a:txBody>
                    <a:bodyPr/>
                    <a:lstStyle/>
                    <a:p>
                      <a:pPr algn="ctr">
                        <a:buNone/>
                      </a:pPr>
                      <a:endParaRPr lang="en-US" altLang="zh-CN" sz="140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altLang="zh-CN" sz="1400" dirty="0">
                          <a:latin typeface="Arial" panose="020B0604020202020204" pitchFamily="34" charset="0"/>
                          <a:cs typeface="Arial" panose="020B0604020202020204" pitchFamily="34" charset="0"/>
                        </a:rPr>
                        <a:t>2</a:t>
                      </a:r>
                    </a:p>
                  </a:txBody>
                  <a:tcPr anchor="ctr">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buNone/>
                      </a:pPr>
                      <a:r>
                        <a:rPr lang="en-US" altLang="zh-CN" sz="1400">
                          <a:latin typeface="Arial" panose="020B0604020202020204" pitchFamily="34" charset="0"/>
                          <a:cs typeface="Arial" panose="020B0604020202020204" pitchFamily="34" charset="0"/>
                        </a:rPr>
                        <a:t>4</a:t>
                      </a:r>
                    </a:p>
                  </a:txBody>
                  <a:tcPr anchor="ctr">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buNone/>
                      </a:pPr>
                      <a:r>
                        <a:rPr lang="en-US" altLang="zh-CN" sz="1400">
                          <a:latin typeface="Arial" panose="020B0604020202020204" pitchFamily="34" charset="0"/>
                          <a:cs typeface="Arial" panose="020B0604020202020204" pitchFamily="34" charset="0"/>
                        </a:rPr>
                        <a:t>10</a:t>
                      </a:r>
                    </a:p>
                  </a:txBody>
                  <a:tcPr anchor="ctr">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buNone/>
                      </a:pPr>
                      <a:endParaRPr lang="zh-CN" altLang="en-US" sz="140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altLang="zh-CN" sz="1400" dirty="0">
                          <a:latin typeface="Arial" panose="020B0604020202020204" pitchFamily="34" charset="0"/>
                          <a:cs typeface="Arial" panose="020B0604020202020204" pitchFamily="34" charset="0"/>
                        </a:rPr>
                        <a:t>2</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altLang="zh-CN" sz="1400">
                          <a:latin typeface="Arial" panose="020B0604020202020204" pitchFamily="34" charset="0"/>
                          <a:cs typeface="Arial" panose="020B0604020202020204" pitchFamily="34" charset="0"/>
                        </a:rPr>
                        <a:t>4</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altLang="zh-CN" sz="1400" dirty="0">
                          <a:latin typeface="Arial" panose="020B0604020202020204" pitchFamily="34" charset="0"/>
                          <a:cs typeface="Arial" panose="020B0604020202020204" pitchFamily="34" charset="0"/>
                        </a:rPr>
                        <a:t>10</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1"/>
                  </a:ext>
                </a:extLst>
              </a:tr>
              <a:tr h="841527">
                <a:tc>
                  <a:txBody>
                    <a:bodyPr/>
                    <a:lstStyle/>
                    <a:p>
                      <a:pPr algn="ctr">
                        <a:buNone/>
                      </a:pPr>
                      <a:r>
                        <a:rPr lang="en-US" altLang="zh-CN" sz="1400">
                          <a:latin typeface="Arial" panose="020B0604020202020204" pitchFamily="34" charset="0"/>
                          <a:cs typeface="Arial" panose="020B0604020202020204" pitchFamily="34" charset="0"/>
                        </a:rPr>
                        <a:t>1</a:t>
                      </a:r>
                    </a:p>
                  </a:txBody>
                  <a:tcPr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lnTlToBr>
                      <a:noFill/>
                    </a:lnTlToBr>
                    <a:lnBlToTr>
                      <a:noFill/>
                    </a:lnBlToTr>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1.513016867</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0.694300925</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-0.21151979</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tLang="zh-CN" sz="1400" dirty="0">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16278.11</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30431.43</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24800.28</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altLang="zh-CN" sz="1400">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altLang="zh-CN" sz="1400" dirty="0">
                          <a:latin typeface="Arial" panose="020B0604020202020204" pitchFamily="34" charset="0"/>
                          <a:cs typeface="Arial" panose="020B0604020202020204" pitchFamily="34" charset="0"/>
                        </a:rPr>
                        <a:t>(128,132)</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altLang="zh-CN" sz="1400" dirty="0">
                          <a:latin typeface="Arial" panose="020B0604020202020204" pitchFamily="34" charset="0"/>
                          <a:cs typeface="Arial" panose="020B0604020202020204" pitchFamily="34" charset="0"/>
                        </a:rPr>
                        <a:t>(156,180)</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altLang="zh-CN" sz="1400" dirty="0">
                          <a:latin typeface="Arial" panose="020B0604020202020204" pitchFamily="34" charset="0"/>
                          <a:cs typeface="Arial" panose="020B0604020202020204" pitchFamily="34" charset="0"/>
                        </a:rPr>
                        <a:t>(73,74)</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2"/>
                  </a:ext>
                </a:extLst>
              </a:tr>
              <a:tr h="841527">
                <a:tc>
                  <a:txBody>
                    <a:bodyPr/>
                    <a:lstStyle/>
                    <a:p>
                      <a:pPr algn="ctr">
                        <a:buNone/>
                      </a:pPr>
                      <a:r>
                        <a:rPr lang="en-US" altLang="zh-CN" sz="1400">
                          <a:latin typeface="Arial" panose="020B0604020202020204" pitchFamily="34" charset="0"/>
                          <a:cs typeface="Arial" panose="020B0604020202020204" pitchFamily="34" charset="0"/>
                        </a:rPr>
                        <a:t>2</a:t>
                      </a:r>
                    </a:p>
                  </a:txBody>
                  <a:tcPr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lnTlToBr>
                      <a:noFill/>
                    </a:lnTlToBr>
                    <a:lnBlToTr>
                      <a:noFill/>
                    </a:lnBlToTr>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0.779124363</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fontAlgn="b"/>
                      <a:r>
                        <a:rPr lang="en-US" sz="1400" b="0" i="0" u="none" strike="noStrike">
                          <a:solidFill>
                            <a:srgbClr val="FF0000"/>
                          </a:solidFill>
                          <a:effectLst/>
                          <a:latin typeface="Arial" panose="020B0604020202020204" pitchFamily="34" charset="0"/>
                          <a:cs typeface="Arial" panose="020B0604020202020204" pitchFamily="34" charset="0"/>
                        </a:rPr>
                        <a:t>2.446839533</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-0.15845328</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tLang="zh-CN" sz="1400">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19755.325</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b"/>
                      <a:r>
                        <a:rPr lang="en-US" sz="1400" b="0" i="0" u="none" strike="noStrike" dirty="0">
                          <a:solidFill>
                            <a:srgbClr val="FF0000"/>
                          </a:solidFill>
                          <a:effectLst/>
                          <a:latin typeface="Arial" panose="020B0604020202020204" pitchFamily="34" charset="0"/>
                          <a:cs typeface="Arial" panose="020B0604020202020204" pitchFamily="34" charset="0"/>
                        </a:rPr>
                        <a:t>16014.72</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29399.05</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altLang="zh-CN" sz="1400">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altLang="zh-CN" sz="1400">
                          <a:latin typeface="Arial" panose="020B0604020202020204" pitchFamily="34" charset="0"/>
                          <a:cs typeface="Arial" panose="020B0604020202020204" pitchFamily="34" charset="0"/>
                        </a:rPr>
                        <a:t>(112,118)</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altLang="zh-CN" sz="1400" dirty="0">
                          <a:latin typeface="Arial" panose="020B0604020202020204" pitchFamily="34" charset="0"/>
                          <a:cs typeface="Arial" panose="020B0604020202020204" pitchFamily="34" charset="0"/>
                        </a:rPr>
                        <a:t>(106,113)</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altLang="zh-CN" sz="1400" dirty="0">
                          <a:latin typeface="Arial" panose="020B0604020202020204" pitchFamily="34" charset="0"/>
                          <a:cs typeface="Arial" panose="020B0604020202020204" pitchFamily="34" charset="0"/>
                        </a:rPr>
                        <a:t>(66,63)</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3"/>
                  </a:ext>
                </a:extLst>
              </a:tr>
              <a:tr h="841527">
                <a:tc>
                  <a:txBody>
                    <a:bodyPr/>
                    <a:lstStyle/>
                    <a:p>
                      <a:pPr algn="ctr">
                        <a:buNone/>
                      </a:pPr>
                      <a:r>
                        <a:rPr lang="en-US" altLang="zh-CN" sz="1400">
                          <a:latin typeface="Arial" panose="020B0604020202020204" pitchFamily="34" charset="0"/>
                          <a:cs typeface="Arial" panose="020B0604020202020204" pitchFamily="34" charset="0"/>
                        </a:rPr>
                        <a:t>4</a:t>
                      </a:r>
                    </a:p>
                  </a:txBody>
                  <a:tcPr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lnTlToBr>
                      <a:noFill/>
                    </a:lnTlToBr>
                    <a:lnBlToTr>
                      <a:noFill/>
                    </a:lnBlToTr>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-0.429138139</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1.983441741</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-0.02803673</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tLang="zh-CN" sz="1400" dirty="0">
                          <a:latin typeface="Arial" panose="020B0604020202020204" pitchFamily="34" charset="0"/>
                          <a:cs typeface="Arial" panose="020B0604020202020204"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35039.335</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17334.25</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37038.56</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altLang="zh-CN" sz="1400">
                          <a:latin typeface="Arial" panose="020B0604020202020204" pitchFamily="34" charset="0"/>
                          <a:cs typeface="Arial" panose="020B0604020202020204" pitchFamily="34" charset="0"/>
                        </a:rPr>
                        <a:t>4</a:t>
                      </a:r>
                    </a:p>
                  </a:txBody>
                  <a:tcPr anchor="ctr">
                    <a:lnL w="12700" cap="flat" cmpd="sng" algn="ctr">
                      <a:solidFill>
                        <a:schemeClr val="tx1"/>
                      </a:solidFill>
                      <a:prstDash val="solid"/>
                      <a:round/>
                      <a:headEnd type="none" w="med" len="med"/>
                      <a:tailEnd type="none" w="med" len="me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altLang="zh-CN" sz="1400">
                          <a:latin typeface="Arial" panose="020B0604020202020204" pitchFamily="34" charset="0"/>
                          <a:cs typeface="Arial" panose="020B0604020202020204" pitchFamily="34" charset="0"/>
                        </a:rPr>
                        <a:t>(106,119)</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altLang="zh-CN" sz="1400">
                          <a:latin typeface="Arial" panose="020B0604020202020204" pitchFamily="34" charset="0"/>
                          <a:cs typeface="Arial" panose="020B0604020202020204" pitchFamily="34" charset="0"/>
                        </a:rPr>
                        <a:t>(114,110)</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altLang="zh-CN" sz="1400" dirty="0">
                          <a:latin typeface="Arial" panose="020B0604020202020204" pitchFamily="34" charset="0"/>
                          <a:cs typeface="Arial" panose="020B0604020202020204" pitchFamily="34" charset="0"/>
                        </a:rPr>
                        <a:t>(59,55)</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4508285" y="3243997"/>
              <a:ext cx="240" cy="240"/>
            </p14:xfrm>
          </p:contentPart>
        </mc:Choice>
        <mc:Fallback xmlns="">
          <p:pic>
            <p:nvPicPr>
              <p:cNvPr id="6" name="Ink 5"/>
              <p:cNvPicPr/>
              <p:nvPr/>
            </p:nvPicPr>
            <p:blipFill/>
            <p:spPr/>
          </p:pic>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4083"/>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3200" b="1" dirty="0">
                <a:latin typeface="Arial" panose="020B0604020202020204" pitchFamily="34" charset="0"/>
                <a:ea typeface="Arial" panose="020B0604020202020204" pitchFamily="34" charset="0"/>
                <a:cs typeface="Arial" panose="020B0604020202020204" pitchFamily="34" charset="0"/>
              </a:rPr>
              <a:t>Output Table of </a:t>
            </a:r>
            <a:r>
              <a:rPr kumimoji="1" lang="en-US" altLang="zh-CN" sz="3200" b="1" dirty="0" err="1">
                <a:latin typeface="Arial" panose="020B0604020202020204" pitchFamily="34" charset="0"/>
                <a:ea typeface="Arial" panose="020B0604020202020204" pitchFamily="34" charset="0"/>
                <a:cs typeface="Arial" panose="020B0604020202020204" pitchFamily="34" charset="0"/>
              </a:rPr>
              <a:t>ChnLen</a:t>
            </a:r>
            <a:r>
              <a:rPr kumimoji="1" lang="en-US" altLang="zh-CN" sz="3200" b="1" dirty="0">
                <a:latin typeface="Arial" panose="020B0604020202020204" pitchFamily="34" charset="0"/>
                <a:ea typeface="Arial" panose="020B0604020202020204" pitchFamily="34" charset="0"/>
                <a:cs typeface="Arial" panose="020B0604020202020204" pitchFamily="34" charset="0"/>
              </a:rPr>
              <a:t>, </a:t>
            </a:r>
            <a:r>
              <a:rPr kumimoji="1" lang="en-US" altLang="zh-CN" sz="3200" b="1" dirty="0" err="1">
                <a:latin typeface="Arial" panose="020B0604020202020204" pitchFamily="34" charset="0"/>
                <a:ea typeface="Arial" panose="020B0604020202020204" pitchFamily="34" charset="0"/>
                <a:cs typeface="Arial" panose="020B0604020202020204" pitchFamily="34" charset="0"/>
              </a:rPr>
              <a:t>StpPct</a:t>
            </a:r>
            <a:r>
              <a:rPr kumimoji="1" lang="en-US" altLang="zh-CN" sz="3200" b="1" dirty="0">
                <a:latin typeface="Arial" panose="020B0604020202020204" pitchFamily="34" charset="0"/>
                <a:ea typeface="Arial" panose="020B0604020202020204" pitchFamily="34" charset="0"/>
                <a:cs typeface="Arial" panose="020B0604020202020204" pitchFamily="34" charset="0"/>
              </a:rPr>
              <a:t> and </a:t>
            </a:r>
            <a:r>
              <a:rPr kumimoji="1" lang="en-US" altLang="zh-CN" sz="3200" b="1" dirty="0" err="1">
                <a:latin typeface="Arial" panose="020B0604020202020204" pitchFamily="34" charset="0"/>
                <a:ea typeface="Arial" panose="020B0604020202020204" pitchFamily="34" charset="0"/>
                <a:cs typeface="Arial" panose="020B0604020202020204" pitchFamily="34" charset="0"/>
              </a:rPr>
              <a:t>RoA</a:t>
            </a:r>
            <a:r>
              <a:rPr kumimoji="1" lang="en-US" altLang="zh-CN" sz="3200" b="1" dirty="0">
                <a:latin typeface="Arial" panose="020B0604020202020204" pitchFamily="34" charset="0"/>
                <a:ea typeface="Arial" panose="020B0604020202020204" pitchFamily="34" charset="0"/>
                <a:cs typeface="Arial" panose="020B0604020202020204" pitchFamily="34" charset="0"/>
              </a:rPr>
              <a:t> </a:t>
            </a:r>
            <a:r>
              <a:rPr kumimoji="1" lang="mr-IN" altLang="zh-CN" sz="3200" b="1" dirty="0">
                <a:latin typeface="Arial" panose="020B0604020202020204" pitchFamily="34" charset="0"/>
                <a:ea typeface="Arial" panose="020B0604020202020204" pitchFamily="34" charset="0"/>
                <a:cs typeface="Arial" panose="020B0604020202020204" pitchFamily="34" charset="0"/>
              </a:rPr>
              <a:t>–</a:t>
            </a:r>
            <a:r>
              <a:rPr kumimoji="1" lang="en-US" altLang="zh-CN" sz="3200" b="1" dirty="0">
                <a:latin typeface="Arial" panose="020B0604020202020204" pitchFamily="34" charset="0"/>
                <a:ea typeface="Arial" panose="020B0604020202020204" pitchFamily="34" charset="0"/>
                <a:cs typeface="Arial" panose="020B0604020202020204" pitchFamily="34" charset="0"/>
              </a:rPr>
              <a:t> TY Market</a:t>
            </a:r>
          </a:p>
        </p:txBody>
      </p:sp>
      <p:graphicFrame>
        <p:nvGraphicFramePr>
          <p:cNvPr id="10" name="Table 9"/>
          <p:cNvGraphicFramePr>
            <a:graphicFrameLocks noGrp="1"/>
          </p:cNvGraphicFramePr>
          <p:nvPr>
            <p:extLst>
              <p:ext uri="{D42A27DB-BD31-4B8C-83A1-F6EECF244321}">
                <p14:modId xmlns:p14="http://schemas.microsoft.com/office/powerpoint/2010/main" val="2045521287"/>
              </p:ext>
            </p:extLst>
          </p:nvPr>
        </p:nvGraphicFramePr>
        <p:xfrm>
          <a:off x="1143141" y="2179320"/>
          <a:ext cx="9577773" cy="3244260"/>
        </p:xfrm>
        <a:graphic>
          <a:graphicData uri="http://schemas.openxmlformats.org/drawingml/2006/table">
            <a:tbl>
              <a:tblPr firstRow="1" firstCol="1" bandRow="1"/>
              <a:tblGrid>
                <a:gridCol w="717039">
                  <a:extLst>
                    <a:ext uri="{9D8B030D-6E8A-4147-A177-3AD203B41FA5}">
                      <a16:colId xmlns:a16="http://schemas.microsoft.com/office/drawing/2014/main" val="20000"/>
                    </a:ext>
                  </a:extLst>
                </a:gridCol>
                <a:gridCol w="961540">
                  <a:extLst>
                    <a:ext uri="{9D8B030D-6E8A-4147-A177-3AD203B41FA5}">
                      <a16:colId xmlns:a16="http://schemas.microsoft.com/office/drawing/2014/main" val="20001"/>
                    </a:ext>
                  </a:extLst>
                </a:gridCol>
                <a:gridCol w="937246">
                  <a:extLst>
                    <a:ext uri="{9D8B030D-6E8A-4147-A177-3AD203B41FA5}">
                      <a16:colId xmlns:a16="http://schemas.microsoft.com/office/drawing/2014/main" val="20002"/>
                    </a:ext>
                  </a:extLst>
                </a:gridCol>
                <a:gridCol w="937246">
                  <a:extLst>
                    <a:ext uri="{9D8B030D-6E8A-4147-A177-3AD203B41FA5}">
                      <a16:colId xmlns:a16="http://schemas.microsoft.com/office/drawing/2014/main" val="20003"/>
                    </a:ext>
                  </a:extLst>
                </a:gridCol>
                <a:gridCol w="1041471">
                  <a:extLst>
                    <a:ext uri="{9D8B030D-6E8A-4147-A177-3AD203B41FA5}">
                      <a16:colId xmlns:a16="http://schemas.microsoft.com/office/drawing/2014/main" val="20004"/>
                    </a:ext>
                  </a:extLst>
                </a:gridCol>
                <a:gridCol w="1017177">
                  <a:extLst>
                    <a:ext uri="{9D8B030D-6E8A-4147-A177-3AD203B41FA5}">
                      <a16:colId xmlns:a16="http://schemas.microsoft.com/office/drawing/2014/main" val="20005"/>
                    </a:ext>
                  </a:extLst>
                </a:gridCol>
                <a:gridCol w="1003857">
                  <a:extLst>
                    <a:ext uri="{9D8B030D-6E8A-4147-A177-3AD203B41FA5}">
                      <a16:colId xmlns:a16="http://schemas.microsoft.com/office/drawing/2014/main" val="20006"/>
                    </a:ext>
                  </a:extLst>
                </a:gridCol>
                <a:gridCol w="987399">
                  <a:extLst>
                    <a:ext uri="{9D8B030D-6E8A-4147-A177-3AD203B41FA5}">
                      <a16:colId xmlns:a16="http://schemas.microsoft.com/office/drawing/2014/main" val="20007"/>
                    </a:ext>
                  </a:extLst>
                </a:gridCol>
                <a:gridCol w="987399">
                  <a:extLst>
                    <a:ext uri="{9D8B030D-6E8A-4147-A177-3AD203B41FA5}">
                      <a16:colId xmlns:a16="http://schemas.microsoft.com/office/drawing/2014/main" val="20008"/>
                    </a:ext>
                  </a:extLst>
                </a:gridCol>
                <a:gridCol w="987399">
                  <a:extLst>
                    <a:ext uri="{9D8B030D-6E8A-4147-A177-3AD203B41FA5}">
                      <a16:colId xmlns:a16="http://schemas.microsoft.com/office/drawing/2014/main" val="20009"/>
                    </a:ext>
                  </a:extLst>
                </a:gridCol>
              </a:tblGrid>
              <a:tr h="657812">
                <a:tc>
                  <a:txBody>
                    <a:bodyPr/>
                    <a:lstStyle/>
                    <a:p>
                      <a:pPr marL="0" marR="0" algn="ctr">
                        <a:spcBef>
                          <a:spcPts val="0"/>
                        </a:spcBef>
                        <a:spcAft>
                          <a:spcPts val="0"/>
                        </a:spcAft>
                      </a:pPr>
                      <a:r>
                        <a:rPr lang="en-US" sz="1800" b="1">
                          <a:solidFill>
                            <a:srgbClr val="000000"/>
                          </a:solidFill>
                          <a:effectLst/>
                          <a:latin typeface="Arial" panose="020B0604020202020204" pitchFamily="34" charset="0"/>
                          <a:ea typeface="Times New Roman" charset="0"/>
                          <a:cs typeface="Arial" panose="020B0604020202020204" pitchFamily="34" charset="0"/>
                        </a:rPr>
                        <a:t>TY</a:t>
                      </a:r>
                      <a:endParaRPr lang="en-US" sz="18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gridSpan="3">
                  <a:txBody>
                    <a:bodyPr/>
                    <a:lstStyle/>
                    <a:p>
                      <a:pPr marL="0" marR="0" algn="ctr">
                        <a:spcBef>
                          <a:spcPts val="0"/>
                        </a:spcBef>
                        <a:spcAft>
                          <a:spcPts val="0"/>
                        </a:spcAft>
                      </a:pPr>
                      <a:r>
                        <a:rPr lang="en-US" sz="1800" b="1" dirty="0" err="1">
                          <a:solidFill>
                            <a:srgbClr val="000000"/>
                          </a:solidFill>
                          <a:effectLst/>
                          <a:latin typeface="Arial" panose="020B0604020202020204" pitchFamily="34" charset="0"/>
                          <a:ea typeface="Times New Roman" charset="0"/>
                          <a:cs typeface="Arial" panose="020B0604020202020204" pitchFamily="34" charset="0"/>
                        </a:rPr>
                        <a:t>ChnLen</a:t>
                      </a:r>
                      <a:endParaRPr lang="en-US" sz="18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hMerge="1">
                  <a:txBody>
                    <a:bodyPr/>
                    <a:lstStyle/>
                    <a:p>
                      <a:pPr marL="0" marR="0">
                        <a:spcBef>
                          <a:spcPts val="0"/>
                        </a:spcBef>
                        <a:spcAft>
                          <a:spcPts val="0"/>
                        </a:spcAft>
                      </a:pPr>
                      <a:endParaRPr lang="en-US" sz="1200" dirty="0">
                        <a:solidFill>
                          <a:srgbClr val="365F91"/>
                        </a:solidFill>
                        <a:effectLst/>
                        <a:latin typeface="Cambria" charset="0"/>
                        <a:ea typeface="ＭＳ 明朝" charset="-128"/>
                        <a:cs typeface="Times New Roman" charset="0"/>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hMerge="1">
                  <a:txBody>
                    <a:bodyPr/>
                    <a:lstStyle/>
                    <a:p>
                      <a:pPr marL="0" marR="0">
                        <a:spcBef>
                          <a:spcPts val="0"/>
                        </a:spcBef>
                        <a:spcAft>
                          <a:spcPts val="0"/>
                        </a:spcAft>
                      </a:pPr>
                      <a:endParaRPr lang="en-US" sz="1200" dirty="0">
                        <a:solidFill>
                          <a:srgbClr val="365F91"/>
                        </a:solidFill>
                        <a:effectLst/>
                        <a:latin typeface="Cambria" charset="0"/>
                        <a:ea typeface="ＭＳ 明朝" charset="-128"/>
                        <a:cs typeface="Times New Roman" charset="0"/>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gridSpan="3">
                  <a:txBody>
                    <a:bodyPr/>
                    <a:lstStyle/>
                    <a:p>
                      <a:pPr marL="0" marR="0" algn="ctr">
                        <a:spcBef>
                          <a:spcPts val="0"/>
                        </a:spcBef>
                        <a:spcAft>
                          <a:spcPts val="0"/>
                        </a:spcAft>
                      </a:pPr>
                      <a:r>
                        <a:rPr lang="en-US" sz="1800" b="1" dirty="0" err="1">
                          <a:solidFill>
                            <a:srgbClr val="000000"/>
                          </a:solidFill>
                          <a:effectLst/>
                          <a:latin typeface="Arial" panose="020B0604020202020204" pitchFamily="34" charset="0"/>
                          <a:ea typeface="Times New Roman" charset="0"/>
                          <a:cs typeface="Arial" panose="020B0604020202020204" pitchFamily="34" charset="0"/>
                        </a:rPr>
                        <a:t>StpPct</a:t>
                      </a:r>
                      <a:r>
                        <a:rPr lang="en-US" sz="1800" b="1" dirty="0">
                          <a:solidFill>
                            <a:srgbClr val="000000"/>
                          </a:solidFill>
                          <a:effectLst/>
                          <a:latin typeface="Arial" panose="020B0604020202020204" pitchFamily="34" charset="0"/>
                          <a:ea typeface="Times New Roman" charset="0"/>
                          <a:cs typeface="Arial" panose="020B0604020202020204" pitchFamily="34" charset="0"/>
                        </a:rPr>
                        <a:t> </a:t>
                      </a:r>
                      <a:endParaRPr lang="en-US" sz="18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hMerge="1">
                  <a:txBody>
                    <a:bodyPr/>
                    <a:lstStyle/>
                    <a:p>
                      <a:pPr marL="0" marR="0">
                        <a:spcBef>
                          <a:spcPts val="0"/>
                        </a:spcBef>
                        <a:spcAft>
                          <a:spcPts val="0"/>
                        </a:spcAft>
                      </a:pPr>
                      <a:endParaRPr lang="en-US" sz="1200">
                        <a:solidFill>
                          <a:srgbClr val="365F91"/>
                        </a:solidFill>
                        <a:effectLst/>
                        <a:latin typeface="Cambria" charset="0"/>
                        <a:ea typeface="ＭＳ 明朝" charset="-128"/>
                        <a:cs typeface="Times New Roman" charset="0"/>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hMerge="1">
                  <a:txBody>
                    <a:bodyPr/>
                    <a:lstStyle/>
                    <a:p>
                      <a:pPr marL="0" marR="0">
                        <a:spcBef>
                          <a:spcPts val="0"/>
                        </a:spcBef>
                        <a:spcAft>
                          <a:spcPts val="0"/>
                        </a:spcAft>
                      </a:pPr>
                      <a:endParaRPr lang="en-US" sz="1200" dirty="0">
                        <a:solidFill>
                          <a:srgbClr val="365F91"/>
                        </a:solidFill>
                        <a:effectLst/>
                        <a:latin typeface="Cambria" charset="0"/>
                        <a:ea typeface="ＭＳ 明朝" charset="-128"/>
                        <a:cs typeface="Times New Roman" charset="0"/>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gridSpan="3">
                  <a:txBody>
                    <a:bodyPr/>
                    <a:lstStyle/>
                    <a:p>
                      <a:pPr marL="0" marR="0" algn="ctr">
                        <a:spcBef>
                          <a:spcPts val="0"/>
                        </a:spcBef>
                        <a:spcAft>
                          <a:spcPts val="0"/>
                        </a:spcAft>
                      </a:pPr>
                      <a:r>
                        <a:rPr lang="en-US" sz="1800" b="1" dirty="0" err="1">
                          <a:solidFill>
                            <a:srgbClr val="000000"/>
                          </a:solidFill>
                          <a:effectLst/>
                          <a:latin typeface="Arial" panose="020B0604020202020204" pitchFamily="34" charset="0"/>
                          <a:ea typeface="Times New Roman" charset="0"/>
                          <a:cs typeface="Arial" panose="020B0604020202020204" pitchFamily="34" charset="0"/>
                        </a:rPr>
                        <a:t>RoA</a:t>
                      </a:r>
                      <a:endParaRPr lang="en-US" sz="18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hMerge="1">
                  <a:txBody>
                    <a:bodyPr/>
                    <a:lstStyle/>
                    <a:p>
                      <a:pPr marL="0" marR="0">
                        <a:spcBef>
                          <a:spcPts val="0"/>
                        </a:spcBef>
                        <a:spcAft>
                          <a:spcPts val="0"/>
                        </a:spcAft>
                      </a:pPr>
                      <a:endParaRPr lang="en-US" sz="1200">
                        <a:solidFill>
                          <a:srgbClr val="365F91"/>
                        </a:solidFill>
                        <a:effectLst/>
                        <a:latin typeface="Cambria" charset="0"/>
                        <a:ea typeface="ＭＳ 明朝" charset="-128"/>
                        <a:cs typeface="Times New Roman" charset="0"/>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hMerge="1">
                  <a:txBody>
                    <a:bodyPr/>
                    <a:lstStyle/>
                    <a:p>
                      <a:pPr marL="0" marR="0">
                        <a:spcBef>
                          <a:spcPts val="0"/>
                        </a:spcBef>
                        <a:spcAft>
                          <a:spcPts val="0"/>
                        </a:spcAft>
                      </a:pPr>
                      <a:endParaRPr lang="en-US" sz="1200" dirty="0">
                        <a:solidFill>
                          <a:srgbClr val="365F91"/>
                        </a:solidFill>
                        <a:effectLst/>
                        <a:latin typeface="Cambria" charset="0"/>
                        <a:ea typeface="ＭＳ 明朝" charset="-128"/>
                        <a:cs typeface="Times New Roman" charset="0"/>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46612">
                <a:tc>
                  <a:txBody>
                    <a:bodyPr/>
                    <a:lstStyle/>
                    <a:p>
                      <a:pPr marL="0" marR="0" algn="ctr">
                        <a:spcBef>
                          <a:spcPts val="0"/>
                        </a:spcBef>
                        <a:spcAft>
                          <a:spcPts val="0"/>
                        </a:spcAft>
                      </a:pPr>
                      <a:r>
                        <a:rPr lang="en-US" sz="1500" b="1">
                          <a:solidFill>
                            <a:srgbClr val="000000"/>
                          </a:solidFill>
                          <a:effectLst/>
                          <a:latin typeface="Arial" panose="020B0604020202020204" pitchFamily="34" charset="0"/>
                          <a:ea typeface="Times New Roman" charset="0"/>
                          <a:cs typeface="Arial" panose="020B0604020202020204" pitchFamily="34" charset="0"/>
                        </a:rPr>
                        <a:t>Tau\T</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2</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4</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10</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2</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4</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pPr>
                      <a:r>
                        <a:rPr lang="en-US" sz="1500">
                          <a:solidFill>
                            <a:srgbClr val="000000"/>
                          </a:solidFill>
                          <a:effectLst/>
                          <a:latin typeface="Arial" panose="020B0604020202020204" pitchFamily="34" charset="0"/>
                          <a:ea typeface="Times New Roman" charset="0"/>
                          <a:cs typeface="Arial" panose="020B0604020202020204" pitchFamily="34" charset="0"/>
                        </a:rPr>
                        <a:t>10</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2</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pPr>
                      <a:r>
                        <a:rPr lang="en-US" sz="1500">
                          <a:solidFill>
                            <a:srgbClr val="000000"/>
                          </a:solidFill>
                          <a:effectLst/>
                          <a:latin typeface="Arial" panose="020B0604020202020204" pitchFamily="34" charset="0"/>
                          <a:ea typeface="Times New Roman" charset="0"/>
                          <a:cs typeface="Arial" panose="020B0604020202020204" pitchFamily="34" charset="0"/>
                        </a:rPr>
                        <a:t>4</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10</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a:noFill/>
                    </a:lnB>
                    <a:solidFill>
                      <a:srgbClr val="D3DFEE"/>
                    </a:solidFill>
                  </a:tcPr>
                </a:tc>
                <a:extLst>
                  <a:ext uri="{0D108BD9-81ED-4DB2-BD59-A6C34878D82A}">
                    <a16:rowId xmlns:a16="http://schemas.microsoft.com/office/drawing/2014/main" val="10001"/>
                  </a:ext>
                </a:extLst>
              </a:tr>
              <a:tr h="646612">
                <a:tc>
                  <a:txBody>
                    <a:bodyPr/>
                    <a:lstStyle/>
                    <a:p>
                      <a:pPr marL="0" marR="0" algn="ctr">
                        <a:spcBef>
                          <a:spcPts val="0"/>
                        </a:spcBef>
                        <a:spcAft>
                          <a:spcPts val="0"/>
                        </a:spcAft>
                      </a:pPr>
                      <a:r>
                        <a:rPr lang="en-US" sz="1500" b="1">
                          <a:solidFill>
                            <a:srgbClr val="000000"/>
                          </a:solidFill>
                          <a:effectLst/>
                          <a:latin typeface="Arial" panose="020B0604020202020204" pitchFamily="34" charset="0"/>
                          <a:ea typeface="Times New Roman" charset="0"/>
                          <a:cs typeface="Arial" panose="020B0604020202020204" pitchFamily="34" charset="0"/>
                        </a:rPr>
                        <a:t>1</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FFFFFF"/>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10120.92</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FFFFFF"/>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11034.29</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FFFFFF"/>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10375.41</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FFFFFF"/>
                    </a:solidFill>
                  </a:tcPr>
                </a:tc>
                <a:tc>
                  <a:txBody>
                    <a:bodyPr/>
                    <a:lstStyle/>
                    <a:p>
                      <a:pPr marL="0" marR="0" algn="ctr">
                        <a:spcBef>
                          <a:spcPts val="0"/>
                        </a:spcBef>
                        <a:spcAft>
                          <a:spcPts val="0"/>
                        </a:spcAft>
                      </a:pPr>
                      <a:r>
                        <a:rPr lang="en-US" sz="1500">
                          <a:solidFill>
                            <a:srgbClr val="000000"/>
                          </a:solidFill>
                          <a:effectLst/>
                          <a:latin typeface="Arial" panose="020B0604020202020204" pitchFamily="34" charset="0"/>
                          <a:ea typeface="Times New Roman" charset="0"/>
                          <a:cs typeface="Arial" panose="020B0604020202020204" pitchFamily="34" charset="0"/>
                        </a:rPr>
                        <a:t>0.138553</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FFFFFF"/>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0.1125</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FFFFFF"/>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0.093266</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FFFFFF"/>
                    </a:solidFill>
                  </a:tcPr>
                </a:tc>
                <a:tc>
                  <a:txBody>
                    <a:bodyPr/>
                    <a:lstStyle/>
                    <a:p>
                      <a:pPr marL="0" marR="0" algn="ctr">
                        <a:spcBef>
                          <a:spcPts val="0"/>
                        </a:spcBef>
                        <a:spcAft>
                          <a:spcPts val="0"/>
                        </a:spcAft>
                      </a:pPr>
                      <a:r>
                        <a:rPr lang="en-US" sz="1500">
                          <a:solidFill>
                            <a:srgbClr val="000000"/>
                          </a:solidFill>
                          <a:effectLst/>
                          <a:latin typeface="Arial" panose="020B0604020202020204" pitchFamily="34" charset="0"/>
                          <a:ea typeface="Times New Roman" charset="0"/>
                          <a:cs typeface="Arial" panose="020B0604020202020204" pitchFamily="34" charset="0"/>
                        </a:rPr>
                        <a:t>1.237073</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FFFFFF"/>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1.9493</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FFFFFF"/>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3.658643</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02"/>
                  </a:ext>
                </a:extLst>
              </a:tr>
              <a:tr h="646612">
                <a:tc>
                  <a:txBody>
                    <a:bodyPr/>
                    <a:lstStyle/>
                    <a:p>
                      <a:pPr marL="0" marR="0" algn="ctr">
                        <a:spcBef>
                          <a:spcPts val="0"/>
                        </a:spcBef>
                        <a:spcAft>
                          <a:spcPts val="0"/>
                        </a:spcAft>
                      </a:pPr>
                      <a:r>
                        <a:rPr lang="en-US" sz="1500" b="1">
                          <a:solidFill>
                            <a:srgbClr val="000000"/>
                          </a:solidFill>
                          <a:effectLst/>
                          <a:latin typeface="Arial" panose="020B0604020202020204" pitchFamily="34" charset="0"/>
                          <a:ea typeface="Times New Roman" charset="0"/>
                          <a:cs typeface="Arial" panose="020B0604020202020204" pitchFamily="34" charset="0"/>
                        </a:rPr>
                        <a:t>2</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D3DFEE"/>
                    </a:solidFill>
                  </a:tcPr>
                </a:tc>
                <a:tc>
                  <a:txBody>
                    <a:bodyPr/>
                    <a:lstStyle/>
                    <a:p>
                      <a:pPr marL="0" marR="0" algn="ctr">
                        <a:spcBef>
                          <a:spcPts val="0"/>
                        </a:spcBef>
                        <a:spcAft>
                          <a:spcPts val="0"/>
                        </a:spcAft>
                      </a:pPr>
                      <a:r>
                        <a:rPr lang="en-US" sz="1500">
                          <a:solidFill>
                            <a:srgbClr val="000000"/>
                          </a:solidFill>
                          <a:effectLst/>
                          <a:latin typeface="Arial" panose="020B0604020202020204" pitchFamily="34" charset="0"/>
                          <a:ea typeface="Times New Roman" charset="0"/>
                          <a:cs typeface="Arial" panose="020B0604020202020204" pitchFamily="34" charset="0"/>
                        </a:rPr>
                        <a:t>10034.57</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D3DFEE"/>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9963.03</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D3DFEE"/>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10298.89</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D3DFEE"/>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0.0131086</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D3DFEE"/>
                    </a:solidFill>
                  </a:tcPr>
                </a:tc>
                <a:tc>
                  <a:txBody>
                    <a:bodyPr/>
                    <a:lstStyle/>
                    <a:p>
                      <a:pPr marL="0" marR="0" algn="ctr">
                        <a:spcBef>
                          <a:spcPts val="0"/>
                        </a:spcBef>
                        <a:spcAft>
                          <a:spcPts val="0"/>
                        </a:spcAft>
                      </a:pPr>
                      <a:r>
                        <a:rPr lang="en-US" sz="1500">
                          <a:solidFill>
                            <a:srgbClr val="000000"/>
                          </a:solidFill>
                          <a:effectLst/>
                          <a:latin typeface="Arial" panose="020B0604020202020204" pitchFamily="34" charset="0"/>
                          <a:ea typeface="Times New Roman" charset="0"/>
                          <a:cs typeface="Arial" panose="020B0604020202020204" pitchFamily="34" charset="0"/>
                        </a:rPr>
                        <a:t>0.112909</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D3DFEE"/>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0.094741</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D3DFEE"/>
                    </a:solidFill>
                  </a:tcPr>
                </a:tc>
                <a:tc>
                  <a:txBody>
                    <a:bodyPr/>
                    <a:lstStyle/>
                    <a:p>
                      <a:pPr marL="0" marR="0" algn="ctr">
                        <a:spcBef>
                          <a:spcPts val="0"/>
                        </a:spcBef>
                        <a:spcAft>
                          <a:spcPts val="0"/>
                        </a:spcAft>
                      </a:pPr>
                      <a:r>
                        <a:rPr lang="en-US" sz="1500">
                          <a:solidFill>
                            <a:srgbClr val="000000"/>
                          </a:solidFill>
                          <a:effectLst/>
                          <a:latin typeface="Arial" panose="020B0604020202020204" pitchFamily="34" charset="0"/>
                          <a:ea typeface="Times New Roman" charset="0"/>
                          <a:cs typeface="Arial" panose="020B0604020202020204" pitchFamily="34" charset="0"/>
                        </a:rPr>
                        <a:t>1.257717</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D3DFEE"/>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1.952157</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D3DFEE"/>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3.647047</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D3DFEE"/>
                    </a:solidFill>
                  </a:tcPr>
                </a:tc>
                <a:extLst>
                  <a:ext uri="{0D108BD9-81ED-4DB2-BD59-A6C34878D82A}">
                    <a16:rowId xmlns:a16="http://schemas.microsoft.com/office/drawing/2014/main" val="10003"/>
                  </a:ext>
                </a:extLst>
              </a:tr>
              <a:tr h="646612">
                <a:tc>
                  <a:txBody>
                    <a:bodyPr/>
                    <a:lstStyle/>
                    <a:p>
                      <a:pPr marL="0" marR="0" algn="ctr">
                        <a:spcBef>
                          <a:spcPts val="0"/>
                        </a:spcBef>
                        <a:spcAft>
                          <a:spcPts val="0"/>
                        </a:spcAft>
                      </a:pPr>
                      <a:r>
                        <a:rPr lang="en-US" sz="1500" b="1">
                          <a:solidFill>
                            <a:srgbClr val="000000"/>
                          </a:solidFill>
                          <a:effectLst/>
                          <a:latin typeface="Arial" panose="020B0604020202020204" pitchFamily="34" charset="0"/>
                          <a:ea typeface="Times New Roman" charset="0"/>
                          <a:cs typeface="Arial" panose="020B0604020202020204" pitchFamily="34" charset="0"/>
                        </a:rPr>
                        <a:t>4</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500">
                          <a:solidFill>
                            <a:srgbClr val="000000"/>
                          </a:solidFill>
                          <a:effectLst/>
                          <a:latin typeface="Arial" panose="020B0604020202020204" pitchFamily="34" charset="0"/>
                          <a:ea typeface="Times New Roman" charset="0"/>
                          <a:cs typeface="Arial" panose="020B0604020202020204" pitchFamily="34" charset="0"/>
                        </a:rPr>
                        <a:t>11164.57</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w="12700" cap="flat" cmpd="sng" algn="ctr">
                      <a:solidFill>
                        <a:srgbClr val="4F81BD"/>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10764.24</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10682.96</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0.1416</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w="12700" cap="flat" cmpd="sng" algn="ctr">
                      <a:solidFill>
                        <a:srgbClr val="4F81BD"/>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500">
                          <a:solidFill>
                            <a:srgbClr val="000000"/>
                          </a:solidFill>
                          <a:effectLst/>
                          <a:latin typeface="Arial" panose="020B0604020202020204" pitchFamily="34" charset="0"/>
                          <a:ea typeface="Times New Roman" charset="0"/>
                          <a:cs typeface="Arial" panose="020B0604020202020204" pitchFamily="34" charset="0"/>
                        </a:rPr>
                        <a:t>0.113091</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0.095259</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500">
                          <a:solidFill>
                            <a:srgbClr val="000000"/>
                          </a:solidFill>
                          <a:effectLst/>
                          <a:latin typeface="Arial" panose="020B0604020202020204" pitchFamily="34" charset="0"/>
                          <a:ea typeface="Times New Roman" charset="0"/>
                          <a:cs typeface="Arial" panose="020B0604020202020204" pitchFamily="34" charset="0"/>
                        </a:rPr>
                        <a:t>1.364325</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w="12700" cap="flat" cmpd="sng" algn="ctr">
                      <a:solidFill>
                        <a:srgbClr val="4F81BD"/>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500">
                          <a:solidFill>
                            <a:srgbClr val="000000"/>
                          </a:solidFill>
                          <a:effectLst/>
                          <a:latin typeface="Arial" panose="020B0604020202020204" pitchFamily="34" charset="0"/>
                          <a:ea typeface="Times New Roman" charset="0"/>
                          <a:cs typeface="Arial" panose="020B0604020202020204" pitchFamily="34" charset="0"/>
                        </a:rPr>
                        <a:t>1.946929</a:t>
                      </a:r>
                      <a:endParaRPr lang="en-US" sz="15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500" dirty="0">
                          <a:solidFill>
                            <a:srgbClr val="000000"/>
                          </a:solidFill>
                          <a:effectLst/>
                          <a:latin typeface="Arial" panose="020B0604020202020204" pitchFamily="34" charset="0"/>
                          <a:ea typeface="Times New Roman" charset="0"/>
                          <a:cs typeface="Arial" panose="020B0604020202020204" pitchFamily="34" charset="0"/>
                        </a:rPr>
                        <a:t>3.654741</a:t>
                      </a:r>
                      <a:endParaRPr lang="en-US" sz="15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11" name="TextBox 10"/>
          <p:cNvSpPr txBox="1"/>
          <p:nvPr/>
        </p:nvSpPr>
        <p:spPr>
          <a:xfrm>
            <a:off x="1143141" y="1276894"/>
            <a:ext cx="9519557" cy="707886"/>
          </a:xfrm>
          <a:prstGeom prst="rect">
            <a:avLst/>
          </a:prstGeom>
          <a:noFill/>
        </p:spPr>
        <p:txBody>
          <a:bodyPr wrap="square" rtlCol="0">
            <a:spAutoFit/>
          </a:bodyPr>
          <a:lstStyle/>
          <a:p>
            <a:r>
              <a:rPr lang="en-US" sz="2000" b="1" dirty="0">
                <a:latin typeface="Arial" charset="0"/>
                <a:ea typeface="Arial" charset="0"/>
                <a:cs typeface="Arial" charset="0"/>
              </a:rPr>
              <a:t>In sample - </a:t>
            </a:r>
            <a:r>
              <a:rPr lang="en-US" sz="2000" b="1" dirty="0" err="1">
                <a:latin typeface="Arial" charset="0"/>
                <a:ea typeface="Arial" charset="0"/>
                <a:cs typeface="Arial" charset="0"/>
              </a:rPr>
              <a:t>Avg</a:t>
            </a:r>
            <a:r>
              <a:rPr lang="en-US" sz="2000" b="1" dirty="0">
                <a:latin typeface="Arial" charset="0"/>
                <a:ea typeface="Arial" charset="0"/>
                <a:cs typeface="Arial" charset="0"/>
              </a:rPr>
              <a:t> </a:t>
            </a:r>
            <a:r>
              <a:rPr lang="en-US" sz="2000" b="1" dirty="0" err="1">
                <a:latin typeface="Arial" charset="0"/>
                <a:ea typeface="Arial" charset="0"/>
                <a:cs typeface="Arial" charset="0"/>
              </a:rPr>
              <a:t>ChnLen</a:t>
            </a:r>
            <a:r>
              <a:rPr lang="en-US" sz="2000" b="1" dirty="0">
                <a:latin typeface="Arial" charset="0"/>
                <a:ea typeface="Arial" charset="0"/>
                <a:cs typeface="Arial" charset="0"/>
              </a:rPr>
              <a:t>, </a:t>
            </a:r>
            <a:r>
              <a:rPr lang="en-US" sz="2000" b="1" dirty="0" err="1">
                <a:latin typeface="Arial" charset="0"/>
                <a:ea typeface="Arial" charset="0"/>
                <a:cs typeface="Arial" charset="0"/>
              </a:rPr>
              <a:t>StpPct</a:t>
            </a:r>
            <a:r>
              <a:rPr lang="en-US" sz="2000" b="1" dirty="0">
                <a:latin typeface="Arial" charset="0"/>
                <a:ea typeface="Arial" charset="0"/>
                <a:cs typeface="Arial" charset="0"/>
              </a:rPr>
              <a:t>, and </a:t>
            </a:r>
            <a:r>
              <a:rPr lang="en-US" sz="2000" b="1" dirty="0" err="1">
                <a:latin typeface="Arial" charset="0"/>
                <a:ea typeface="Arial" charset="0"/>
                <a:cs typeface="Arial" charset="0"/>
              </a:rPr>
              <a:t>RoA</a:t>
            </a:r>
            <a:r>
              <a:rPr lang="en-US" sz="2000" b="1" dirty="0">
                <a:latin typeface="Arial" charset="0"/>
                <a:ea typeface="Arial" charset="0"/>
                <a:cs typeface="Arial" charset="0"/>
              </a:rPr>
              <a:t> with respect to different T and Tau </a:t>
            </a:r>
          </a:p>
          <a:p>
            <a:endParaRPr lang="en-US" sz="2000" dirty="0"/>
          </a:p>
        </p:txBody>
      </p:sp>
    </p:spTree>
    <p:extLst>
      <p:ext uri="{BB962C8B-B14F-4D97-AF65-F5344CB8AC3E}">
        <p14:creationId xmlns:p14="http://schemas.microsoft.com/office/powerpoint/2010/main" val="36809601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1999" cy="648393"/>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rPr>
              <a:t>TY Market - Graphs from Grid Search</a:t>
            </a:r>
          </a:p>
        </p:txBody>
      </p:sp>
      <p:pic>
        <p:nvPicPr>
          <p:cNvPr id="10" name="图片 1"/>
          <p:cNvPicPr/>
          <p:nvPr/>
        </p:nvPicPr>
        <p:blipFill>
          <a:blip r:embed="rId3"/>
          <a:stretch>
            <a:fillRect/>
          </a:stretch>
        </p:blipFill>
        <p:spPr>
          <a:xfrm>
            <a:off x="794385" y="1885889"/>
            <a:ext cx="5207635" cy="3251835"/>
          </a:xfrm>
          <a:prstGeom prst="rect">
            <a:avLst/>
          </a:prstGeom>
        </p:spPr>
      </p:pic>
      <p:pic>
        <p:nvPicPr>
          <p:cNvPr id="13" name="图片 5"/>
          <p:cNvPicPr/>
          <p:nvPr/>
        </p:nvPicPr>
        <p:blipFill>
          <a:blip r:embed="rId4"/>
          <a:stretch>
            <a:fillRect/>
          </a:stretch>
        </p:blipFill>
        <p:spPr>
          <a:xfrm>
            <a:off x="6821791" y="1885889"/>
            <a:ext cx="5207635" cy="3251835"/>
          </a:xfrm>
          <a:prstGeom prst="rect">
            <a:avLst/>
          </a:prstGeom>
        </p:spPr>
      </p:pic>
      <p:sp>
        <p:nvSpPr>
          <p:cNvPr id="14" name="TextBox 13"/>
          <p:cNvSpPr txBox="1"/>
          <p:nvPr/>
        </p:nvSpPr>
        <p:spPr>
          <a:xfrm>
            <a:off x="916569" y="943968"/>
            <a:ext cx="188229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b="1" dirty="0">
                <a:latin typeface="Arial" panose="020B0604020202020204" pitchFamily="34" charset="0"/>
                <a:ea typeface="Arial" panose="020B0604020202020204" pitchFamily="34" charset="0"/>
                <a:cs typeface="Arial" panose="020B0604020202020204" pitchFamily="34" charset="0"/>
              </a:rPr>
              <a:t>T=2</a:t>
            </a:r>
          </a:p>
        </p:txBody>
      </p:sp>
      <p:sp>
        <p:nvSpPr>
          <p:cNvPr id="17" name="文本框 6"/>
          <p:cNvSpPr txBox="1"/>
          <p:nvPr/>
        </p:nvSpPr>
        <p:spPr>
          <a:xfrm>
            <a:off x="2538730" y="5464175"/>
            <a:ext cx="1046480" cy="646331"/>
          </a:xfrm>
          <a:prstGeom prst="rect">
            <a:avLst/>
          </a:prstGeom>
          <a:noFill/>
        </p:spPr>
        <p:txBody>
          <a:bodyPr wrap="square" rtlCol="0">
            <a:spAutoFit/>
          </a:bodyPr>
          <a:lstStyle/>
          <a:p>
            <a:r>
              <a:rPr lang="en-US" altLang="zh-CN" dirty="0">
                <a:latin typeface="Arial" panose="020B0604020202020204" pitchFamily="34" charset="0"/>
                <a:ea typeface="Arial" panose="020B0604020202020204" pitchFamily="34" charset="0"/>
                <a:cs typeface="Arial" panose="020B0604020202020204" pitchFamily="34" charset="0"/>
              </a:rPr>
              <a:t>T=2 Tau=1</a:t>
            </a:r>
          </a:p>
        </p:txBody>
      </p:sp>
      <p:sp>
        <p:nvSpPr>
          <p:cNvPr id="18" name="文本框 7"/>
          <p:cNvSpPr txBox="1"/>
          <p:nvPr/>
        </p:nvSpPr>
        <p:spPr>
          <a:xfrm>
            <a:off x="8877992" y="5464174"/>
            <a:ext cx="2017453" cy="646331"/>
          </a:xfrm>
          <a:prstGeom prst="rect">
            <a:avLst/>
          </a:prstGeom>
          <a:noFill/>
        </p:spPr>
        <p:txBody>
          <a:bodyPr wrap="square" rtlCol="0">
            <a:spAutoFit/>
          </a:bodyPr>
          <a:lstStyle/>
          <a:p>
            <a:r>
              <a:rPr lang="en-US" altLang="zh-CN" dirty="0">
                <a:latin typeface="Arial" panose="020B0604020202020204" pitchFamily="34" charset="0"/>
                <a:ea typeface="Arial" panose="020B0604020202020204" pitchFamily="34" charset="0"/>
                <a:cs typeface="Arial" panose="020B0604020202020204" pitchFamily="34" charset="0"/>
              </a:rPr>
              <a:t>T=2</a:t>
            </a:r>
          </a:p>
          <a:p>
            <a:r>
              <a:rPr lang="en-US" altLang="zh-CN" dirty="0">
                <a:latin typeface="Arial" panose="020B0604020202020204" pitchFamily="34" charset="0"/>
                <a:ea typeface="Arial" panose="020B0604020202020204" pitchFamily="34" charset="0"/>
                <a:cs typeface="Arial" panose="020B0604020202020204" pitchFamily="34" charset="0"/>
              </a:rPr>
              <a:t>Tau=2</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1999" cy="648393"/>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rPr>
              <a:t>TY Market - Graphs from Grid Search</a:t>
            </a:r>
          </a:p>
        </p:txBody>
      </p:sp>
      <p:pic>
        <p:nvPicPr>
          <p:cNvPr id="14" name="图片 11"/>
          <p:cNvPicPr/>
          <p:nvPr/>
        </p:nvPicPr>
        <p:blipFill>
          <a:blip r:embed="rId2"/>
          <a:stretch>
            <a:fillRect/>
          </a:stretch>
        </p:blipFill>
        <p:spPr>
          <a:xfrm>
            <a:off x="794384" y="1885889"/>
            <a:ext cx="5207635" cy="3251835"/>
          </a:xfrm>
          <a:prstGeom prst="rect">
            <a:avLst/>
          </a:prstGeom>
        </p:spPr>
      </p:pic>
      <p:pic>
        <p:nvPicPr>
          <p:cNvPr id="15" name="图片 12"/>
          <p:cNvPicPr/>
          <p:nvPr/>
        </p:nvPicPr>
        <p:blipFill>
          <a:blip r:embed="rId3"/>
          <a:stretch>
            <a:fillRect/>
          </a:stretch>
        </p:blipFill>
        <p:spPr>
          <a:xfrm>
            <a:off x="6710477" y="1885889"/>
            <a:ext cx="5207635" cy="3188335"/>
          </a:xfrm>
          <a:prstGeom prst="rect">
            <a:avLst/>
          </a:prstGeom>
        </p:spPr>
      </p:pic>
      <p:sp>
        <p:nvSpPr>
          <p:cNvPr id="10" name="TextBox 9"/>
          <p:cNvSpPr txBox="1"/>
          <p:nvPr/>
        </p:nvSpPr>
        <p:spPr>
          <a:xfrm>
            <a:off x="916569" y="943968"/>
            <a:ext cx="188229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b="1" dirty="0">
                <a:latin typeface="Arial" panose="020B0604020202020204" pitchFamily="34" charset="0"/>
                <a:ea typeface="Arial" panose="020B0604020202020204" pitchFamily="34" charset="0"/>
                <a:cs typeface="Arial" panose="020B0604020202020204" pitchFamily="34" charset="0"/>
              </a:rPr>
              <a:t>T=2</a:t>
            </a:r>
          </a:p>
        </p:txBody>
      </p:sp>
      <p:sp>
        <p:nvSpPr>
          <p:cNvPr id="17" name="文本框 7"/>
          <p:cNvSpPr txBox="1"/>
          <p:nvPr/>
        </p:nvSpPr>
        <p:spPr>
          <a:xfrm>
            <a:off x="8877992" y="5464174"/>
            <a:ext cx="2017453" cy="646331"/>
          </a:xfrm>
          <a:prstGeom prst="rect">
            <a:avLst/>
          </a:prstGeom>
          <a:noFill/>
        </p:spPr>
        <p:txBody>
          <a:bodyPr wrap="square" rtlCol="0">
            <a:spAutoFit/>
          </a:bodyPr>
          <a:lstStyle/>
          <a:p>
            <a:r>
              <a:rPr lang="en-US" altLang="zh-CN" dirty="0">
                <a:latin typeface="Arial" panose="020B0604020202020204" pitchFamily="34" charset="0"/>
                <a:ea typeface="Arial" panose="020B0604020202020204" pitchFamily="34" charset="0"/>
                <a:cs typeface="Arial" panose="020B0604020202020204" pitchFamily="34" charset="0"/>
              </a:rPr>
              <a:t>T=4</a:t>
            </a:r>
          </a:p>
          <a:p>
            <a:r>
              <a:rPr lang="en-US" altLang="zh-CN" dirty="0">
                <a:latin typeface="Arial" panose="020B0604020202020204" pitchFamily="34" charset="0"/>
                <a:ea typeface="Arial" panose="020B0604020202020204" pitchFamily="34" charset="0"/>
                <a:cs typeface="Arial" panose="020B0604020202020204" pitchFamily="34" charset="0"/>
              </a:rPr>
              <a:t>Tau=1</a:t>
            </a:r>
          </a:p>
        </p:txBody>
      </p:sp>
      <p:sp>
        <p:nvSpPr>
          <p:cNvPr id="18" name="文本框 6"/>
          <p:cNvSpPr txBox="1"/>
          <p:nvPr/>
        </p:nvSpPr>
        <p:spPr>
          <a:xfrm>
            <a:off x="2538730" y="5464175"/>
            <a:ext cx="1046480" cy="646331"/>
          </a:xfrm>
          <a:prstGeom prst="rect">
            <a:avLst/>
          </a:prstGeom>
          <a:noFill/>
        </p:spPr>
        <p:txBody>
          <a:bodyPr wrap="square" rtlCol="0">
            <a:spAutoFit/>
          </a:bodyPr>
          <a:lstStyle/>
          <a:p>
            <a:r>
              <a:rPr lang="en-US" altLang="zh-CN" dirty="0">
                <a:latin typeface="Arial" panose="020B0604020202020204" pitchFamily="34" charset="0"/>
                <a:ea typeface="Arial" panose="020B0604020202020204" pitchFamily="34" charset="0"/>
                <a:cs typeface="Arial" panose="020B0604020202020204" pitchFamily="34" charset="0"/>
              </a:rPr>
              <a:t>T=2 Tau=4</a:t>
            </a:r>
          </a:p>
        </p:txBody>
      </p:sp>
      <p:sp>
        <p:nvSpPr>
          <p:cNvPr id="19" name="TextBox 18"/>
          <p:cNvSpPr txBox="1"/>
          <p:nvPr/>
        </p:nvSpPr>
        <p:spPr>
          <a:xfrm>
            <a:off x="6733309" y="943968"/>
            <a:ext cx="1895301"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b="1" dirty="0">
                <a:latin typeface="Arial" panose="020B0604020202020204" pitchFamily="34" charset="0"/>
                <a:ea typeface="Arial" panose="020B0604020202020204" pitchFamily="34" charset="0"/>
                <a:cs typeface="Arial" panose="020B0604020202020204" pitchFamily="34" charset="0"/>
              </a:rPr>
              <a:t>T=4</a:t>
            </a:r>
          </a:p>
        </p:txBody>
      </p:sp>
      <p:pic>
        <p:nvPicPr>
          <p:cNvPr id="20" name="图片 12"/>
          <p:cNvPicPr/>
          <p:nvPr/>
        </p:nvPicPr>
        <p:blipFill>
          <a:blip r:embed="rId3"/>
          <a:stretch>
            <a:fillRect/>
          </a:stretch>
        </p:blipFill>
        <p:spPr>
          <a:xfrm>
            <a:off x="6733309" y="1885889"/>
            <a:ext cx="5207635" cy="3188335"/>
          </a:xfrm>
          <a:prstGeom prst="rect">
            <a:avLst/>
          </a:prstGeom>
        </p:spPr>
      </p:pic>
    </p:spTree>
    <p:extLst>
      <p:ext uri="{BB962C8B-B14F-4D97-AF65-F5344CB8AC3E}">
        <p14:creationId xmlns:p14="http://schemas.microsoft.com/office/powerpoint/2010/main" val="12857084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1999" cy="648393"/>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rPr>
              <a:t>TY Market - Graphs from Grid Search</a:t>
            </a:r>
          </a:p>
        </p:txBody>
      </p:sp>
      <p:pic>
        <p:nvPicPr>
          <p:cNvPr id="10" name="图片 14"/>
          <p:cNvPicPr/>
          <p:nvPr/>
        </p:nvPicPr>
        <p:blipFill>
          <a:blip r:embed="rId2"/>
          <a:stretch>
            <a:fillRect/>
          </a:stretch>
        </p:blipFill>
        <p:spPr>
          <a:xfrm>
            <a:off x="6733308" y="1869987"/>
            <a:ext cx="5207635" cy="3251835"/>
          </a:xfrm>
          <a:prstGeom prst="rect">
            <a:avLst/>
          </a:prstGeom>
        </p:spPr>
      </p:pic>
      <p:sp>
        <p:nvSpPr>
          <p:cNvPr id="14" name="TextBox 13"/>
          <p:cNvSpPr txBox="1"/>
          <p:nvPr/>
        </p:nvSpPr>
        <p:spPr>
          <a:xfrm>
            <a:off x="916569" y="943968"/>
            <a:ext cx="188229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b="1" dirty="0">
                <a:latin typeface="Arial" panose="020B0604020202020204" pitchFamily="34" charset="0"/>
                <a:ea typeface="Arial" panose="020B0604020202020204" pitchFamily="34" charset="0"/>
                <a:cs typeface="Arial" panose="020B0604020202020204" pitchFamily="34" charset="0"/>
              </a:rPr>
              <a:t>T=4</a:t>
            </a:r>
          </a:p>
        </p:txBody>
      </p:sp>
      <p:sp>
        <p:nvSpPr>
          <p:cNvPr id="16" name="文本框 6"/>
          <p:cNvSpPr txBox="1"/>
          <p:nvPr/>
        </p:nvSpPr>
        <p:spPr>
          <a:xfrm>
            <a:off x="2538730" y="5464175"/>
            <a:ext cx="1046480" cy="646331"/>
          </a:xfrm>
          <a:prstGeom prst="rect">
            <a:avLst/>
          </a:prstGeom>
          <a:noFill/>
        </p:spPr>
        <p:txBody>
          <a:bodyPr wrap="square" rtlCol="0">
            <a:spAutoFit/>
          </a:bodyPr>
          <a:lstStyle/>
          <a:p>
            <a:r>
              <a:rPr lang="en-US" altLang="zh-CN" dirty="0">
                <a:latin typeface="Arial" panose="020B0604020202020204" pitchFamily="34" charset="0"/>
                <a:ea typeface="Arial" panose="020B0604020202020204" pitchFamily="34" charset="0"/>
                <a:cs typeface="Arial" panose="020B0604020202020204" pitchFamily="34" charset="0"/>
              </a:rPr>
              <a:t>T=4 Tau=2</a:t>
            </a:r>
          </a:p>
        </p:txBody>
      </p:sp>
      <p:pic>
        <p:nvPicPr>
          <p:cNvPr id="17" name="图片 13"/>
          <p:cNvPicPr/>
          <p:nvPr/>
        </p:nvPicPr>
        <p:blipFill>
          <a:blip r:embed="rId3"/>
          <a:stretch>
            <a:fillRect/>
          </a:stretch>
        </p:blipFill>
        <p:spPr>
          <a:xfrm>
            <a:off x="794384" y="1809487"/>
            <a:ext cx="5207635" cy="3251835"/>
          </a:xfrm>
          <a:prstGeom prst="rect">
            <a:avLst/>
          </a:prstGeom>
        </p:spPr>
      </p:pic>
      <p:sp>
        <p:nvSpPr>
          <p:cNvPr id="21" name="文本框 7"/>
          <p:cNvSpPr txBox="1"/>
          <p:nvPr/>
        </p:nvSpPr>
        <p:spPr>
          <a:xfrm>
            <a:off x="8877992" y="5464174"/>
            <a:ext cx="2017453" cy="646331"/>
          </a:xfrm>
          <a:prstGeom prst="rect">
            <a:avLst/>
          </a:prstGeom>
          <a:noFill/>
        </p:spPr>
        <p:txBody>
          <a:bodyPr wrap="square" rtlCol="0">
            <a:spAutoFit/>
          </a:bodyPr>
          <a:lstStyle/>
          <a:p>
            <a:r>
              <a:rPr lang="en-US" altLang="zh-CN" dirty="0">
                <a:latin typeface="Arial" panose="020B0604020202020204" pitchFamily="34" charset="0"/>
                <a:ea typeface="Arial" panose="020B0604020202020204" pitchFamily="34" charset="0"/>
                <a:cs typeface="Arial" panose="020B0604020202020204" pitchFamily="34" charset="0"/>
              </a:rPr>
              <a:t>T=4</a:t>
            </a:r>
          </a:p>
          <a:p>
            <a:r>
              <a:rPr lang="en-US" altLang="zh-CN" dirty="0">
                <a:latin typeface="Arial" panose="020B0604020202020204" pitchFamily="34" charset="0"/>
                <a:ea typeface="Arial" panose="020B0604020202020204" pitchFamily="34" charset="0"/>
                <a:cs typeface="Arial" panose="020B0604020202020204" pitchFamily="34" charset="0"/>
              </a:rPr>
              <a:t>Tau=4</a:t>
            </a:r>
          </a:p>
        </p:txBody>
      </p:sp>
    </p:spTree>
    <p:extLst>
      <p:ext uri="{BB962C8B-B14F-4D97-AF65-F5344CB8AC3E}">
        <p14:creationId xmlns:p14="http://schemas.microsoft.com/office/powerpoint/2010/main" val="555113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p:nvPr/>
        </p:nvSpPr>
        <p:spPr>
          <a:xfrm>
            <a:off x="0" y="0"/>
            <a:ext cx="12191999" cy="648393"/>
          </a:xfrm>
          <a:prstGeom prst="rect">
            <a:avLst/>
          </a:prstGeom>
          <a:gradFill flip="none" rotWithShape="1">
            <a:gsLst>
              <a:gs pos="0">
                <a:schemeClr val="bg1"/>
              </a:gs>
              <a:gs pos="30000">
                <a:srgbClr val="73B1DD"/>
              </a:gs>
              <a:gs pos="70000">
                <a:srgbClr val="1F6FA5"/>
              </a:gs>
              <a:gs pos="100000">
                <a:srgbClr val="003C65"/>
              </a:gs>
            </a:gsLst>
            <a:lin ang="13500000" scaled="1"/>
            <a:tileRect/>
          </a:gra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rPr>
              <a:t>TY Grid Search Graphs</a:t>
            </a:r>
          </a:p>
        </p:txBody>
      </p:sp>
      <p:sp>
        <p:nvSpPr>
          <p:cNvPr id="13" name="TextBox 12"/>
          <p:cNvSpPr txBox="1"/>
          <p:nvPr/>
        </p:nvSpPr>
        <p:spPr>
          <a:xfrm>
            <a:off x="916569" y="943968"/>
            <a:ext cx="188229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b="1" dirty="0">
                <a:latin typeface="Arial" panose="020B0604020202020204" pitchFamily="34" charset="0"/>
                <a:ea typeface="Arial" panose="020B0604020202020204" pitchFamily="34" charset="0"/>
                <a:cs typeface="Arial" panose="020B0604020202020204" pitchFamily="34" charset="0"/>
              </a:rPr>
              <a:t>T=10</a:t>
            </a:r>
          </a:p>
        </p:txBody>
      </p:sp>
      <p:pic>
        <p:nvPicPr>
          <p:cNvPr id="14" name="图片 15"/>
          <p:cNvPicPr/>
          <p:nvPr/>
        </p:nvPicPr>
        <p:blipFill>
          <a:blip r:embed="rId2"/>
          <a:stretch>
            <a:fillRect/>
          </a:stretch>
        </p:blipFill>
        <p:spPr>
          <a:xfrm>
            <a:off x="794383" y="1864391"/>
            <a:ext cx="5207635" cy="3188335"/>
          </a:xfrm>
          <a:prstGeom prst="rect">
            <a:avLst/>
          </a:prstGeom>
        </p:spPr>
      </p:pic>
      <p:pic>
        <p:nvPicPr>
          <p:cNvPr id="16" name="图片 16"/>
          <p:cNvPicPr/>
          <p:nvPr/>
        </p:nvPicPr>
        <p:blipFill>
          <a:blip r:embed="rId3"/>
          <a:stretch>
            <a:fillRect/>
          </a:stretch>
        </p:blipFill>
        <p:spPr>
          <a:xfrm>
            <a:off x="6720411" y="1800891"/>
            <a:ext cx="5207635" cy="3251835"/>
          </a:xfrm>
          <a:prstGeom prst="rect">
            <a:avLst/>
          </a:prstGeom>
        </p:spPr>
      </p:pic>
      <p:sp>
        <p:nvSpPr>
          <p:cNvPr id="18" name="文本框 7"/>
          <p:cNvSpPr txBox="1"/>
          <p:nvPr/>
        </p:nvSpPr>
        <p:spPr>
          <a:xfrm>
            <a:off x="8877992" y="5464174"/>
            <a:ext cx="2017453" cy="646331"/>
          </a:xfrm>
          <a:prstGeom prst="rect">
            <a:avLst/>
          </a:prstGeom>
          <a:noFill/>
        </p:spPr>
        <p:txBody>
          <a:bodyPr wrap="square" rtlCol="0">
            <a:spAutoFit/>
          </a:bodyPr>
          <a:lstStyle/>
          <a:p>
            <a:r>
              <a:rPr lang="en-US" altLang="zh-CN" dirty="0">
                <a:latin typeface="Arial" panose="020B0604020202020204" pitchFamily="34" charset="0"/>
                <a:ea typeface="Arial" panose="020B0604020202020204" pitchFamily="34" charset="0"/>
                <a:cs typeface="Arial" panose="020B0604020202020204" pitchFamily="34" charset="0"/>
              </a:rPr>
              <a:t>T=10</a:t>
            </a:r>
          </a:p>
          <a:p>
            <a:r>
              <a:rPr lang="en-US" altLang="zh-CN" dirty="0">
                <a:latin typeface="Arial" panose="020B0604020202020204" pitchFamily="34" charset="0"/>
                <a:ea typeface="Arial" panose="020B0604020202020204" pitchFamily="34" charset="0"/>
                <a:cs typeface="Arial" panose="020B0604020202020204" pitchFamily="34" charset="0"/>
              </a:rPr>
              <a:t>Tau=2</a:t>
            </a:r>
          </a:p>
        </p:txBody>
      </p:sp>
      <p:sp>
        <p:nvSpPr>
          <p:cNvPr id="19" name="文本框 6"/>
          <p:cNvSpPr txBox="1"/>
          <p:nvPr/>
        </p:nvSpPr>
        <p:spPr>
          <a:xfrm>
            <a:off x="2538730" y="5464175"/>
            <a:ext cx="1046480" cy="646331"/>
          </a:xfrm>
          <a:prstGeom prst="rect">
            <a:avLst/>
          </a:prstGeom>
          <a:noFill/>
        </p:spPr>
        <p:txBody>
          <a:bodyPr wrap="square" rtlCol="0">
            <a:spAutoFit/>
          </a:bodyPr>
          <a:lstStyle/>
          <a:p>
            <a:r>
              <a:rPr lang="en-US" altLang="zh-CN" dirty="0">
                <a:latin typeface="Arial" panose="020B0604020202020204" pitchFamily="34" charset="0"/>
                <a:ea typeface="Arial" panose="020B0604020202020204" pitchFamily="34" charset="0"/>
                <a:cs typeface="Arial" panose="020B0604020202020204" pitchFamily="34" charset="0"/>
              </a:rPr>
              <a:t>T=10 Tau=1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l"/>
            <a:r>
              <a:rPr lang="en-US" altLang="zh-CN" sz="3200" b="1" dirty="0">
                <a:solidFill>
                  <a:schemeClr val="bg1"/>
                </a:solidFill>
                <a:latin typeface="Arial" panose="020B0604020202020204" pitchFamily="34" charset="0"/>
                <a:ea typeface="Garamond" charset="0"/>
                <a:cs typeface="Arial" panose="020B0604020202020204" pitchFamily="34" charset="0"/>
                <a:sym typeface="+mn-ea"/>
              </a:rPr>
              <a:t>DX Basic Information</a:t>
            </a:r>
          </a:p>
        </p:txBody>
      </p:sp>
      <p:graphicFrame>
        <p:nvGraphicFramePr>
          <p:cNvPr id="7" name="内容占位符 3"/>
          <p:cNvGraphicFramePr>
            <a:graphicFrameLocks noGrp="1"/>
          </p:cNvGraphicFramePr>
          <p:nvPr>
            <p:ph idx="1"/>
          </p:nvPr>
        </p:nvGraphicFramePr>
        <p:xfrm>
          <a:off x="790575" y="1069340"/>
          <a:ext cx="10610215" cy="5008245"/>
        </p:xfrm>
        <a:graphic>
          <a:graphicData uri="http://schemas.openxmlformats.org/drawingml/2006/table">
            <a:tbl>
              <a:tblPr firstRow="1" bandRow="1">
                <a:tableStyleId>{5C22544A-7EE6-4342-B048-85BDC9FD1C3A}</a:tableStyleId>
              </a:tblPr>
              <a:tblGrid>
                <a:gridCol w="3931285">
                  <a:extLst>
                    <a:ext uri="{9D8B030D-6E8A-4147-A177-3AD203B41FA5}">
                      <a16:colId xmlns:a16="http://schemas.microsoft.com/office/drawing/2014/main" val="20000"/>
                    </a:ext>
                  </a:extLst>
                </a:gridCol>
                <a:gridCol w="6678930">
                  <a:extLst>
                    <a:ext uri="{9D8B030D-6E8A-4147-A177-3AD203B41FA5}">
                      <a16:colId xmlns:a16="http://schemas.microsoft.com/office/drawing/2014/main" val="20001"/>
                    </a:ext>
                  </a:extLst>
                </a:gridCol>
              </a:tblGrid>
              <a:tr h="379730">
                <a:tc>
                  <a:txBody>
                    <a:bodyPr/>
                    <a:lstStyle/>
                    <a:p>
                      <a:pPr algn="ctr"/>
                      <a:r>
                        <a:rPr lang="en-US" altLang="zh-CN" sz="1600" dirty="0">
                          <a:latin typeface="Arial" panose="020B0604020202020204" pitchFamily="34" charset="0"/>
                          <a:ea typeface="Arial" panose="020B0604020202020204" pitchFamily="34" charset="0"/>
                          <a:cs typeface="Arial" panose="020B0604020202020204" pitchFamily="34" charset="0"/>
                        </a:rPr>
                        <a:t>CONTRACT</a:t>
                      </a:r>
                      <a:r>
                        <a:rPr lang="en-US" altLang="zh-CN" sz="1600" baseline="0" dirty="0">
                          <a:latin typeface="Arial" panose="020B0604020202020204" pitchFamily="34" charset="0"/>
                          <a:ea typeface="Arial" panose="020B0604020202020204" pitchFamily="34" charset="0"/>
                          <a:cs typeface="Arial" panose="020B0604020202020204" pitchFamily="34" charset="0"/>
                        </a:rPr>
                        <a:t> VALUE</a:t>
                      </a:r>
                      <a:endParaRPr lang="zh-CN" altLang="en-US" sz="1600" dirty="0">
                        <a:latin typeface="Arial" panose="020B0604020202020204" pitchFamily="34" charset="0"/>
                        <a:ea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r>
                        <a:rPr lang="en-US" altLang="zh-CN" sz="1600" dirty="0">
                          <a:latin typeface="Arial" panose="020B0604020202020204" pitchFamily="34" charset="0"/>
                          <a:ea typeface="Arial" panose="020B0604020202020204" pitchFamily="34" charset="0"/>
                          <a:cs typeface="Arial" panose="020B0604020202020204" pitchFamily="34" charset="0"/>
                        </a:rPr>
                        <a:t>$100,591</a:t>
                      </a:r>
                      <a:endParaRPr lang="zh-CN" altLang="en-US" sz="1600" dirty="0">
                        <a:latin typeface="Arial" panose="020B0604020202020204" pitchFamily="34" charset="0"/>
                        <a:ea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0"/>
                  </a:ext>
                </a:extLst>
              </a:tr>
              <a:tr h="842645">
                <a:tc>
                  <a:txBody>
                    <a:bodyPr/>
                    <a:lstStyle/>
                    <a:p>
                      <a:pPr algn="ctr"/>
                      <a:r>
                        <a:rPr lang="en-US" altLang="zh-CN" sz="1600" dirty="0">
                          <a:latin typeface="Arial" panose="020B0604020202020204" pitchFamily="34" charset="0"/>
                          <a:ea typeface="Arial" panose="020B0604020202020204" pitchFamily="34" charset="0"/>
                          <a:cs typeface="Arial" panose="020B0604020202020204" pitchFamily="34" charset="0"/>
                        </a:rPr>
                        <a:t>Trading Hours</a:t>
                      </a:r>
                      <a:endParaRPr lang="zh-CN" altLang="en-US" sz="1600" dirty="0">
                        <a:latin typeface="Arial" panose="020B0604020202020204" pitchFamily="34" charset="0"/>
                        <a:ea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US" altLang="zh-CN" sz="1600" b="0" i="0" kern="1200" dirty="0">
                          <a:solidFill>
                            <a:schemeClr val="dk1"/>
                          </a:solidFill>
                          <a:effectLst/>
                          <a:latin typeface="Arial" panose="020B0604020202020204" pitchFamily="34" charset="0"/>
                          <a:ea typeface="Arial" panose="020B0604020202020204" pitchFamily="34" charset="0"/>
                          <a:cs typeface="Arial" panose="020B0604020202020204" pitchFamily="34" charset="0"/>
                        </a:rPr>
                        <a:t>Electronic Trading Hours (Sun - Fri) *The trading platform is available 30 minutes before the opening for order entry.</a:t>
                      </a:r>
                      <a:endParaRPr lang="zh-CN" altLang="en-US" sz="1600" dirty="0">
                        <a:latin typeface="Arial" panose="020B0604020202020204" pitchFamily="34" charset="0"/>
                        <a:ea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1"/>
                  </a:ext>
                </a:extLst>
              </a:tr>
              <a:tr h="379730">
                <a:tc>
                  <a:txBody>
                    <a:bodyPr/>
                    <a:lstStyle/>
                    <a:p>
                      <a:pPr algn="ctr"/>
                      <a:r>
                        <a:rPr lang="en-US" altLang="zh-CN" sz="1600" dirty="0">
                          <a:latin typeface="Arial" panose="020B0604020202020204" pitchFamily="34" charset="0"/>
                          <a:ea typeface="Arial" panose="020B0604020202020204" pitchFamily="34" charset="0"/>
                          <a:cs typeface="Arial" panose="020B0604020202020204" pitchFamily="34" charset="0"/>
                        </a:rPr>
                        <a:t>Units of Trading</a:t>
                      </a:r>
                      <a:endParaRPr lang="zh-CN" altLang="en-US" sz="1600" dirty="0">
                        <a:latin typeface="Arial" panose="020B0604020202020204" pitchFamily="34" charset="0"/>
                        <a:ea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effectLst/>
                          <a:latin typeface="Arial" panose="020B0604020202020204" pitchFamily="34" charset="0"/>
                          <a:ea typeface="Arial" panose="020B0604020202020204" pitchFamily="34" charset="0"/>
                          <a:cs typeface="Arial" panose="020B0604020202020204" pitchFamily="34" charset="0"/>
                        </a:rPr>
                        <a:t>One contract = $1000 X Index value</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2"/>
                  </a:ext>
                </a:extLst>
              </a:tr>
              <a:tr h="842010">
                <a:tc>
                  <a:txBody>
                    <a:bodyPr/>
                    <a:lstStyle/>
                    <a:p>
                      <a:pPr algn="ctr"/>
                      <a:r>
                        <a:rPr lang="en-US" altLang="zh-CN" sz="1600" dirty="0">
                          <a:latin typeface="Arial" panose="020B0604020202020204" pitchFamily="34" charset="0"/>
                          <a:ea typeface="Arial" panose="020B0604020202020204" pitchFamily="34" charset="0"/>
                          <a:cs typeface="Arial" panose="020B0604020202020204" pitchFamily="34" charset="0"/>
                        </a:rPr>
                        <a:t>Daily Settlement</a:t>
                      </a:r>
                      <a:endParaRPr lang="zh-CN" altLang="en-US" sz="1600" dirty="0">
                        <a:latin typeface="Arial" panose="020B0604020202020204" pitchFamily="34" charset="0"/>
                        <a:ea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effectLst/>
                          <a:latin typeface="Arial" panose="020B0604020202020204" pitchFamily="34" charset="0"/>
                          <a:ea typeface="Arial" panose="020B0604020202020204" pitchFamily="34" charset="0"/>
                          <a:cs typeface="Arial" panose="020B0604020202020204" pitchFamily="34" charset="0"/>
                        </a:rPr>
                        <a:t>The volume-weighted average of all electronic trades transacted in the closing session (14:59 to 15:00 Eastern time).</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3"/>
                  </a:ext>
                </a:extLst>
              </a:tr>
              <a:tr h="1591310">
                <a:tc>
                  <a:txBody>
                    <a:bodyPr/>
                    <a:lstStyle/>
                    <a:p>
                      <a:pPr algn="ctr"/>
                      <a:r>
                        <a:rPr lang="en-US" altLang="zh-CN" sz="1600" dirty="0">
                          <a:latin typeface="Arial" panose="020B0604020202020204" pitchFamily="34" charset="0"/>
                          <a:ea typeface="Arial" panose="020B0604020202020204" pitchFamily="34" charset="0"/>
                          <a:cs typeface="Arial" panose="020B0604020202020204" pitchFamily="34" charset="0"/>
                        </a:rPr>
                        <a:t>Final Settlement</a:t>
                      </a:r>
                      <a:endParaRPr lang="zh-CN" altLang="en-US" sz="16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US" altLang="zh-CN" sz="1600" dirty="0">
                          <a:effectLst/>
                          <a:latin typeface="Arial" panose="020B0604020202020204" pitchFamily="34" charset="0"/>
                          <a:ea typeface="Arial" panose="020B0604020202020204" pitchFamily="34" charset="0"/>
                          <a:cs typeface="Arial" panose="020B0604020202020204" pitchFamily="34" charset="0"/>
                        </a:rPr>
                        <a:t>The US Dollar Index is physically settled on the third Wednesday of the expiration month against six component currencies (euro, Japanese yen, British pound, Canadian dollar, Swedish krona and Swiss franc) in their respective percentage weights in the Index. Settlement rates may be quoted to three decimal places.</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4"/>
                  </a:ext>
                </a:extLst>
              </a:tr>
              <a:tr h="593090">
                <a:tc>
                  <a:txBody>
                    <a:bodyPr/>
                    <a:lstStyle/>
                    <a:p>
                      <a:pPr algn="ctr"/>
                      <a:r>
                        <a:rPr lang="en-US" altLang="zh-CN" sz="1600" dirty="0">
                          <a:latin typeface="Arial" panose="020B0604020202020204" pitchFamily="34" charset="0"/>
                          <a:ea typeface="Arial" panose="020B0604020202020204" pitchFamily="34" charset="0"/>
                          <a:cs typeface="Arial" panose="020B0604020202020204" pitchFamily="34" charset="0"/>
                        </a:rPr>
                        <a:t>Contract Listing</a:t>
                      </a:r>
                      <a:endParaRPr lang="zh-CN" altLang="en-US" sz="1600" dirty="0">
                        <a:latin typeface="Arial" panose="020B0604020202020204" pitchFamily="34" charset="0"/>
                        <a:ea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effectLst/>
                          <a:latin typeface="Arial" panose="020B0604020202020204" pitchFamily="34" charset="0"/>
                          <a:ea typeface="Arial" panose="020B0604020202020204" pitchFamily="34" charset="0"/>
                          <a:cs typeface="Arial" panose="020B0604020202020204" pitchFamily="34" charset="0"/>
                        </a:rPr>
                        <a:t>Four months in the March/June/September/December quarterly expiration cycle</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5"/>
                  </a:ext>
                </a:extLst>
              </a:tr>
              <a:tr h="379730">
                <a:tc>
                  <a:txBody>
                    <a:bodyPr/>
                    <a:lstStyle/>
                    <a:p>
                      <a:pPr algn="ctr"/>
                      <a:r>
                        <a:rPr lang="en-US" altLang="zh-CN" sz="1600" dirty="0">
                          <a:latin typeface="Arial" panose="020B0604020202020204" pitchFamily="34" charset="0"/>
                          <a:ea typeface="Arial" panose="020B0604020202020204" pitchFamily="34" charset="0"/>
                          <a:cs typeface="Arial" panose="020B0604020202020204" pitchFamily="34" charset="0"/>
                        </a:rPr>
                        <a:t>Price Limits</a:t>
                      </a:r>
                      <a:endParaRPr lang="zh-CN" altLang="en-US" sz="1600" dirty="0">
                        <a:latin typeface="Arial" panose="020B0604020202020204" pitchFamily="34" charset="0"/>
                        <a:ea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effectLst/>
                          <a:latin typeface="Arial" panose="020B0604020202020204" pitchFamily="34" charset="0"/>
                          <a:ea typeface="Arial" panose="020B0604020202020204" pitchFamily="34" charset="0"/>
                          <a:cs typeface="Arial" panose="020B0604020202020204" pitchFamily="34" charset="0"/>
                        </a:rPr>
                        <a:t>The DX contract has no price limits</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998674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p:nvPr/>
        </p:nvSpPr>
        <p:spPr>
          <a:xfrm>
            <a:off x="0" y="0"/>
            <a:ext cx="12191999" cy="648393"/>
          </a:xfrm>
          <a:prstGeom prst="rect">
            <a:avLst/>
          </a:prstGeom>
          <a:gradFill flip="none" rotWithShape="1">
            <a:gsLst>
              <a:gs pos="0">
                <a:schemeClr val="bg1"/>
              </a:gs>
              <a:gs pos="30000">
                <a:srgbClr val="73B1DD"/>
              </a:gs>
              <a:gs pos="70000">
                <a:srgbClr val="1F6FA5"/>
              </a:gs>
              <a:gs pos="100000">
                <a:srgbClr val="003C65"/>
              </a:gs>
            </a:gsLst>
            <a:lin ang="13500000" scaled="1"/>
            <a:tileRect/>
          </a:gra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rPr>
              <a:t>TY Grid Search Graphs</a:t>
            </a:r>
          </a:p>
        </p:txBody>
      </p:sp>
      <p:sp>
        <p:nvSpPr>
          <p:cNvPr id="13" name="TextBox 12"/>
          <p:cNvSpPr txBox="1"/>
          <p:nvPr/>
        </p:nvSpPr>
        <p:spPr>
          <a:xfrm>
            <a:off x="916569" y="943968"/>
            <a:ext cx="188229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b="1" dirty="0">
                <a:latin typeface="Arial" panose="020B0604020202020204" pitchFamily="34" charset="0"/>
                <a:ea typeface="Arial" panose="020B0604020202020204" pitchFamily="34" charset="0"/>
                <a:cs typeface="Arial" panose="020B0604020202020204" pitchFamily="34" charset="0"/>
              </a:rPr>
              <a:t>T=10</a:t>
            </a:r>
          </a:p>
        </p:txBody>
      </p:sp>
      <p:sp>
        <p:nvSpPr>
          <p:cNvPr id="19" name="文本框 6"/>
          <p:cNvSpPr txBox="1"/>
          <p:nvPr/>
        </p:nvSpPr>
        <p:spPr>
          <a:xfrm>
            <a:off x="2538730" y="5464175"/>
            <a:ext cx="1046480" cy="646331"/>
          </a:xfrm>
          <a:prstGeom prst="rect">
            <a:avLst/>
          </a:prstGeom>
          <a:noFill/>
        </p:spPr>
        <p:txBody>
          <a:bodyPr wrap="square" rtlCol="0">
            <a:spAutoFit/>
          </a:bodyPr>
          <a:lstStyle/>
          <a:p>
            <a:r>
              <a:rPr lang="en-US" altLang="zh-CN" dirty="0">
                <a:latin typeface="Arial" panose="020B0604020202020204" pitchFamily="34" charset="0"/>
                <a:ea typeface="Arial" panose="020B0604020202020204" pitchFamily="34" charset="0"/>
                <a:cs typeface="Arial" panose="020B0604020202020204" pitchFamily="34" charset="0"/>
              </a:rPr>
              <a:t>T=10 Tau=4</a:t>
            </a:r>
          </a:p>
        </p:txBody>
      </p:sp>
      <p:pic>
        <p:nvPicPr>
          <p:cNvPr id="8" name="图片 17"/>
          <p:cNvPicPr/>
          <p:nvPr/>
        </p:nvPicPr>
        <p:blipFill>
          <a:blip r:embed="rId2"/>
          <a:stretch>
            <a:fillRect/>
          </a:stretch>
        </p:blipFill>
        <p:spPr>
          <a:xfrm>
            <a:off x="822367" y="1864391"/>
            <a:ext cx="5207635" cy="3251835"/>
          </a:xfrm>
          <a:prstGeom prst="rect">
            <a:avLst/>
          </a:prstGeom>
        </p:spPr>
      </p:pic>
    </p:spTree>
    <p:extLst>
      <p:ext uri="{BB962C8B-B14F-4D97-AF65-F5344CB8AC3E}">
        <p14:creationId xmlns:p14="http://schemas.microsoft.com/office/powerpoint/2010/main" val="11602511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9525" y="0"/>
            <a:ext cx="12201525" cy="617220"/>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rPr>
              <a:t>TY Grid Search Graphs</a:t>
            </a:r>
          </a:p>
        </p:txBody>
      </p:sp>
      <p:sp>
        <p:nvSpPr>
          <p:cNvPr id="5" name="文本框 2"/>
          <p:cNvSpPr txBox="1"/>
          <p:nvPr/>
        </p:nvSpPr>
        <p:spPr>
          <a:xfrm>
            <a:off x="663162" y="2652780"/>
            <a:ext cx="3272735" cy="584775"/>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3200" b="1" dirty="0">
                <a:latin typeface="Arial" panose="020B0604020202020204" pitchFamily="34" charset="0"/>
                <a:ea typeface="Arial" panose="020B0604020202020204" pitchFamily="34" charset="0"/>
                <a:cs typeface="Arial" panose="020B0604020202020204" pitchFamily="34" charset="0"/>
              </a:rPr>
              <a:t>Best Performer</a:t>
            </a:r>
          </a:p>
        </p:txBody>
      </p:sp>
      <p:sp>
        <p:nvSpPr>
          <p:cNvPr id="8" name="文本框 7"/>
          <p:cNvSpPr txBox="1"/>
          <p:nvPr/>
        </p:nvSpPr>
        <p:spPr>
          <a:xfrm>
            <a:off x="7088671" y="5412323"/>
            <a:ext cx="1396538" cy="369332"/>
          </a:xfrm>
          <a:prstGeom prst="rect">
            <a:avLst/>
          </a:prstGeom>
          <a:noFill/>
        </p:spPr>
        <p:txBody>
          <a:bodyPr wrap="square" rtlCol="0">
            <a:spAutoFit/>
          </a:bodyPr>
          <a:lstStyle/>
          <a:p>
            <a:r>
              <a:rPr lang="en-US" altLang="zh-CN" dirty="0">
                <a:latin typeface="Arial" panose="020B0604020202020204" pitchFamily="34" charset="0"/>
                <a:ea typeface="Arial" panose="020B0604020202020204" pitchFamily="34" charset="0"/>
                <a:cs typeface="Arial" panose="020B0604020202020204" pitchFamily="34" charset="0"/>
              </a:rPr>
              <a:t>T=2 Tau=4</a:t>
            </a:r>
          </a:p>
        </p:txBody>
      </p:sp>
      <p:pic>
        <p:nvPicPr>
          <p:cNvPr id="11" name="图片 11"/>
          <p:cNvPicPr/>
          <p:nvPr/>
        </p:nvPicPr>
        <p:blipFill>
          <a:blip r:embed="rId3"/>
          <a:stretch>
            <a:fillRect/>
          </a:stretch>
        </p:blipFill>
        <p:spPr>
          <a:xfrm>
            <a:off x="4514588" y="1356859"/>
            <a:ext cx="5933426" cy="3660156"/>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635" y="-1778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lvl="0" algn="l">
              <a:lnSpc>
                <a:spcPct val="90000"/>
              </a:lnSpc>
            </a:pPr>
            <a:r>
              <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sym typeface="+mn-ea"/>
              </a:rPr>
              <a:t>TY Market - Comparison</a:t>
            </a:r>
          </a:p>
        </p:txBody>
      </p:sp>
      <p:graphicFrame>
        <p:nvGraphicFramePr>
          <p:cNvPr id="7" name="表格 3"/>
          <p:cNvGraphicFramePr/>
          <p:nvPr>
            <p:extLst>
              <p:ext uri="{D42A27DB-BD31-4B8C-83A1-F6EECF244321}">
                <p14:modId xmlns:p14="http://schemas.microsoft.com/office/powerpoint/2010/main" val="2499788191"/>
              </p:ext>
            </p:extLst>
          </p:nvPr>
        </p:nvGraphicFramePr>
        <p:xfrm>
          <a:off x="326003" y="1606162"/>
          <a:ext cx="11640707" cy="3608511"/>
        </p:xfrm>
        <a:graphic>
          <a:graphicData uri="http://schemas.openxmlformats.org/drawingml/2006/table">
            <a:tbl>
              <a:tblPr firstRow="1" bandRow="1">
                <a:tableStyleId>{5C22544A-7EE6-4342-B048-85BDC9FD1C3A}</a:tableStyleId>
              </a:tblPr>
              <a:tblGrid>
                <a:gridCol w="730914">
                  <a:extLst>
                    <a:ext uri="{9D8B030D-6E8A-4147-A177-3AD203B41FA5}">
                      <a16:colId xmlns:a16="http://schemas.microsoft.com/office/drawing/2014/main" val="20000"/>
                    </a:ext>
                  </a:extLst>
                </a:gridCol>
                <a:gridCol w="1167960">
                  <a:extLst>
                    <a:ext uri="{9D8B030D-6E8A-4147-A177-3AD203B41FA5}">
                      <a16:colId xmlns:a16="http://schemas.microsoft.com/office/drawing/2014/main" val="20001"/>
                    </a:ext>
                  </a:extLst>
                </a:gridCol>
                <a:gridCol w="1167960">
                  <a:extLst>
                    <a:ext uri="{9D8B030D-6E8A-4147-A177-3AD203B41FA5}">
                      <a16:colId xmlns:a16="http://schemas.microsoft.com/office/drawing/2014/main" val="20002"/>
                    </a:ext>
                  </a:extLst>
                </a:gridCol>
                <a:gridCol w="1167960">
                  <a:extLst>
                    <a:ext uri="{9D8B030D-6E8A-4147-A177-3AD203B41FA5}">
                      <a16:colId xmlns:a16="http://schemas.microsoft.com/office/drawing/2014/main" val="20003"/>
                    </a:ext>
                  </a:extLst>
                </a:gridCol>
                <a:gridCol w="454118">
                  <a:extLst>
                    <a:ext uri="{9D8B030D-6E8A-4147-A177-3AD203B41FA5}">
                      <a16:colId xmlns:a16="http://schemas.microsoft.com/office/drawing/2014/main" val="20004"/>
                    </a:ext>
                  </a:extLst>
                </a:gridCol>
                <a:gridCol w="1106070">
                  <a:extLst>
                    <a:ext uri="{9D8B030D-6E8A-4147-A177-3AD203B41FA5}">
                      <a16:colId xmlns:a16="http://schemas.microsoft.com/office/drawing/2014/main" val="20005"/>
                    </a:ext>
                  </a:extLst>
                </a:gridCol>
                <a:gridCol w="1106070">
                  <a:extLst>
                    <a:ext uri="{9D8B030D-6E8A-4147-A177-3AD203B41FA5}">
                      <a16:colId xmlns:a16="http://schemas.microsoft.com/office/drawing/2014/main" val="20006"/>
                    </a:ext>
                  </a:extLst>
                </a:gridCol>
                <a:gridCol w="1106070">
                  <a:extLst>
                    <a:ext uri="{9D8B030D-6E8A-4147-A177-3AD203B41FA5}">
                      <a16:colId xmlns:a16="http://schemas.microsoft.com/office/drawing/2014/main" val="20007"/>
                    </a:ext>
                  </a:extLst>
                </a:gridCol>
                <a:gridCol w="475314">
                  <a:extLst>
                    <a:ext uri="{9D8B030D-6E8A-4147-A177-3AD203B41FA5}">
                      <a16:colId xmlns:a16="http://schemas.microsoft.com/office/drawing/2014/main" val="20008"/>
                    </a:ext>
                  </a:extLst>
                </a:gridCol>
                <a:gridCol w="1052757">
                  <a:extLst>
                    <a:ext uri="{9D8B030D-6E8A-4147-A177-3AD203B41FA5}">
                      <a16:colId xmlns:a16="http://schemas.microsoft.com/office/drawing/2014/main" val="20009"/>
                    </a:ext>
                  </a:extLst>
                </a:gridCol>
                <a:gridCol w="1052757">
                  <a:extLst>
                    <a:ext uri="{9D8B030D-6E8A-4147-A177-3AD203B41FA5}">
                      <a16:colId xmlns:a16="http://schemas.microsoft.com/office/drawing/2014/main" val="20010"/>
                    </a:ext>
                  </a:extLst>
                </a:gridCol>
                <a:gridCol w="1052757">
                  <a:extLst>
                    <a:ext uri="{9D8B030D-6E8A-4147-A177-3AD203B41FA5}">
                      <a16:colId xmlns:a16="http://schemas.microsoft.com/office/drawing/2014/main" val="20011"/>
                    </a:ext>
                  </a:extLst>
                </a:gridCol>
              </a:tblGrid>
              <a:tr h="628155">
                <a:tc>
                  <a:txBody>
                    <a:bodyPr/>
                    <a:lstStyle/>
                    <a:p>
                      <a:pPr algn="ctr">
                        <a:buNone/>
                      </a:pPr>
                      <a:r>
                        <a:rPr lang="en-US" altLang="zh-CN" sz="1700">
                          <a:latin typeface="Arial" panose="020B0604020202020204" pitchFamily="34" charset="0"/>
                          <a:cs typeface="Arial" panose="020B0604020202020204" pitchFamily="34" charset="0"/>
                        </a:rPr>
                        <a:t>tau/T</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gridSpan="3">
                  <a:txBody>
                    <a:bodyPr/>
                    <a:lstStyle/>
                    <a:p>
                      <a:pPr algn="ctr">
                        <a:buNone/>
                      </a:pPr>
                      <a:r>
                        <a:rPr lang="en-US" altLang="zh-CN" sz="1700" dirty="0">
                          <a:latin typeface="Arial" panose="020B0604020202020204" pitchFamily="34" charset="0"/>
                          <a:cs typeface="Arial" panose="020B0604020202020204" pitchFamily="34" charset="0"/>
                        </a:rPr>
                        <a:t>ROA</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hMerge="1">
                  <a:txBody>
                    <a:bodyPr/>
                    <a:lstStyle/>
                    <a:p>
                      <a:endParaRPr lang="en-US"/>
                    </a:p>
                  </a:txBody>
                  <a:tcPr>
                    <a:lnT w="12700">
                      <a:solidFill>
                        <a:schemeClr val="tx1"/>
                      </a:solidFill>
                      <a:prstDash val="solid"/>
                    </a:lnT>
                    <a:lnB w="12700">
                      <a:solidFill>
                        <a:schemeClr val="tx1"/>
                      </a:solidFill>
                      <a:prstDash val="solid"/>
                    </a:lnB>
                  </a:tcPr>
                </a:tc>
                <a:tc hMerge="1">
                  <a:txBody>
                    <a:bodyPr/>
                    <a:lstStyle/>
                    <a:p>
                      <a:endParaRPr lang="en-US"/>
                    </a:p>
                  </a:txBody>
                  <a:tcPr>
                    <a:lnR w="12700">
                      <a:solidFill>
                        <a:schemeClr val="tx1"/>
                      </a:solidFill>
                      <a:prstDash val="solid"/>
                    </a:lnR>
                    <a:lnT w="12700">
                      <a:solidFill>
                        <a:schemeClr val="tx1"/>
                      </a:solidFill>
                      <a:prstDash val="solid"/>
                    </a:lnT>
                    <a:lnB w="12700">
                      <a:solidFill>
                        <a:schemeClr val="tx1"/>
                      </a:solidFill>
                      <a:prstDash val="solid"/>
                    </a:lnB>
                  </a:tcPr>
                </a:tc>
                <a:tc gridSpan="4">
                  <a:txBody>
                    <a:bodyPr/>
                    <a:lstStyle/>
                    <a:p>
                      <a:pPr algn="ctr">
                        <a:buNone/>
                      </a:pPr>
                      <a:r>
                        <a:rPr lang="en-US" altLang="zh-CN" sz="1700">
                          <a:latin typeface="Arial" panose="020B0604020202020204" pitchFamily="34" charset="0"/>
                          <a:cs typeface="Arial" panose="020B0604020202020204" pitchFamily="34" charset="0"/>
                        </a:rPr>
                        <a:t>MAX dd</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hMerge="1">
                  <a:txBody>
                    <a:bodyPr/>
                    <a:lstStyle/>
                    <a:p>
                      <a:endParaRPr lang="en-US"/>
                    </a:p>
                  </a:txBody>
                  <a:tcPr>
                    <a:lnT w="12700">
                      <a:solidFill>
                        <a:schemeClr val="tx1"/>
                      </a:solidFill>
                      <a:prstDash val="solid"/>
                    </a:lnT>
                    <a:lnB w="12700">
                      <a:solidFill>
                        <a:schemeClr val="tx1"/>
                      </a:solidFill>
                      <a:prstDash val="solid"/>
                    </a:lnB>
                  </a:tcPr>
                </a:tc>
                <a:tc hMerge="1">
                  <a:txBody>
                    <a:bodyPr/>
                    <a:lstStyle/>
                    <a:p>
                      <a:endParaRPr lang="en-US"/>
                    </a:p>
                  </a:txBody>
                  <a:tcPr>
                    <a:lnT w="12700">
                      <a:solidFill>
                        <a:schemeClr val="tx1"/>
                      </a:solidFill>
                      <a:prstDash val="solid"/>
                    </a:lnT>
                    <a:lnB w="12700">
                      <a:solidFill>
                        <a:schemeClr val="tx1"/>
                      </a:solidFill>
                      <a:prstDash val="solid"/>
                    </a:lnB>
                  </a:tcPr>
                </a:tc>
                <a:tc hMerge="1">
                  <a:txBody>
                    <a:bodyPr/>
                    <a:lstStyle/>
                    <a:p>
                      <a:endParaRPr lang="en-US"/>
                    </a:p>
                  </a:txBody>
                  <a:tcPr>
                    <a:lnR w="12700">
                      <a:solidFill>
                        <a:schemeClr val="tx1"/>
                      </a:solidFill>
                      <a:prstDash val="solid"/>
                    </a:lnR>
                    <a:lnT w="12700">
                      <a:solidFill>
                        <a:schemeClr val="tx1"/>
                      </a:solidFill>
                      <a:prstDash val="solid"/>
                    </a:lnT>
                    <a:lnB w="12700">
                      <a:solidFill>
                        <a:schemeClr val="tx1"/>
                      </a:solidFill>
                      <a:prstDash val="solid"/>
                    </a:lnB>
                  </a:tcPr>
                </a:tc>
                <a:tc gridSpan="4">
                  <a:txBody>
                    <a:bodyPr/>
                    <a:lstStyle/>
                    <a:p>
                      <a:pPr algn="ctr">
                        <a:buNone/>
                      </a:pPr>
                      <a:r>
                        <a:rPr lang="en-US" altLang="zh-CN" sz="1700" dirty="0">
                          <a:latin typeface="Arial" panose="020B0604020202020204" pitchFamily="34" charset="0"/>
                          <a:cs typeface="Arial" panose="020B0604020202020204" pitchFamily="34" charset="0"/>
                        </a:rPr>
                        <a:t>Buy, Sell</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hMerge="1">
                  <a:txBody>
                    <a:bodyPr/>
                    <a:lstStyle/>
                    <a:p>
                      <a:endParaRPr lang="en-US"/>
                    </a:p>
                  </a:txBody>
                  <a:tcPr>
                    <a:lnT w="12700">
                      <a:solidFill>
                        <a:schemeClr val="tx1"/>
                      </a:solidFill>
                      <a:prstDash val="solid"/>
                    </a:lnT>
                    <a:lnB w="12700">
                      <a:solidFill>
                        <a:schemeClr val="tx1"/>
                      </a:solidFill>
                      <a:prstDash val="solid"/>
                    </a:lnB>
                  </a:tcPr>
                </a:tc>
                <a:tc hMerge="1">
                  <a:txBody>
                    <a:bodyPr/>
                    <a:lstStyle/>
                    <a:p>
                      <a:endParaRPr lang="en-US"/>
                    </a:p>
                  </a:txBody>
                  <a:tcPr>
                    <a:lnT w="12700">
                      <a:solidFill>
                        <a:schemeClr val="tx1"/>
                      </a:solidFill>
                      <a:prstDash val="solid"/>
                    </a:lnT>
                    <a:lnB w="12700">
                      <a:solidFill>
                        <a:schemeClr val="tx1"/>
                      </a:solidFill>
                      <a:prstDash val="solid"/>
                    </a:lnB>
                  </a:tcPr>
                </a:tc>
                <a:tc hMerge="1">
                  <a:txBody>
                    <a:bodyPr/>
                    <a:lstStyle/>
                    <a:p>
                      <a:endParaRPr lang="en-US"/>
                    </a:p>
                  </a:txBody>
                  <a:tcPr>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0"/>
                  </a:ext>
                </a:extLst>
              </a:tr>
              <a:tr h="455775">
                <a:tc>
                  <a:txBody>
                    <a:bodyPr/>
                    <a:lstStyle/>
                    <a:p>
                      <a:pPr algn="ctr">
                        <a:buNone/>
                      </a:pPr>
                      <a:r>
                        <a:rPr lang="en-US" altLang="zh-CN" sz="1400" b="1" dirty="0">
                          <a:latin typeface="Arial" panose="020B0604020202020204" pitchFamily="34" charset="0"/>
                          <a:cs typeface="Arial" panose="020B0604020202020204" pitchFamily="34" charset="0"/>
                        </a:rPr>
                        <a:t>TY</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tLang="zh-CN" sz="1400" dirty="0">
                          <a:latin typeface="Arial" panose="020B0604020202020204" pitchFamily="34" charset="0"/>
                          <a:cs typeface="Arial" panose="020B0604020202020204" pitchFamily="34" charset="0"/>
                        </a:rPr>
                        <a:t>2</a:t>
                      </a:r>
                    </a:p>
                  </a:txBody>
                  <a:tcPr anchor="ctr">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tcPr>
                </a:tc>
                <a:tc>
                  <a:txBody>
                    <a:bodyPr/>
                    <a:lstStyle/>
                    <a:p>
                      <a:pPr algn="ctr">
                        <a:buNone/>
                      </a:pPr>
                      <a:r>
                        <a:rPr lang="en-US" altLang="zh-CN" sz="1400" dirty="0">
                          <a:latin typeface="Arial" panose="020B0604020202020204" pitchFamily="34" charset="0"/>
                          <a:cs typeface="Arial" panose="020B0604020202020204" pitchFamily="34" charset="0"/>
                        </a:rPr>
                        <a:t>4</a:t>
                      </a:r>
                    </a:p>
                  </a:txBody>
                  <a:tcPr anchor="ctr">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tcPr>
                </a:tc>
                <a:tc>
                  <a:txBody>
                    <a:bodyPr/>
                    <a:lstStyle/>
                    <a:p>
                      <a:pPr algn="ctr">
                        <a:buNone/>
                      </a:pPr>
                      <a:r>
                        <a:rPr lang="en-US" altLang="zh-CN" sz="1400">
                          <a:latin typeface="Arial" panose="020B0604020202020204" pitchFamily="34" charset="0"/>
                          <a:cs typeface="Arial" panose="020B0604020202020204" pitchFamily="34" charset="0"/>
                        </a:rPr>
                        <a:t>10</a:t>
                      </a:r>
                    </a:p>
                  </a:txBody>
                  <a:tcPr anchor="ctr">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tcPr>
                </a:tc>
                <a:tc>
                  <a:txBody>
                    <a:bodyPr/>
                    <a:lstStyle/>
                    <a:p>
                      <a:pPr algn="ctr">
                        <a:buNone/>
                      </a:pPr>
                      <a:endParaRPr lang="en-US" altLang="zh-CN" sz="140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altLang="zh-CN" sz="1400" dirty="0">
                          <a:latin typeface="Arial" panose="020B0604020202020204" pitchFamily="34" charset="0"/>
                          <a:cs typeface="Arial" panose="020B0604020202020204" pitchFamily="34" charset="0"/>
                        </a:rPr>
                        <a:t>2</a:t>
                      </a:r>
                    </a:p>
                  </a:txBody>
                  <a:tcPr anchor="ctr">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buNone/>
                      </a:pPr>
                      <a:r>
                        <a:rPr lang="en-US" altLang="zh-CN" sz="1400">
                          <a:latin typeface="Arial" panose="020B0604020202020204" pitchFamily="34" charset="0"/>
                          <a:cs typeface="Arial" panose="020B0604020202020204" pitchFamily="34" charset="0"/>
                        </a:rPr>
                        <a:t>4</a:t>
                      </a:r>
                    </a:p>
                  </a:txBody>
                  <a:tcPr anchor="ctr">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buNone/>
                      </a:pPr>
                      <a:r>
                        <a:rPr lang="en-US" altLang="zh-CN" sz="1400">
                          <a:latin typeface="Arial" panose="020B0604020202020204" pitchFamily="34" charset="0"/>
                          <a:cs typeface="Arial" panose="020B0604020202020204" pitchFamily="34" charset="0"/>
                        </a:rPr>
                        <a:t>10</a:t>
                      </a:r>
                    </a:p>
                  </a:txBody>
                  <a:tcPr anchor="ctr">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buNone/>
                      </a:pPr>
                      <a:endParaRPr lang="zh-CN" altLang="en-US" sz="140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altLang="zh-CN" sz="1400" dirty="0">
                          <a:latin typeface="Arial" panose="020B0604020202020204" pitchFamily="34" charset="0"/>
                          <a:cs typeface="Arial" panose="020B0604020202020204" pitchFamily="34" charset="0"/>
                        </a:rPr>
                        <a:t>2</a:t>
                      </a:r>
                    </a:p>
                  </a:txBody>
                  <a:tcPr anchor="ctr">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buNone/>
                      </a:pPr>
                      <a:r>
                        <a:rPr lang="en-US" altLang="zh-CN" sz="1400">
                          <a:latin typeface="Arial" panose="020B0604020202020204" pitchFamily="34" charset="0"/>
                          <a:cs typeface="Arial" panose="020B0604020202020204" pitchFamily="34" charset="0"/>
                        </a:rPr>
                        <a:t>4</a:t>
                      </a:r>
                    </a:p>
                  </a:txBody>
                  <a:tcPr anchor="ctr">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buNone/>
                      </a:pPr>
                      <a:r>
                        <a:rPr lang="en-US" altLang="zh-CN" sz="1400" dirty="0">
                          <a:latin typeface="Arial" panose="020B0604020202020204" pitchFamily="34" charset="0"/>
                          <a:cs typeface="Arial" panose="020B0604020202020204" pitchFamily="34" charset="0"/>
                        </a:rPr>
                        <a:t>10</a:t>
                      </a:r>
                    </a:p>
                  </a:txBody>
                  <a:tcPr anchor="ctr">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41527">
                <a:tc>
                  <a:txBody>
                    <a:bodyPr/>
                    <a:lstStyle/>
                    <a:p>
                      <a:pPr algn="ctr">
                        <a:buNone/>
                      </a:pPr>
                      <a:r>
                        <a:rPr lang="en-US" altLang="zh-CN" sz="1400" dirty="0">
                          <a:latin typeface="Arial" panose="020B0604020202020204" pitchFamily="34" charset="0"/>
                          <a:cs typeface="Arial" panose="020B0604020202020204" pitchFamily="34" charset="0"/>
                        </a:rPr>
                        <a:t>1</a:t>
                      </a:r>
                    </a:p>
                  </a:txBody>
                  <a:tcPr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lnTlToBr>
                      <a:noFill/>
                    </a:lnTlToBr>
                    <a:lnBlToTr>
                      <a:noFill/>
                    </a:lnBlToTr>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3.445814237</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3.701297652</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5.200616615</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tLang="zh-CN" sz="1400" dirty="0">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18362.46875</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20881.46875</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b"/>
                      <a:r>
                        <a:rPr lang="en-US" sz="1400" b="0" i="0" u="none" strike="noStrike">
                          <a:solidFill>
                            <a:srgbClr val="FF0000"/>
                          </a:solidFill>
                          <a:effectLst/>
                          <a:latin typeface="Arial" panose="020B0604020202020204" pitchFamily="34" charset="0"/>
                          <a:cs typeface="Arial" panose="020B0604020202020204" pitchFamily="34" charset="0"/>
                        </a:rPr>
                        <a:t>13845.75</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altLang="zh-CN" sz="1400">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29, 20</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19, 31</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14, 13</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2"/>
                  </a:ext>
                </a:extLst>
              </a:tr>
              <a:tr h="841527">
                <a:tc>
                  <a:txBody>
                    <a:bodyPr/>
                    <a:lstStyle/>
                    <a:p>
                      <a:pPr algn="ctr">
                        <a:buNone/>
                      </a:pPr>
                      <a:r>
                        <a:rPr lang="en-US" altLang="zh-CN" sz="1400">
                          <a:latin typeface="Arial" panose="020B0604020202020204" pitchFamily="34" charset="0"/>
                          <a:cs typeface="Arial" panose="020B0604020202020204" pitchFamily="34" charset="0"/>
                        </a:rPr>
                        <a:t>2</a:t>
                      </a:r>
                    </a:p>
                  </a:txBody>
                  <a:tcPr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lnTlToBr>
                      <a:noFill/>
                    </a:lnTlToBr>
                    <a:lnBlToTr>
                      <a:noFill/>
                    </a:lnBlToTr>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5.382521051</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2.060636814</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2.75888599</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tLang="zh-CN" sz="1400">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15598.40625</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29745.75</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21381.09</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altLang="zh-CN" sz="1400">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29, 19</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22, 25</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15, 13</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3"/>
                  </a:ext>
                </a:extLst>
              </a:tr>
              <a:tr h="841527">
                <a:tc>
                  <a:txBody>
                    <a:bodyPr/>
                    <a:lstStyle/>
                    <a:p>
                      <a:pPr algn="ctr">
                        <a:buNone/>
                      </a:pPr>
                      <a:r>
                        <a:rPr lang="en-US" altLang="zh-CN" sz="1400">
                          <a:latin typeface="Arial" panose="020B0604020202020204" pitchFamily="34" charset="0"/>
                          <a:cs typeface="Arial" panose="020B0604020202020204" pitchFamily="34" charset="0"/>
                        </a:rPr>
                        <a:t>4</a:t>
                      </a:r>
                    </a:p>
                  </a:txBody>
                  <a:tcPr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lnTlToBr>
                      <a:noFill/>
                    </a:lnTlToBr>
                    <a:lnBlToTr>
                      <a:noFill/>
                    </a:lnBlToTr>
                  </a:tcPr>
                </a:tc>
                <a:tc>
                  <a:txBody>
                    <a:bodyPr/>
                    <a:lstStyle/>
                    <a:p>
                      <a:pPr algn="ctr" fontAlgn="b"/>
                      <a:r>
                        <a:rPr lang="en-US" sz="1400" b="0" i="0" u="none" strike="noStrike">
                          <a:solidFill>
                            <a:srgbClr val="FF0000"/>
                          </a:solidFill>
                          <a:effectLst/>
                          <a:latin typeface="Arial" panose="020B0604020202020204" pitchFamily="34" charset="0"/>
                          <a:cs typeface="Arial" panose="020B0604020202020204" pitchFamily="34" charset="0"/>
                        </a:rPr>
                        <a:t>6.109817143</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2.121656456</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2.771509466</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tLang="zh-CN" sz="1400" dirty="0">
                          <a:latin typeface="Arial" panose="020B0604020202020204" pitchFamily="34" charset="0"/>
                          <a:cs typeface="Arial" panose="020B0604020202020204"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14608.375</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25870.75</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23332.75</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buNone/>
                      </a:pPr>
                      <a:r>
                        <a:rPr lang="en-US" altLang="zh-CN" sz="1400">
                          <a:latin typeface="Arial" panose="020B0604020202020204" pitchFamily="34" charset="0"/>
                          <a:cs typeface="Arial" panose="020B0604020202020204"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25, 11</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23, 20</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14, 11</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5" y="-1778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lvl="0" algn="l">
              <a:lnSpc>
                <a:spcPct val="90000"/>
              </a:lnSpc>
            </a:pPr>
            <a:r>
              <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sym typeface="+mn-ea"/>
              </a:rPr>
              <a:t>Grid Search vs Simulated Annealing</a:t>
            </a:r>
          </a:p>
        </p:txBody>
      </p:sp>
      <p:sp>
        <p:nvSpPr>
          <p:cNvPr id="4" name="TextBox 3"/>
          <p:cNvSpPr txBox="1"/>
          <p:nvPr/>
        </p:nvSpPr>
        <p:spPr>
          <a:xfrm>
            <a:off x="948760" y="989720"/>
            <a:ext cx="10071747" cy="400110"/>
          </a:xfrm>
          <a:prstGeom prst="rect">
            <a:avLst/>
          </a:prstGeom>
          <a:noFill/>
        </p:spPr>
        <p:txBody>
          <a:bodyPr wrap="square" rtlCol="0">
            <a:spAutoFit/>
          </a:bodyPr>
          <a:lstStyle/>
          <a:p>
            <a:r>
              <a:rPr lang="en-US" sz="2000" b="1" dirty="0">
                <a:latin typeface="Arial" charset="0"/>
                <a:ea typeface="Arial" charset="0"/>
                <a:cs typeface="Arial" charset="0"/>
              </a:rPr>
              <a:t>Comparison tables of </a:t>
            </a:r>
            <a:r>
              <a:rPr lang="en-US" sz="2000" b="1" dirty="0" err="1">
                <a:latin typeface="Arial" charset="0"/>
                <a:ea typeface="Arial" charset="0"/>
                <a:cs typeface="Arial" charset="0"/>
              </a:rPr>
              <a:t>Avg</a:t>
            </a:r>
            <a:r>
              <a:rPr lang="en-US" sz="2000" b="1" dirty="0">
                <a:latin typeface="Arial" charset="0"/>
                <a:ea typeface="Arial" charset="0"/>
                <a:cs typeface="Arial" charset="0"/>
              </a:rPr>
              <a:t> </a:t>
            </a:r>
            <a:r>
              <a:rPr lang="en-US" sz="2000" b="1" dirty="0" err="1">
                <a:latin typeface="Arial" charset="0"/>
                <a:ea typeface="Arial" charset="0"/>
                <a:cs typeface="Arial" charset="0"/>
              </a:rPr>
              <a:t>ChnLen</a:t>
            </a:r>
            <a:r>
              <a:rPr lang="en-US" sz="2000" b="1" dirty="0">
                <a:latin typeface="Arial" charset="0"/>
                <a:ea typeface="Arial" charset="0"/>
                <a:cs typeface="Arial" charset="0"/>
              </a:rPr>
              <a:t>, </a:t>
            </a:r>
            <a:r>
              <a:rPr lang="en-US" sz="2000" b="1" dirty="0" err="1">
                <a:latin typeface="Arial" charset="0"/>
                <a:ea typeface="Arial" charset="0"/>
                <a:cs typeface="Arial" charset="0"/>
              </a:rPr>
              <a:t>StpPct</a:t>
            </a:r>
            <a:r>
              <a:rPr lang="en-US" sz="2000" b="1" dirty="0">
                <a:latin typeface="Arial" charset="0"/>
                <a:ea typeface="Arial" charset="0"/>
                <a:cs typeface="Arial" charset="0"/>
              </a:rPr>
              <a:t>, and </a:t>
            </a:r>
            <a:r>
              <a:rPr lang="en-US" sz="2000" b="1" dirty="0" err="1">
                <a:latin typeface="Arial" charset="0"/>
                <a:ea typeface="Arial" charset="0"/>
                <a:cs typeface="Arial" charset="0"/>
              </a:rPr>
              <a:t>RoA</a:t>
            </a:r>
            <a:r>
              <a:rPr lang="en-US" sz="2000" b="1" dirty="0">
                <a:latin typeface="Arial" charset="0"/>
                <a:ea typeface="Arial" charset="0"/>
                <a:cs typeface="Arial" charset="0"/>
              </a:rPr>
              <a:t> when T=4, Tau=1 (In-Sample)</a:t>
            </a:r>
          </a:p>
        </p:txBody>
      </p:sp>
      <p:graphicFrame>
        <p:nvGraphicFramePr>
          <p:cNvPr id="6" name="Table 5"/>
          <p:cNvGraphicFramePr>
            <a:graphicFrameLocks noGrp="1"/>
          </p:cNvGraphicFramePr>
          <p:nvPr>
            <p:extLst>
              <p:ext uri="{D42A27DB-BD31-4B8C-83A1-F6EECF244321}">
                <p14:modId xmlns:p14="http://schemas.microsoft.com/office/powerpoint/2010/main" val="1323480965"/>
              </p:ext>
            </p:extLst>
          </p:nvPr>
        </p:nvGraphicFramePr>
        <p:xfrm>
          <a:off x="1012372" y="1779813"/>
          <a:ext cx="4735286" cy="1681844"/>
        </p:xfrm>
        <a:graphic>
          <a:graphicData uri="http://schemas.openxmlformats.org/drawingml/2006/table">
            <a:tbl>
              <a:tblPr firstRow="1" firstCol="1" bandRow="1"/>
              <a:tblGrid>
                <a:gridCol w="1195779">
                  <a:extLst>
                    <a:ext uri="{9D8B030D-6E8A-4147-A177-3AD203B41FA5}">
                      <a16:colId xmlns:a16="http://schemas.microsoft.com/office/drawing/2014/main" val="20000"/>
                    </a:ext>
                  </a:extLst>
                </a:gridCol>
                <a:gridCol w="1304320">
                  <a:extLst>
                    <a:ext uri="{9D8B030D-6E8A-4147-A177-3AD203B41FA5}">
                      <a16:colId xmlns:a16="http://schemas.microsoft.com/office/drawing/2014/main" val="20001"/>
                    </a:ext>
                  </a:extLst>
                </a:gridCol>
                <a:gridCol w="2235187">
                  <a:extLst>
                    <a:ext uri="{9D8B030D-6E8A-4147-A177-3AD203B41FA5}">
                      <a16:colId xmlns:a16="http://schemas.microsoft.com/office/drawing/2014/main" val="20002"/>
                    </a:ext>
                  </a:extLst>
                </a:gridCol>
              </a:tblGrid>
              <a:tr h="420461">
                <a:tc>
                  <a:txBody>
                    <a:bodyPr/>
                    <a:lstStyle/>
                    <a:p>
                      <a:pPr marL="0" marR="0" algn="ctr">
                        <a:spcBef>
                          <a:spcPts val="0"/>
                        </a:spcBef>
                        <a:spcAft>
                          <a:spcPts val="0"/>
                        </a:spcAft>
                      </a:pPr>
                      <a:r>
                        <a:rPr lang="en-US" sz="1600" b="1" dirty="0">
                          <a:solidFill>
                            <a:srgbClr val="000000"/>
                          </a:solidFill>
                          <a:effectLst/>
                          <a:latin typeface="Arial" panose="020B0604020202020204" pitchFamily="34" charset="0"/>
                          <a:ea typeface="Times New Roman" charset="0"/>
                          <a:cs typeface="Arial" panose="020B0604020202020204" pitchFamily="34" charset="0"/>
                        </a:rPr>
                        <a:t>DX</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b="1" dirty="0">
                          <a:solidFill>
                            <a:srgbClr val="000000"/>
                          </a:solidFill>
                          <a:effectLst/>
                          <a:latin typeface="Arial" panose="020B0604020202020204" pitchFamily="34" charset="0"/>
                          <a:ea typeface="Times New Roman" charset="0"/>
                          <a:cs typeface="Arial" panose="020B0604020202020204" pitchFamily="34" charset="0"/>
                        </a:rPr>
                        <a:t>Grid Search</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b="1" dirty="0">
                          <a:solidFill>
                            <a:srgbClr val="000000"/>
                          </a:solidFill>
                          <a:effectLst/>
                          <a:latin typeface="Arial" panose="020B0604020202020204" pitchFamily="34" charset="0"/>
                          <a:ea typeface="Times New Roman" charset="0"/>
                          <a:cs typeface="Arial" panose="020B0604020202020204" pitchFamily="34" charset="0"/>
                        </a:rPr>
                        <a:t>Simulated Annealing</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20461">
                <a:tc>
                  <a:txBody>
                    <a:bodyPr/>
                    <a:lstStyle/>
                    <a:p>
                      <a:pPr marL="0" marR="0" algn="ctr">
                        <a:spcBef>
                          <a:spcPts val="0"/>
                        </a:spcBef>
                        <a:spcAft>
                          <a:spcPts val="0"/>
                        </a:spcAft>
                      </a:pPr>
                      <a:r>
                        <a:rPr lang="en-US" sz="1600" b="1">
                          <a:solidFill>
                            <a:srgbClr val="000000"/>
                          </a:solidFill>
                          <a:effectLst/>
                          <a:latin typeface="Arial" panose="020B0604020202020204" pitchFamily="34" charset="0"/>
                          <a:ea typeface="Times New Roman" charset="0"/>
                          <a:cs typeface="Arial" panose="020B0604020202020204" pitchFamily="34" charset="0"/>
                        </a:rPr>
                        <a:t>ChnLen</a:t>
                      </a:r>
                      <a:endParaRPr lang="en-US" sz="16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3576.421</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w="12700" cap="flat" cmpd="sng" algn="ctr">
                      <a:solidFill>
                        <a:srgbClr val="1F6FA5"/>
                      </a:solidFill>
                      <a:prstDash val="solid"/>
                      <a:round/>
                      <a:headEnd type="none" w="med" len="med"/>
                      <a:tailEnd type="none" w="med" len="med"/>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5720.947</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a:noFill/>
                    </a:lnB>
                    <a:solidFill>
                      <a:srgbClr val="D3DFEE"/>
                    </a:solidFill>
                  </a:tcPr>
                </a:tc>
                <a:extLst>
                  <a:ext uri="{0D108BD9-81ED-4DB2-BD59-A6C34878D82A}">
                    <a16:rowId xmlns:a16="http://schemas.microsoft.com/office/drawing/2014/main" val="10001"/>
                  </a:ext>
                </a:extLst>
              </a:tr>
              <a:tr h="420461">
                <a:tc>
                  <a:txBody>
                    <a:bodyPr/>
                    <a:lstStyle/>
                    <a:p>
                      <a:pPr marL="0" marR="0" algn="ctr">
                        <a:spcBef>
                          <a:spcPts val="0"/>
                        </a:spcBef>
                        <a:spcAft>
                          <a:spcPts val="0"/>
                        </a:spcAft>
                      </a:pPr>
                      <a:r>
                        <a:rPr lang="en-US" sz="1600" b="1" dirty="0" err="1">
                          <a:solidFill>
                            <a:srgbClr val="000000"/>
                          </a:solidFill>
                          <a:effectLst/>
                          <a:latin typeface="Arial" panose="020B0604020202020204" pitchFamily="34" charset="0"/>
                          <a:ea typeface="Times New Roman" charset="0"/>
                          <a:cs typeface="Arial" panose="020B0604020202020204" pitchFamily="34" charset="0"/>
                        </a:rPr>
                        <a:t>StpPct</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FFFFFF"/>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0.019811</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w="12700" cap="flat" cmpd="sng" algn="ctr">
                      <a:solidFill>
                        <a:srgbClr val="1F6FA5"/>
                      </a:solidFill>
                      <a:prstDash val="solid"/>
                      <a:round/>
                      <a:headEnd type="none" w="med" len="med"/>
                      <a:tailEnd type="none" w="med" len="med"/>
                    </a:lnR>
                    <a:lnT>
                      <a:noFill/>
                    </a:lnT>
                    <a:lnB>
                      <a:noFill/>
                    </a:lnB>
                    <a:solidFill>
                      <a:srgbClr val="FFFFFF"/>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0.039986</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02"/>
                  </a:ext>
                </a:extLst>
              </a:tr>
              <a:tr h="420461">
                <a:tc>
                  <a:txBody>
                    <a:bodyPr/>
                    <a:lstStyle/>
                    <a:p>
                      <a:pPr marL="0" marR="0" algn="ctr">
                        <a:spcBef>
                          <a:spcPts val="0"/>
                        </a:spcBef>
                        <a:spcAft>
                          <a:spcPts val="0"/>
                        </a:spcAft>
                      </a:pPr>
                      <a:r>
                        <a:rPr lang="en-US" sz="1600" b="1">
                          <a:solidFill>
                            <a:srgbClr val="000000"/>
                          </a:solidFill>
                          <a:effectLst/>
                          <a:latin typeface="Arial" panose="020B0604020202020204" pitchFamily="34" charset="0"/>
                          <a:ea typeface="Times New Roman" charset="0"/>
                          <a:cs typeface="Arial" panose="020B0604020202020204" pitchFamily="34" charset="0"/>
                        </a:rPr>
                        <a:t>RoA</a:t>
                      </a:r>
                      <a:endParaRPr lang="en-US" sz="16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3.72114</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w="12700" cap="flat" cmpd="sng" algn="ctr">
                      <a:solidFill>
                        <a:srgbClr val="1F6FA5"/>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1.342409</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w="12700" cap="flat" cmpd="sng" algn="ctr">
                      <a:solidFill>
                        <a:srgbClr val="4F81BD"/>
                      </a:solidFill>
                      <a:prstDash val="solid"/>
                      <a:round/>
                      <a:headEnd type="none" w="med" len="med"/>
                      <a:tailEnd type="none" w="med" len="med"/>
                    </a:lnB>
                    <a:solidFill>
                      <a:srgbClr val="D3DFEE"/>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31475836"/>
              </p:ext>
            </p:extLst>
          </p:nvPr>
        </p:nvGraphicFramePr>
        <p:xfrm>
          <a:off x="6289584" y="1779813"/>
          <a:ext cx="4634230" cy="1681844"/>
        </p:xfrm>
        <a:graphic>
          <a:graphicData uri="http://schemas.openxmlformats.org/drawingml/2006/table">
            <a:tbl>
              <a:tblPr firstRow="1" firstCol="1" bandRow="1"/>
              <a:tblGrid>
                <a:gridCol w="1124813">
                  <a:extLst>
                    <a:ext uri="{9D8B030D-6E8A-4147-A177-3AD203B41FA5}">
                      <a16:colId xmlns:a16="http://schemas.microsoft.com/office/drawing/2014/main" val="20000"/>
                    </a:ext>
                  </a:extLst>
                </a:gridCol>
                <a:gridCol w="1304783">
                  <a:extLst>
                    <a:ext uri="{9D8B030D-6E8A-4147-A177-3AD203B41FA5}">
                      <a16:colId xmlns:a16="http://schemas.microsoft.com/office/drawing/2014/main" val="20001"/>
                    </a:ext>
                  </a:extLst>
                </a:gridCol>
                <a:gridCol w="2204634">
                  <a:extLst>
                    <a:ext uri="{9D8B030D-6E8A-4147-A177-3AD203B41FA5}">
                      <a16:colId xmlns:a16="http://schemas.microsoft.com/office/drawing/2014/main" val="20002"/>
                    </a:ext>
                  </a:extLst>
                </a:gridCol>
              </a:tblGrid>
              <a:tr h="420461">
                <a:tc>
                  <a:txBody>
                    <a:bodyPr/>
                    <a:lstStyle/>
                    <a:p>
                      <a:pPr marL="0" marR="0" algn="ctr">
                        <a:spcBef>
                          <a:spcPts val="0"/>
                        </a:spcBef>
                        <a:spcAft>
                          <a:spcPts val="0"/>
                        </a:spcAft>
                      </a:pPr>
                      <a:r>
                        <a:rPr lang="en-US" sz="1600" b="1" dirty="0">
                          <a:solidFill>
                            <a:srgbClr val="000000"/>
                          </a:solidFill>
                          <a:effectLst/>
                          <a:latin typeface="Arial" panose="020B0604020202020204" pitchFamily="34" charset="0"/>
                          <a:ea typeface="Times New Roman" charset="0"/>
                          <a:cs typeface="Arial" panose="020B0604020202020204" pitchFamily="34" charset="0"/>
                        </a:rPr>
                        <a:t>TY</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b="1" dirty="0">
                          <a:solidFill>
                            <a:srgbClr val="000000"/>
                          </a:solidFill>
                          <a:effectLst/>
                          <a:latin typeface="Arial" panose="020B0604020202020204" pitchFamily="34" charset="0"/>
                          <a:ea typeface="Times New Roman" charset="0"/>
                          <a:cs typeface="Arial" panose="020B0604020202020204" pitchFamily="34" charset="0"/>
                        </a:rPr>
                        <a:t>Grid Search</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b="1" dirty="0">
                          <a:solidFill>
                            <a:srgbClr val="000000"/>
                          </a:solidFill>
                          <a:effectLst/>
                          <a:latin typeface="Arial" panose="020B0604020202020204" pitchFamily="34" charset="0"/>
                          <a:ea typeface="Times New Roman" charset="0"/>
                          <a:cs typeface="Arial" panose="020B0604020202020204" pitchFamily="34" charset="0"/>
                        </a:rPr>
                        <a:t>Simulated Annealing</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20461">
                <a:tc>
                  <a:txBody>
                    <a:bodyPr/>
                    <a:lstStyle/>
                    <a:p>
                      <a:pPr marL="0" marR="0" algn="ctr">
                        <a:spcBef>
                          <a:spcPts val="0"/>
                        </a:spcBef>
                        <a:spcAft>
                          <a:spcPts val="0"/>
                        </a:spcAft>
                      </a:pPr>
                      <a:r>
                        <a:rPr lang="en-US" sz="1600" b="1" dirty="0" err="1">
                          <a:solidFill>
                            <a:srgbClr val="000000"/>
                          </a:solidFill>
                          <a:effectLst/>
                          <a:latin typeface="Arial" panose="020B0604020202020204" pitchFamily="34" charset="0"/>
                          <a:ea typeface="Times New Roman" charset="0"/>
                          <a:cs typeface="Arial" panose="020B0604020202020204" pitchFamily="34" charset="0"/>
                        </a:rPr>
                        <a:t>ChnLen</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10034.29</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7991.84</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a:noFill/>
                    </a:lnB>
                    <a:solidFill>
                      <a:srgbClr val="D3DFEE"/>
                    </a:solidFill>
                  </a:tcPr>
                </a:tc>
                <a:extLst>
                  <a:ext uri="{0D108BD9-81ED-4DB2-BD59-A6C34878D82A}">
                    <a16:rowId xmlns:a16="http://schemas.microsoft.com/office/drawing/2014/main" val="10001"/>
                  </a:ext>
                </a:extLst>
              </a:tr>
              <a:tr h="420461">
                <a:tc>
                  <a:txBody>
                    <a:bodyPr/>
                    <a:lstStyle/>
                    <a:p>
                      <a:pPr marL="0" marR="0" algn="ctr">
                        <a:spcBef>
                          <a:spcPts val="0"/>
                        </a:spcBef>
                        <a:spcAft>
                          <a:spcPts val="0"/>
                        </a:spcAft>
                      </a:pPr>
                      <a:r>
                        <a:rPr lang="en-US" sz="1600" b="1">
                          <a:solidFill>
                            <a:srgbClr val="000000"/>
                          </a:solidFill>
                          <a:effectLst/>
                          <a:latin typeface="Arial" panose="020B0604020202020204" pitchFamily="34" charset="0"/>
                          <a:ea typeface="Times New Roman" charset="0"/>
                          <a:cs typeface="Arial" panose="020B0604020202020204" pitchFamily="34" charset="0"/>
                        </a:rPr>
                        <a:t>StpPct</a:t>
                      </a:r>
                      <a:endParaRPr lang="en-US" sz="16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FFFFFF"/>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0.1125</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FFFFFF"/>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0.09938</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02"/>
                  </a:ext>
                </a:extLst>
              </a:tr>
              <a:tr h="420461">
                <a:tc>
                  <a:txBody>
                    <a:bodyPr/>
                    <a:lstStyle/>
                    <a:p>
                      <a:pPr marL="0" marR="0" algn="ctr">
                        <a:spcBef>
                          <a:spcPts val="0"/>
                        </a:spcBef>
                        <a:spcAft>
                          <a:spcPts val="0"/>
                        </a:spcAft>
                      </a:pPr>
                      <a:r>
                        <a:rPr lang="en-US" sz="1600" b="1">
                          <a:solidFill>
                            <a:srgbClr val="000000"/>
                          </a:solidFill>
                          <a:effectLst/>
                          <a:latin typeface="Arial" panose="020B0604020202020204" pitchFamily="34" charset="0"/>
                          <a:ea typeface="Times New Roman" charset="0"/>
                          <a:cs typeface="Arial" panose="020B0604020202020204" pitchFamily="34" charset="0"/>
                        </a:rPr>
                        <a:t>RoA</a:t>
                      </a:r>
                      <a:endParaRPr lang="en-US" sz="16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1.9493</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1.191</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extLst>
                  <a:ext uri="{0D108BD9-81ED-4DB2-BD59-A6C34878D82A}">
                    <a16:rowId xmlns:a16="http://schemas.microsoft.com/office/drawing/2014/main" val="10003"/>
                  </a:ext>
                </a:extLst>
              </a:tr>
            </a:tbl>
          </a:graphicData>
        </a:graphic>
      </p:graphicFrame>
      <p:sp>
        <p:nvSpPr>
          <p:cNvPr id="8" name="TextBox 7"/>
          <p:cNvSpPr txBox="1"/>
          <p:nvPr/>
        </p:nvSpPr>
        <p:spPr>
          <a:xfrm>
            <a:off x="1012371" y="3706586"/>
            <a:ext cx="1714500" cy="400110"/>
          </a:xfrm>
          <a:prstGeom prst="rect">
            <a:avLst/>
          </a:prstGeom>
          <a:noFill/>
        </p:spPr>
        <p:txBody>
          <a:bodyPr wrap="square" rtlCol="0">
            <a:spAutoFit/>
          </a:bodyPr>
          <a:lstStyle/>
          <a:p>
            <a:r>
              <a:rPr lang="en-US" sz="2000" b="1" dirty="0">
                <a:latin typeface="Arial" charset="0"/>
                <a:ea typeface="Arial" charset="0"/>
                <a:cs typeface="Arial" charset="0"/>
              </a:rPr>
              <a:t>Optimal</a:t>
            </a:r>
          </a:p>
        </p:txBody>
      </p:sp>
      <p:graphicFrame>
        <p:nvGraphicFramePr>
          <p:cNvPr id="9" name="Table 8"/>
          <p:cNvGraphicFramePr>
            <a:graphicFrameLocks noGrp="1"/>
          </p:cNvGraphicFramePr>
          <p:nvPr>
            <p:extLst>
              <p:ext uri="{D42A27DB-BD31-4B8C-83A1-F6EECF244321}">
                <p14:modId xmlns:p14="http://schemas.microsoft.com/office/powerpoint/2010/main" val="3114145229"/>
              </p:ext>
            </p:extLst>
          </p:nvPr>
        </p:nvGraphicFramePr>
        <p:xfrm>
          <a:off x="1012371" y="4302641"/>
          <a:ext cx="4735287" cy="1763488"/>
        </p:xfrm>
        <a:graphic>
          <a:graphicData uri="http://schemas.openxmlformats.org/drawingml/2006/table">
            <a:tbl>
              <a:tblPr firstRow="1" firstCol="1" bandRow="1"/>
              <a:tblGrid>
                <a:gridCol w="1136189">
                  <a:extLst>
                    <a:ext uri="{9D8B030D-6E8A-4147-A177-3AD203B41FA5}">
                      <a16:colId xmlns:a16="http://schemas.microsoft.com/office/drawing/2014/main" val="20000"/>
                    </a:ext>
                  </a:extLst>
                </a:gridCol>
                <a:gridCol w="1396639">
                  <a:extLst>
                    <a:ext uri="{9D8B030D-6E8A-4147-A177-3AD203B41FA5}">
                      <a16:colId xmlns:a16="http://schemas.microsoft.com/office/drawing/2014/main" val="20001"/>
                    </a:ext>
                  </a:extLst>
                </a:gridCol>
                <a:gridCol w="2202459">
                  <a:extLst>
                    <a:ext uri="{9D8B030D-6E8A-4147-A177-3AD203B41FA5}">
                      <a16:colId xmlns:a16="http://schemas.microsoft.com/office/drawing/2014/main" val="20002"/>
                    </a:ext>
                  </a:extLst>
                </a:gridCol>
              </a:tblGrid>
              <a:tr h="440872">
                <a:tc>
                  <a:txBody>
                    <a:bodyPr/>
                    <a:lstStyle/>
                    <a:p>
                      <a:pPr marL="0" marR="0" algn="ctr">
                        <a:spcBef>
                          <a:spcPts val="0"/>
                        </a:spcBef>
                        <a:spcAft>
                          <a:spcPts val="0"/>
                        </a:spcAft>
                      </a:pPr>
                      <a:r>
                        <a:rPr lang="en-US" sz="1600" b="1" dirty="0">
                          <a:solidFill>
                            <a:srgbClr val="000000"/>
                          </a:solidFill>
                          <a:effectLst/>
                          <a:latin typeface="Arial" panose="020B0604020202020204" pitchFamily="34" charset="0"/>
                          <a:ea typeface="Times New Roman" charset="0"/>
                          <a:cs typeface="Arial" panose="020B0604020202020204" pitchFamily="34" charset="0"/>
                        </a:rPr>
                        <a:t>DX</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b="1" dirty="0">
                          <a:solidFill>
                            <a:srgbClr val="000000"/>
                          </a:solidFill>
                          <a:effectLst/>
                          <a:latin typeface="Arial" panose="020B0604020202020204" pitchFamily="34" charset="0"/>
                          <a:ea typeface="Times New Roman" charset="0"/>
                          <a:cs typeface="Arial" panose="020B0604020202020204" pitchFamily="34" charset="0"/>
                        </a:rPr>
                        <a:t>Grid Search</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b="1" dirty="0">
                          <a:solidFill>
                            <a:srgbClr val="000000"/>
                          </a:solidFill>
                          <a:effectLst/>
                          <a:latin typeface="Arial" panose="020B0604020202020204" pitchFamily="34" charset="0"/>
                          <a:ea typeface="Times New Roman" charset="0"/>
                          <a:cs typeface="Arial" panose="020B0604020202020204" pitchFamily="34" charset="0"/>
                        </a:rPr>
                        <a:t>Simulated Annealing</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40872">
                <a:tc>
                  <a:txBody>
                    <a:bodyPr/>
                    <a:lstStyle/>
                    <a:p>
                      <a:pPr marL="0" marR="0" algn="ctr">
                        <a:spcBef>
                          <a:spcPts val="0"/>
                        </a:spcBef>
                        <a:spcAft>
                          <a:spcPts val="0"/>
                        </a:spcAft>
                      </a:pPr>
                      <a:r>
                        <a:rPr lang="en-US" sz="1600" b="1">
                          <a:solidFill>
                            <a:srgbClr val="000000"/>
                          </a:solidFill>
                          <a:effectLst/>
                          <a:latin typeface="Arial" panose="020B0604020202020204" pitchFamily="34" charset="0"/>
                          <a:ea typeface="Times New Roman" charset="0"/>
                          <a:cs typeface="Arial" panose="020B0604020202020204" pitchFamily="34" charset="0"/>
                        </a:rPr>
                        <a:t>ChnLen</a:t>
                      </a:r>
                      <a:endParaRPr lang="en-US" sz="16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9600</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8205</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a:noFill/>
                    </a:lnB>
                    <a:solidFill>
                      <a:srgbClr val="D3DFEE"/>
                    </a:solidFill>
                  </a:tcPr>
                </a:tc>
                <a:extLst>
                  <a:ext uri="{0D108BD9-81ED-4DB2-BD59-A6C34878D82A}">
                    <a16:rowId xmlns:a16="http://schemas.microsoft.com/office/drawing/2014/main" val="10001"/>
                  </a:ext>
                </a:extLst>
              </a:tr>
              <a:tr h="440872">
                <a:tc>
                  <a:txBody>
                    <a:bodyPr/>
                    <a:lstStyle/>
                    <a:p>
                      <a:pPr marL="0" marR="0" algn="ctr">
                        <a:spcBef>
                          <a:spcPts val="0"/>
                        </a:spcBef>
                        <a:spcAft>
                          <a:spcPts val="0"/>
                        </a:spcAft>
                      </a:pPr>
                      <a:r>
                        <a:rPr lang="en-US" sz="1600" b="1">
                          <a:solidFill>
                            <a:srgbClr val="000000"/>
                          </a:solidFill>
                          <a:effectLst/>
                          <a:latin typeface="Arial" panose="020B0604020202020204" pitchFamily="34" charset="0"/>
                          <a:ea typeface="Times New Roman" charset="0"/>
                          <a:cs typeface="Arial" panose="020B0604020202020204" pitchFamily="34" charset="0"/>
                        </a:rPr>
                        <a:t>StpPct</a:t>
                      </a:r>
                      <a:endParaRPr lang="en-US" sz="16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FFFFFF"/>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0.006</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FFFFFF"/>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0.091006</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02"/>
                  </a:ext>
                </a:extLst>
              </a:tr>
              <a:tr h="440872">
                <a:tc>
                  <a:txBody>
                    <a:bodyPr/>
                    <a:lstStyle/>
                    <a:p>
                      <a:pPr marL="0" marR="0" algn="ctr">
                        <a:spcBef>
                          <a:spcPts val="0"/>
                        </a:spcBef>
                        <a:spcAft>
                          <a:spcPts val="0"/>
                        </a:spcAft>
                      </a:pPr>
                      <a:r>
                        <a:rPr lang="en-US" sz="1600" b="1">
                          <a:solidFill>
                            <a:srgbClr val="000000"/>
                          </a:solidFill>
                          <a:effectLst/>
                          <a:latin typeface="Arial" panose="020B0604020202020204" pitchFamily="34" charset="0"/>
                          <a:ea typeface="Times New Roman" charset="0"/>
                          <a:cs typeface="Arial" panose="020B0604020202020204" pitchFamily="34" charset="0"/>
                        </a:rPr>
                        <a:t>RoA</a:t>
                      </a:r>
                      <a:endParaRPr lang="en-US" sz="16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spcBef>
                          <a:spcPts val="0"/>
                        </a:spcBef>
                        <a:spcAft>
                          <a:spcPts val="0"/>
                        </a:spcAft>
                      </a:pPr>
                      <a:r>
                        <a:rPr lang="en-US" sz="1600">
                          <a:solidFill>
                            <a:srgbClr val="000000"/>
                          </a:solidFill>
                          <a:effectLst/>
                          <a:latin typeface="Arial" panose="020B0604020202020204" pitchFamily="34" charset="0"/>
                          <a:ea typeface="Times New Roman" charset="0"/>
                          <a:cs typeface="Arial" panose="020B0604020202020204" pitchFamily="34" charset="0"/>
                        </a:rPr>
                        <a:t>6.574383</a:t>
                      </a:r>
                      <a:endParaRPr lang="en-US" sz="16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4.990256</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51420004"/>
              </p:ext>
            </p:extLst>
          </p:nvPr>
        </p:nvGraphicFramePr>
        <p:xfrm>
          <a:off x="6276338" y="4302641"/>
          <a:ext cx="4634231" cy="1763488"/>
        </p:xfrm>
        <a:graphic>
          <a:graphicData uri="http://schemas.openxmlformats.org/drawingml/2006/table">
            <a:tbl>
              <a:tblPr firstRow="1" firstCol="1" bandRow="1"/>
              <a:tblGrid>
                <a:gridCol w="1111942">
                  <a:extLst>
                    <a:ext uri="{9D8B030D-6E8A-4147-A177-3AD203B41FA5}">
                      <a16:colId xmlns:a16="http://schemas.microsoft.com/office/drawing/2014/main" val="20000"/>
                    </a:ext>
                  </a:extLst>
                </a:gridCol>
                <a:gridCol w="1366833">
                  <a:extLst>
                    <a:ext uri="{9D8B030D-6E8A-4147-A177-3AD203B41FA5}">
                      <a16:colId xmlns:a16="http://schemas.microsoft.com/office/drawing/2014/main" val="20001"/>
                    </a:ext>
                  </a:extLst>
                </a:gridCol>
                <a:gridCol w="2155456">
                  <a:extLst>
                    <a:ext uri="{9D8B030D-6E8A-4147-A177-3AD203B41FA5}">
                      <a16:colId xmlns:a16="http://schemas.microsoft.com/office/drawing/2014/main" val="20002"/>
                    </a:ext>
                  </a:extLst>
                </a:gridCol>
              </a:tblGrid>
              <a:tr h="440872">
                <a:tc>
                  <a:txBody>
                    <a:bodyPr/>
                    <a:lstStyle/>
                    <a:p>
                      <a:pPr marL="0" marR="0" algn="ctr">
                        <a:spcBef>
                          <a:spcPts val="0"/>
                        </a:spcBef>
                        <a:spcAft>
                          <a:spcPts val="0"/>
                        </a:spcAft>
                      </a:pPr>
                      <a:r>
                        <a:rPr lang="en-US" sz="1600" b="1" dirty="0">
                          <a:solidFill>
                            <a:srgbClr val="000000"/>
                          </a:solidFill>
                          <a:effectLst/>
                          <a:latin typeface="Arial" panose="020B0604020202020204" pitchFamily="34" charset="0"/>
                          <a:ea typeface="Times New Roman" charset="0"/>
                          <a:cs typeface="Arial" panose="020B0604020202020204" pitchFamily="34" charset="0"/>
                        </a:rPr>
                        <a:t>TY</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b="1" dirty="0">
                          <a:solidFill>
                            <a:srgbClr val="000000"/>
                          </a:solidFill>
                          <a:effectLst/>
                          <a:latin typeface="Arial" panose="020B0604020202020204" pitchFamily="34" charset="0"/>
                          <a:ea typeface="Times New Roman" charset="0"/>
                          <a:cs typeface="Arial" panose="020B0604020202020204" pitchFamily="34" charset="0"/>
                        </a:rPr>
                        <a:t>Grid Search</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b="1" dirty="0">
                          <a:solidFill>
                            <a:srgbClr val="000000"/>
                          </a:solidFill>
                          <a:effectLst/>
                          <a:latin typeface="Arial" panose="020B0604020202020204" pitchFamily="34" charset="0"/>
                          <a:ea typeface="Times New Roman" charset="0"/>
                          <a:cs typeface="Arial" panose="020B0604020202020204" pitchFamily="34" charset="0"/>
                        </a:rPr>
                        <a:t>Simulated Annealing</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40872">
                <a:tc>
                  <a:txBody>
                    <a:bodyPr/>
                    <a:lstStyle/>
                    <a:p>
                      <a:pPr marL="0" marR="0" algn="ctr">
                        <a:spcBef>
                          <a:spcPts val="0"/>
                        </a:spcBef>
                        <a:spcAft>
                          <a:spcPts val="0"/>
                        </a:spcAft>
                      </a:pPr>
                      <a:r>
                        <a:rPr lang="en-US" sz="1600" b="1" dirty="0" err="1">
                          <a:solidFill>
                            <a:srgbClr val="000000"/>
                          </a:solidFill>
                          <a:effectLst/>
                          <a:latin typeface="Arial" panose="020B0604020202020204" pitchFamily="34" charset="0"/>
                          <a:ea typeface="Times New Roman" charset="0"/>
                          <a:cs typeface="Arial" panose="020B0604020202020204" pitchFamily="34" charset="0"/>
                        </a:rPr>
                        <a:t>ChnLen</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8700</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8640</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a:noFill/>
                    </a:lnB>
                    <a:solidFill>
                      <a:srgbClr val="D3DFEE"/>
                    </a:solidFill>
                  </a:tcPr>
                </a:tc>
                <a:extLst>
                  <a:ext uri="{0D108BD9-81ED-4DB2-BD59-A6C34878D82A}">
                    <a16:rowId xmlns:a16="http://schemas.microsoft.com/office/drawing/2014/main" val="10001"/>
                  </a:ext>
                </a:extLst>
              </a:tr>
              <a:tr h="440872">
                <a:tc>
                  <a:txBody>
                    <a:bodyPr/>
                    <a:lstStyle/>
                    <a:p>
                      <a:pPr marL="0" marR="0" algn="ctr">
                        <a:spcBef>
                          <a:spcPts val="0"/>
                        </a:spcBef>
                        <a:spcAft>
                          <a:spcPts val="0"/>
                        </a:spcAft>
                      </a:pPr>
                      <a:r>
                        <a:rPr lang="en-US" sz="1600" b="1">
                          <a:solidFill>
                            <a:srgbClr val="000000"/>
                          </a:solidFill>
                          <a:effectLst/>
                          <a:latin typeface="Arial" panose="020B0604020202020204" pitchFamily="34" charset="0"/>
                          <a:ea typeface="Times New Roman" charset="0"/>
                          <a:cs typeface="Arial" panose="020B0604020202020204" pitchFamily="34" charset="0"/>
                        </a:rPr>
                        <a:t>StpPct</a:t>
                      </a:r>
                      <a:endParaRPr lang="en-US" sz="16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FFFFFF"/>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0.056</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FFFFFF"/>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0.0501</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02"/>
                  </a:ext>
                </a:extLst>
              </a:tr>
              <a:tr h="440872">
                <a:tc>
                  <a:txBody>
                    <a:bodyPr/>
                    <a:lstStyle/>
                    <a:p>
                      <a:pPr marL="0" marR="0" algn="ctr">
                        <a:spcBef>
                          <a:spcPts val="0"/>
                        </a:spcBef>
                        <a:spcAft>
                          <a:spcPts val="0"/>
                        </a:spcAft>
                      </a:pPr>
                      <a:r>
                        <a:rPr lang="en-US" sz="1600" b="1">
                          <a:solidFill>
                            <a:srgbClr val="000000"/>
                          </a:solidFill>
                          <a:effectLst/>
                          <a:latin typeface="Arial" panose="020B0604020202020204" pitchFamily="34" charset="0"/>
                          <a:ea typeface="Times New Roman" charset="0"/>
                          <a:cs typeface="Arial" panose="020B0604020202020204" pitchFamily="34" charset="0"/>
                        </a:rPr>
                        <a:t>RoA</a:t>
                      </a:r>
                      <a:endParaRPr lang="en-US" sz="160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6.172999</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spcBef>
                          <a:spcPts val="0"/>
                        </a:spcBef>
                        <a:spcAft>
                          <a:spcPts val="0"/>
                        </a:spcAft>
                      </a:pPr>
                      <a:r>
                        <a:rPr lang="en-US" sz="1600" dirty="0">
                          <a:solidFill>
                            <a:srgbClr val="000000"/>
                          </a:solidFill>
                          <a:effectLst/>
                          <a:latin typeface="Arial" panose="020B0604020202020204" pitchFamily="34" charset="0"/>
                          <a:ea typeface="Times New Roman" charset="0"/>
                          <a:cs typeface="Arial" panose="020B0604020202020204" pitchFamily="34" charset="0"/>
                        </a:rPr>
                        <a:t>6.187274</a:t>
                      </a:r>
                      <a:endParaRPr lang="en-US" sz="1600" dirty="0">
                        <a:solidFill>
                          <a:srgbClr val="365F91"/>
                        </a:solidFill>
                        <a:effectLst/>
                        <a:latin typeface="Arial" panose="020B0604020202020204" pitchFamily="34" charset="0"/>
                        <a:ea typeface="ＭＳ 明朝" charset="-128"/>
                        <a:cs typeface="Arial" panose="020B0604020202020204" pitchFamily="34" charset="0"/>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830980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90" y="635"/>
            <a:ext cx="12211050" cy="631825"/>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rmAutofit/>
          </a:bodyPr>
          <a:lstStyle/>
          <a:p>
            <a:pPr lvl="0" algn="l"/>
            <a:r>
              <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sym typeface="+mn-ea"/>
              </a:rPr>
              <a:t>Graph of Simulated Annealing Result - DX Market</a:t>
            </a:r>
          </a:p>
        </p:txBody>
      </p:sp>
      <p:pic>
        <p:nvPicPr>
          <p:cNvPr id="2" name="Picture 1"/>
          <p:cNvPicPr>
            <a:picLocks noChangeAspect="1"/>
          </p:cNvPicPr>
          <p:nvPr/>
        </p:nvPicPr>
        <p:blipFill>
          <a:blip r:embed="rId3"/>
          <a:stretch>
            <a:fillRect/>
          </a:stretch>
        </p:blipFill>
        <p:spPr>
          <a:xfrm>
            <a:off x="1699840" y="1532531"/>
            <a:ext cx="8362950" cy="447675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p:nvPr/>
        </p:nvSpPr>
        <p:spPr>
          <a:xfrm>
            <a:off x="-10160" y="-31115"/>
            <a:ext cx="12202160" cy="659130"/>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compatLnSpc="1">
            <a:normAutofit/>
          </a:bodyPr>
          <a:lstStyle/>
          <a:p>
            <a:pPr lvl="0" algn="l">
              <a:lnSpc>
                <a:spcPct val="90000"/>
              </a:lnSpc>
            </a:pPr>
            <a:r>
              <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sym typeface="+mn-ea"/>
              </a:rPr>
              <a:t>Graph of Simulated Annealing Result - TY Market</a:t>
            </a:r>
          </a:p>
        </p:txBody>
      </p:sp>
      <p:pic>
        <p:nvPicPr>
          <p:cNvPr id="3" name="Picture 2"/>
          <p:cNvPicPr>
            <a:picLocks noChangeAspect="1"/>
          </p:cNvPicPr>
          <p:nvPr/>
        </p:nvPicPr>
        <p:blipFill rotWithShape="1">
          <a:blip r:embed="rId3"/>
          <a:srcRect l="792" t="812" r="929" b="1943"/>
          <a:stretch/>
        </p:blipFill>
        <p:spPr>
          <a:xfrm>
            <a:off x="1924216" y="1486894"/>
            <a:ext cx="7895645" cy="443682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527446"/>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lnSpcReduction="10000"/>
          </a:bodyPr>
          <a:lstStyle/>
          <a:p>
            <a:pPr lvl="0" algn="l">
              <a:lnSpc>
                <a:spcPct val="90000"/>
              </a:lnSpc>
            </a:pPr>
            <a:r>
              <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sym typeface="+mn-ea"/>
              </a:rPr>
              <a:t>Performance Table - DX</a:t>
            </a:r>
          </a:p>
        </p:txBody>
      </p:sp>
      <p:graphicFrame>
        <p:nvGraphicFramePr>
          <p:cNvPr id="7" name="Table 6"/>
          <p:cNvGraphicFramePr>
            <a:graphicFrameLocks noGrp="1"/>
          </p:cNvGraphicFramePr>
          <p:nvPr>
            <p:extLst>
              <p:ext uri="{D42A27DB-BD31-4B8C-83A1-F6EECF244321}">
                <p14:modId xmlns:p14="http://schemas.microsoft.com/office/powerpoint/2010/main" val="381534147"/>
              </p:ext>
            </p:extLst>
          </p:nvPr>
        </p:nvGraphicFramePr>
        <p:xfrm>
          <a:off x="763324" y="954159"/>
          <a:ext cx="10145865" cy="5120640"/>
        </p:xfrm>
        <a:graphic>
          <a:graphicData uri="http://schemas.openxmlformats.org/drawingml/2006/table">
            <a:tbl>
              <a:tblPr firstRow="1" firstCol="1" bandRow="1"/>
              <a:tblGrid>
                <a:gridCol w="2870811">
                  <a:extLst>
                    <a:ext uri="{9D8B030D-6E8A-4147-A177-3AD203B41FA5}">
                      <a16:colId xmlns:a16="http://schemas.microsoft.com/office/drawing/2014/main" val="20000"/>
                    </a:ext>
                  </a:extLst>
                </a:gridCol>
                <a:gridCol w="1892022">
                  <a:extLst>
                    <a:ext uri="{9D8B030D-6E8A-4147-A177-3AD203B41FA5}">
                      <a16:colId xmlns:a16="http://schemas.microsoft.com/office/drawing/2014/main" val="20001"/>
                    </a:ext>
                  </a:extLst>
                </a:gridCol>
                <a:gridCol w="3247429">
                  <a:extLst>
                    <a:ext uri="{9D8B030D-6E8A-4147-A177-3AD203B41FA5}">
                      <a16:colId xmlns:a16="http://schemas.microsoft.com/office/drawing/2014/main" val="20002"/>
                    </a:ext>
                  </a:extLst>
                </a:gridCol>
                <a:gridCol w="2135603">
                  <a:extLst>
                    <a:ext uri="{9D8B030D-6E8A-4147-A177-3AD203B41FA5}">
                      <a16:colId xmlns:a16="http://schemas.microsoft.com/office/drawing/2014/main" val="20003"/>
                    </a:ext>
                  </a:extLst>
                </a:gridCol>
              </a:tblGrid>
              <a:tr h="365760">
                <a:tc>
                  <a:txBody>
                    <a:bodyPr/>
                    <a:lstStyle/>
                    <a:p>
                      <a:pPr marL="0" marR="0" algn="l" defTabSz="914400" rtl="0" eaLnBrk="1" latinLnBrk="0" hangingPunct="1">
                        <a:spcBef>
                          <a:spcPts val="0"/>
                        </a:spcBef>
                        <a:spcAft>
                          <a:spcPts val="0"/>
                        </a:spcAft>
                      </a:pPr>
                      <a:r>
                        <a:rPr lang="en-US" sz="1500" b="1" kern="1200" dirty="0">
                          <a:solidFill>
                            <a:srgbClr val="000000"/>
                          </a:solidFill>
                          <a:effectLst/>
                          <a:latin typeface="Arial" charset="0"/>
                          <a:ea typeface="Arial" charset="0"/>
                          <a:cs typeface="Arial" charset="0"/>
                        </a:rPr>
                        <a:t>Net Equity</a:t>
                      </a:r>
                    </a:p>
                  </a:txBody>
                  <a:tcPr marL="68580" marR="68580" marT="0" marB="0" anchor="ctr">
                    <a:lnL>
                      <a:noFill/>
                    </a:lnL>
                    <a:lnR>
                      <a:noFill/>
                    </a:lnR>
                    <a:lnT w="12700" cap="flat" cmpd="sng" algn="ctr">
                      <a:solidFill>
                        <a:srgbClr val="1F6FA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139185.45</a:t>
                      </a:r>
                    </a:p>
                  </a:txBody>
                  <a:tcPr marL="68580" marR="68580" marT="0" marB="0" anchor="ctr">
                    <a:lnL>
                      <a:noFill/>
                    </a:lnL>
                    <a:lnR w="12700" cap="flat" cmpd="sng" algn="ctr">
                      <a:solidFill>
                        <a:srgbClr val="1F6FA5"/>
                      </a:solidFill>
                      <a:prstDash val="solid"/>
                      <a:round/>
                      <a:headEnd type="none" w="med" len="med"/>
                      <a:tailEnd type="none" w="med" len="med"/>
                    </a:lnR>
                    <a:lnT w="12700" cap="flat" cmpd="sng" algn="ctr">
                      <a:solidFill>
                        <a:srgbClr val="1F6FA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l" defTabSz="914400" rtl="0" eaLnBrk="1" latinLnBrk="0" hangingPunct="1">
                        <a:spcBef>
                          <a:spcPts val="0"/>
                        </a:spcBef>
                        <a:spcAft>
                          <a:spcPts val="0"/>
                        </a:spcAft>
                      </a:pPr>
                      <a:r>
                        <a:rPr lang="en-US" sz="1500" b="1" kern="1200" dirty="0">
                          <a:solidFill>
                            <a:srgbClr val="000000"/>
                          </a:solidFill>
                          <a:effectLst/>
                          <a:latin typeface="Arial" charset="0"/>
                          <a:ea typeface="Arial" charset="0"/>
                          <a:cs typeface="Arial" charset="0"/>
                        </a:rPr>
                        <a:t>Average Winner to Average Loser</a:t>
                      </a:r>
                    </a:p>
                  </a:txBody>
                  <a:tcPr marL="68580" marR="68580" marT="0" marB="0" anchor="ctr">
                    <a:lnL w="12700" cap="flat" cmpd="sng" algn="ctr">
                      <a:solidFill>
                        <a:srgbClr val="1F6FA5"/>
                      </a:solidFill>
                      <a:prstDash val="solid"/>
                      <a:round/>
                      <a:headEnd type="none" w="med" len="med"/>
                      <a:tailEnd type="none" w="med" len="med"/>
                    </a:lnL>
                    <a:lnR>
                      <a:noFill/>
                    </a:lnR>
                    <a:lnT w="12700" cap="flat" cmpd="sng" algn="ctr">
                      <a:solidFill>
                        <a:srgbClr val="1F6FA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-2.349181137</a:t>
                      </a:r>
                    </a:p>
                  </a:txBody>
                  <a:tcPr marL="68580" marR="68580" marT="0" marB="0" anchor="ctr">
                    <a:lnL>
                      <a:noFill/>
                    </a:lnL>
                    <a:lnR w="12700" cap="flat" cmpd="sng" algn="ctr">
                      <a:noFill/>
                      <a:prstDash val="solid"/>
                      <a:round/>
                      <a:headEnd type="none" w="med" len="med"/>
                      <a:tailEnd type="none" w="med" len="med"/>
                    </a:lnR>
                    <a:lnT w="12700" cap="flat" cmpd="sng" algn="ctr">
                      <a:solidFill>
                        <a:srgbClr val="1F6FA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365760">
                <a:tc>
                  <a:txBody>
                    <a:bodyPr/>
                    <a:lstStyle/>
                    <a:p>
                      <a:pPr marL="0" marR="0" algn="l" defTabSz="914400" rtl="0" eaLnBrk="1" latinLnBrk="0" hangingPunct="1">
                        <a:spcBef>
                          <a:spcPts val="0"/>
                        </a:spcBef>
                        <a:spcAft>
                          <a:spcPts val="0"/>
                        </a:spcAft>
                      </a:pPr>
                      <a:r>
                        <a:rPr lang="en-US" sz="1500" b="1" kern="1200" dirty="0">
                          <a:solidFill>
                            <a:srgbClr val="000000"/>
                          </a:solidFill>
                          <a:effectLst/>
                          <a:latin typeface="Arial" charset="0"/>
                          <a:ea typeface="Arial" charset="0"/>
                          <a:cs typeface="Arial" charset="0"/>
                        </a:rPr>
                        <a:t>Net Profit</a:t>
                      </a:r>
                    </a:p>
                  </a:txBody>
                  <a:tcPr marL="68580" marR="68580" marT="0" marB="0" anchor="ctr">
                    <a:lnL>
                      <a:noFill/>
                    </a:lnL>
                    <a:lnR>
                      <a:noFill/>
                    </a:lnR>
                    <a:lnT w="12700" cap="flat" cmpd="sng" algn="ctr">
                      <a:noFill/>
                      <a:prstDash val="solid"/>
                      <a:round/>
                      <a:headEnd type="none" w="med" len="med"/>
                      <a:tailEnd type="none" w="med" len="med"/>
                    </a:lnT>
                    <a:lnB>
                      <a:noFill/>
                    </a:lnB>
                    <a:solidFill>
                      <a:srgbClr val="D3DFEE"/>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39185.45</a:t>
                      </a:r>
                    </a:p>
                  </a:txBody>
                  <a:tcPr marL="68580" marR="68580" marT="0" marB="0" anchor="ctr">
                    <a:lnL>
                      <a:noFill/>
                    </a:lnL>
                    <a:lnR w="12700" cap="flat" cmpd="sng" algn="ctr">
                      <a:solidFill>
                        <a:srgbClr val="1F6FA5"/>
                      </a:solidFill>
                      <a:prstDash val="solid"/>
                      <a:round/>
                      <a:headEnd type="none" w="med" len="med"/>
                      <a:tailEnd type="none" w="med" len="med"/>
                    </a:lnR>
                    <a:lnT w="12700" cap="flat" cmpd="sng" algn="ctr">
                      <a:noFill/>
                      <a:prstDash val="solid"/>
                      <a:round/>
                      <a:headEnd type="none" w="med" len="med"/>
                      <a:tailEnd type="none" w="med" len="med"/>
                    </a:lnT>
                    <a:lnB>
                      <a:noFill/>
                    </a:lnB>
                    <a:solidFill>
                      <a:srgbClr val="D3DFEE"/>
                    </a:solidFill>
                  </a:tcPr>
                </a:tc>
                <a:tc>
                  <a:txBody>
                    <a:bodyPr/>
                    <a:lstStyle/>
                    <a:p>
                      <a:pPr marL="0" marR="0" algn="l" defTabSz="914400" rtl="0" eaLnBrk="1" latinLnBrk="0" hangingPunct="1">
                        <a:spcBef>
                          <a:spcPts val="0"/>
                        </a:spcBef>
                        <a:spcAft>
                          <a:spcPts val="0"/>
                        </a:spcAft>
                      </a:pPr>
                      <a:r>
                        <a:rPr lang="en-US" sz="1500" b="1" kern="1200" dirty="0">
                          <a:solidFill>
                            <a:srgbClr val="000000"/>
                          </a:solidFill>
                          <a:effectLst/>
                          <a:latin typeface="Arial" charset="0"/>
                          <a:ea typeface="Arial" charset="0"/>
                          <a:cs typeface="Arial" charset="0"/>
                        </a:rPr>
                        <a:t>Average Winner to Average Loser</a:t>
                      </a:r>
                    </a:p>
                  </a:txBody>
                  <a:tcPr marL="68580" marR="68580" marT="0" marB="0" anchor="ctr">
                    <a:lnL w="12700" cap="flat" cmpd="sng" algn="ctr">
                      <a:solidFill>
                        <a:srgbClr val="1F6FA5"/>
                      </a:solidFill>
                      <a:prstDash val="solid"/>
                      <a:round/>
                      <a:headEnd type="none" w="med" len="med"/>
                      <a:tailEnd type="none" w="med" len="med"/>
                    </a:lnL>
                    <a:lnR>
                      <a:noFill/>
                    </a:lnR>
                    <a:lnT w="12700" cap="flat" cmpd="sng" algn="ctr">
                      <a:noFill/>
                      <a:prstDash val="solid"/>
                      <a:round/>
                      <a:headEnd type="none" w="med" len="med"/>
                      <a:tailEnd type="none" w="med" len="med"/>
                    </a:lnT>
                    <a:lnB>
                      <a:noFill/>
                    </a:lnB>
                    <a:solidFill>
                      <a:srgbClr val="D3DFEE"/>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0.012638423</a:t>
                      </a:r>
                    </a:p>
                  </a:txBody>
                  <a:tcPr marL="68580" marR="68580" marT="0" marB="0" anchor="ctr">
                    <a:lnL>
                      <a:noFill/>
                    </a:lnL>
                    <a:lnR>
                      <a:noFill/>
                    </a:lnR>
                    <a:lnT w="12700" cap="flat" cmpd="sng" algn="ctr">
                      <a:noFill/>
                      <a:prstDash val="solid"/>
                      <a:round/>
                      <a:headEnd type="none" w="med" len="med"/>
                      <a:tailEnd type="none" w="med" len="med"/>
                    </a:lnT>
                    <a:lnB>
                      <a:noFill/>
                    </a:lnB>
                    <a:solidFill>
                      <a:srgbClr val="D3DFEE"/>
                    </a:solidFill>
                  </a:tcPr>
                </a:tc>
                <a:extLst>
                  <a:ext uri="{0D108BD9-81ED-4DB2-BD59-A6C34878D82A}">
                    <a16:rowId xmlns:a16="http://schemas.microsoft.com/office/drawing/2014/main" val="10001"/>
                  </a:ext>
                </a:extLst>
              </a:tr>
              <a:tr h="365760">
                <a:tc>
                  <a:txBody>
                    <a:bodyPr/>
                    <a:lstStyle/>
                    <a:p>
                      <a:pPr marL="0" marR="0" algn="l" defTabSz="914400" rtl="0" eaLnBrk="1" latinLnBrk="0" hangingPunct="1">
                        <a:spcBef>
                          <a:spcPts val="0"/>
                        </a:spcBef>
                        <a:spcAft>
                          <a:spcPts val="0"/>
                        </a:spcAft>
                      </a:pPr>
                      <a:r>
                        <a:rPr lang="en-US" sz="1500" b="1" kern="1200" dirty="0">
                          <a:solidFill>
                            <a:srgbClr val="000000"/>
                          </a:solidFill>
                          <a:effectLst/>
                          <a:latin typeface="Arial" charset="0"/>
                          <a:ea typeface="Arial" charset="0"/>
                          <a:cs typeface="Arial" charset="0"/>
                        </a:rPr>
                        <a:t>Net Profit to Worst Drawdown</a:t>
                      </a:r>
                    </a:p>
                  </a:txBody>
                  <a:tcPr marL="68580" marR="68580" marT="0" marB="0" anchor="ctr">
                    <a:lnL>
                      <a:noFill/>
                    </a:lnL>
                    <a:lnR>
                      <a:noFill/>
                    </a:lnR>
                    <a:lnT>
                      <a:noFill/>
                    </a:lnT>
                    <a:lnB>
                      <a:noFill/>
                    </a:lnB>
                    <a:solidFill>
                      <a:srgbClr val="FFFFFF"/>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2.446839533</a:t>
                      </a: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FFFFFF"/>
                    </a:solidFill>
                  </a:tcPr>
                </a:tc>
                <a:tc>
                  <a:txBody>
                    <a:bodyPr/>
                    <a:lstStyle/>
                    <a:p>
                      <a:pPr marL="0" marR="0" algn="l" defTabSz="914400" rtl="0" eaLnBrk="1" latinLnBrk="0" hangingPunct="1">
                        <a:spcBef>
                          <a:spcPts val="0"/>
                        </a:spcBef>
                        <a:spcAft>
                          <a:spcPts val="0"/>
                        </a:spcAft>
                      </a:pPr>
                      <a:r>
                        <a:rPr lang="en-US" sz="1500" b="1" kern="1200" dirty="0">
                          <a:solidFill>
                            <a:srgbClr val="000000"/>
                          </a:solidFill>
                          <a:effectLst/>
                          <a:latin typeface="Arial" charset="0"/>
                          <a:ea typeface="Arial" charset="0"/>
                          <a:cs typeface="Arial" charset="0"/>
                        </a:rPr>
                        <a:t>Average Loser</a:t>
                      </a: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FFFFFF"/>
                    </a:solidFill>
                  </a:tcPr>
                </a:tc>
                <a:tc>
                  <a:txBody>
                    <a:bodyPr/>
                    <a:lstStyle/>
                    <a:p>
                      <a:pPr marL="0" marR="0" algn="r" defTabSz="914400" rtl="0" eaLnBrk="1" latinLnBrk="0" hangingPunct="1">
                        <a:spcBef>
                          <a:spcPts val="0"/>
                        </a:spcBef>
                        <a:spcAft>
                          <a:spcPts val="0"/>
                        </a:spcAft>
                      </a:pPr>
                      <a:r>
                        <a:rPr lang="en-US" sz="1600" b="0" kern="1200">
                          <a:solidFill>
                            <a:srgbClr val="000000"/>
                          </a:solidFill>
                          <a:effectLst/>
                          <a:latin typeface="Arial" charset="0"/>
                          <a:ea typeface="Arial" charset="0"/>
                          <a:cs typeface="Arial" charset="0"/>
                        </a:rPr>
                        <a:t>-0.005379927</a:t>
                      </a: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02"/>
                  </a:ext>
                </a:extLst>
              </a:tr>
              <a:tr h="365760">
                <a:tc>
                  <a:txBody>
                    <a:bodyPr/>
                    <a:lstStyle/>
                    <a:p>
                      <a:pPr marL="0" marR="0" algn="l" defTabSz="914400" rtl="0" eaLnBrk="1" latinLnBrk="0" hangingPunct="1">
                        <a:spcBef>
                          <a:spcPts val="0"/>
                        </a:spcBef>
                        <a:spcAft>
                          <a:spcPts val="0"/>
                        </a:spcAft>
                      </a:pPr>
                      <a:r>
                        <a:rPr lang="en-US" sz="1500" b="1" kern="1200" dirty="0">
                          <a:solidFill>
                            <a:srgbClr val="000000"/>
                          </a:solidFill>
                          <a:effectLst/>
                          <a:latin typeface="Arial" charset="0"/>
                          <a:ea typeface="Arial" charset="0"/>
                          <a:cs typeface="Arial" charset="0"/>
                        </a:rPr>
                        <a:t>Gross Gain</a:t>
                      </a:r>
                    </a:p>
                  </a:txBody>
                  <a:tcPr marL="68580" marR="68580" marT="0" marB="0" anchor="ctr">
                    <a:lnL>
                      <a:noFill/>
                    </a:lnL>
                    <a:lnR>
                      <a:noFill/>
                    </a:lnR>
                    <a:lnT>
                      <a:noFill/>
                    </a:lnT>
                    <a:lnB>
                      <a:noFill/>
                    </a:lnB>
                    <a:solidFill>
                      <a:srgbClr val="D3DFEE"/>
                    </a:solidFill>
                  </a:tcPr>
                </a:tc>
                <a:tc>
                  <a:txBody>
                    <a:bodyPr/>
                    <a:lstStyle/>
                    <a:p>
                      <a:pPr marL="0" marR="0" algn="r" defTabSz="914400" rtl="0" eaLnBrk="1" latinLnBrk="0" hangingPunct="1">
                        <a:spcBef>
                          <a:spcPts val="0"/>
                        </a:spcBef>
                        <a:spcAft>
                          <a:spcPts val="0"/>
                        </a:spcAft>
                      </a:pPr>
                      <a:r>
                        <a:rPr lang="en-US" sz="1600" b="0" kern="1200">
                          <a:solidFill>
                            <a:srgbClr val="000000"/>
                          </a:solidFill>
                          <a:effectLst/>
                          <a:latin typeface="Arial" charset="0"/>
                          <a:ea typeface="Arial" charset="0"/>
                          <a:cs typeface="Arial" charset="0"/>
                        </a:rPr>
                        <a:t>129892.475</a:t>
                      </a: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D3DFEE"/>
                    </a:solidFill>
                  </a:tcPr>
                </a:tc>
                <a:tc>
                  <a:txBody>
                    <a:bodyPr/>
                    <a:lstStyle/>
                    <a:p>
                      <a:pPr marL="0" marR="0" algn="l" defTabSz="914400" rtl="0" eaLnBrk="1" latinLnBrk="0" hangingPunct="1">
                        <a:spcBef>
                          <a:spcPts val="0"/>
                        </a:spcBef>
                        <a:spcAft>
                          <a:spcPts val="0"/>
                        </a:spcAft>
                      </a:pPr>
                      <a:r>
                        <a:rPr lang="en-US" sz="1500" b="1" kern="1200">
                          <a:solidFill>
                            <a:srgbClr val="000000"/>
                          </a:solidFill>
                          <a:effectLst/>
                          <a:latin typeface="Arial" charset="0"/>
                          <a:ea typeface="Arial" charset="0"/>
                          <a:cs typeface="Arial" charset="0"/>
                        </a:rPr>
                        <a:t>Profit Factor</a:t>
                      </a: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D3DFEE"/>
                    </a:solidFill>
                  </a:tcPr>
                </a:tc>
                <a:tc>
                  <a:txBody>
                    <a:bodyPr/>
                    <a:lstStyle/>
                    <a:p>
                      <a:pPr marL="0" marR="0" algn="r" defTabSz="914400" rtl="0" eaLnBrk="1" latinLnBrk="0" hangingPunct="1">
                        <a:spcBef>
                          <a:spcPts val="0"/>
                        </a:spcBef>
                        <a:spcAft>
                          <a:spcPts val="0"/>
                        </a:spcAft>
                      </a:pPr>
                      <a:r>
                        <a:rPr lang="en-US" sz="1600" b="0" kern="1200">
                          <a:solidFill>
                            <a:srgbClr val="000000"/>
                          </a:solidFill>
                          <a:effectLst/>
                          <a:latin typeface="Arial" charset="0"/>
                          <a:ea typeface="Arial" charset="0"/>
                          <a:cs typeface="Arial" charset="0"/>
                        </a:rPr>
                        <a:t>1.432000168</a:t>
                      </a:r>
                    </a:p>
                  </a:txBody>
                  <a:tcPr marL="68580" marR="68580" marT="0" marB="0" anchor="ctr">
                    <a:lnL>
                      <a:noFill/>
                    </a:lnL>
                    <a:lnR>
                      <a:noFill/>
                    </a:lnR>
                    <a:lnT>
                      <a:noFill/>
                    </a:lnT>
                    <a:lnB>
                      <a:noFill/>
                    </a:lnB>
                    <a:solidFill>
                      <a:srgbClr val="D3DFEE"/>
                    </a:solidFill>
                  </a:tcPr>
                </a:tc>
                <a:extLst>
                  <a:ext uri="{0D108BD9-81ED-4DB2-BD59-A6C34878D82A}">
                    <a16:rowId xmlns:a16="http://schemas.microsoft.com/office/drawing/2014/main" val="10003"/>
                  </a:ext>
                </a:extLst>
              </a:tr>
              <a:tr h="365760">
                <a:tc>
                  <a:txBody>
                    <a:bodyPr/>
                    <a:lstStyle/>
                    <a:p>
                      <a:pPr marL="0" marR="0" algn="l" defTabSz="914400" rtl="0" eaLnBrk="1" latinLnBrk="0" hangingPunct="1">
                        <a:spcBef>
                          <a:spcPts val="0"/>
                        </a:spcBef>
                        <a:spcAft>
                          <a:spcPts val="0"/>
                        </a:spcAft>
                      </a:pPr>
                      <a:r>
                        <a:rPr lang="en-US" sz="1500" b="1" kern="1200">
                          <a:solidFill>
                            <a:srgbClr val="000000"/>
                          </a:solidFill>
                          <a:effectLst/>
                          <a:latin typeface="Arial" charset="0"/>
                          <a:ea typeface="Arial" charset="0"/>
                          <a:cs typeface="Arial" charset="0"/>
                        </a:rPr>
                        <a:t>Gross Loss</a:t>
                      </a:r>
                    </a:p>
                  </a:txBody>
                  <a:tcPr marL="68580" marR="68580" marT="0" marB="0" anchor="ctr">
                    <a:lnL>
                      <a:noFill/>
                    </a:lnL>
                    <a:lnR>
                      <a:noFill/>
                    </a:lnR>
                    <a:lnT>
                      <a:noFill/>
                    </a:lnT>
                    <a:lnB>
                      <a:noFill/>
                    </a:lnB>
                    <a:solidFill>
                      <a:srgbClr val="FFFFFF"/>
                    </a:solidFill>
                  </a:tcPr>
                </a:tc>
                <a:tc>
                  <a:txBody>
                    <a:bodyPr/>
                    <a:lstStyle/>
                    <a:p>
                      <a:pPr marL="0" marR="0" algn="r" defTabSz="914400" rtl="0" eaLnBrk="1" latinLnBrk="0" hangingPunct="1">
                        <a:spcBef>
                          <a:spcPts val="0"/>
                        </a:spcBef>
                        <a:spcAft>
                          <a:spcPts val="0"/>
                        </a:spcAft>
                      </a:pPr>
                      <a:r>
                        <a:rPr lang="en-US" sz="1600" b="0" kern="1200">
                          <a:solidFill>
                            <a:srgbClr val="000000"/>
                          </a:solidFill>
                          <a:effectLst/>
                          <a:latin typeface="Arial" charset="0"/>
                          <a:ea typeface="Arial" charset="0"/>
                          <a:cs typeface="Arial" charset="0"/>
                        </a:rPr>
                        <a:t>90707.025</a:t>
                      </a: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FFFFFF"/>
                    </a:solidFill>
                  </a:tcPr>
                </a:tc>
                <a:tc>
                  <a:txBody>
                    <a:bodyPr/>
                    <a:lstStyle/>
                    <a:p>
                      <a:pPr marL="0" marR="0" algn="l" defTabSz="914400" rtl="0" eaLnBrk="1" latinLnBrk="0" hangingPunct="1">
                        <a:spcBef>
                          <a:spcPts val="0"/>
                        </a:spcBef>
                        <a:spcAft>
                          <a:spcPts val="0"/>
                        </a:spcAft>
                      </a:pPr>
                      <a:r>
                        <a:rPr lang="en-US" sz="1500" b="1" kern="1200">
                          <a:solidFill>
                            <a:srgbClr val="000000"/>
                          </a:solidFill>
                          <a:effectLst/>
                          <a:latin typeface="Arial" charset="0"/>
                          <a:ea typeface="Arial" charset="0"/>
                          <a:cs typeface="Arial" charset="0"/>
                        </a:rPr>
                        <a:t>Percent Winners</a:t>
                      </a: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FFFFFF"/>
                    </a:solidFill>
                  </a:tcPr>
                </a:tc>
                <a:tc>
                  <a:txBody>
                    <a:bodyPr/>
                    <a:lstStyle/>
                    <a:p>
                      <a:pPr marL="0" marR="0" algn="r" defTabSz="914400" rtl="0" eaLnBrk="1" latinLnBrk="0" hangingPunct="1">
                        <a:spcBef>
                          <a:spcPts val="0"/>
                        </a:spcBef>
                        <a:spcAft>
                          <a:spcPts val="0"/>
                        </a:spcAft>
                      </a:pPr>
                      <a:r>
                        <a:rPr lang="en-US" sz="1600" b="0" kern="1200">
                          <a:solidFill>
                            <a:srgbClr val="000000"/>
                          </a:solidFill>
                          <a:effectLst/>
                          <a:latin typeface="Arial" charset="0"/>
                          <a:ea typeface="Arial" charset="0"/>
                          <a:cs typeface="Arial" charset="0"/>
                        </a:rPr>
                        <a:t>0.388127855</a:t>
                      </a: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04"/>
                  </a:ext>
                </a:extLst>
              </a:tr>
              <a:tr h="365760">
                <a:tc>
                  <a:txBody>
                    <a:bodyPr/>
                    <a:lstStyle/>
                    <a:p>
                      <a:pPr marL="0" marR="0" algn="l" defTabSz="914400" rtl="0" eaLnBrk="1" latinLnBrk="0" hangingPunct="1">
                        <a:spcBef>
                          <a:spcPts val="0"/>
                        </a:spcBef>
                        <a:spcAft>
                          <a:spcPts val="0"/>
                        </a:spcAft>
                      </a:pPr>
                      <a:r>
                        <a:rPr lang="en-US" sz="1500" b="1" kern="1200" dirty="0">
                          <a:solidFill>
                            <a:srgbClr val="000000"/>
                          </a:solidFill>
                          <a:effectLst/>
                          <a:latin typeface="Arial" charset="0"/>
                          <a:ea typeface="Arial" charset="0"/>
                          <a:cs typeface="Arial" charset="0"/>
                        </a:rPr>
                        <a:t>Win Bars</a:t>
                      </a:r>
                    </a:p>
                  </a:txBody>
                  <a:tcPr marL="68580" marR="68580" marT="0" marB="0" anchor="ctr">
                    <a:lnL>
                      <a:noFill/>
                    </a:lnL>
                    <a:lnR>
                      <a:noFill/>
                    </a:lnR>
                    <a:lnT>
                      <a:noFill/>
                    </a:lnT>
                    <a:lnB>
                      <a:noFill/>
                    </a:lnB>
                    <a:solidFill>
                      <a:srgbClr val="D3DFEE"/>
                    </a:solidFill>
                  </a:tcPr>
                </a:tc>
                <a:tc>
                  <a:txBody>
                    <a:bodyPr/>
                    <a:lstStyle/>
                    <a:p>
                      <a:pPr marL="0" marR="0" algn="r" defTabSz="914400" rtl="0" eaLnBrk="1" latinLnBrk="0" hangingPunct="1">
                        <a:spcBef>
                          <a:spcPts val="0"/>
                        </a:spcBef>
                        <a:spcAft>
                          <a:spcPts val="0"/>
                        </a:spcAft>
                      </a:pPr>
                      <a:r>
                        <a:rPr lang="en-US" sz="1600" b="0" kern="1200">
                          <a:solidFill>
                            <a:srgbClr val="000000"/>
                          </a:solidFill>
                          <a:effectLst/>
                          <a:latin typeface="Arial" charset="0"/>
                          <a:ea typeface="Arial" charset="0"/>
                          <a:cs typeface="Arial" charset="0"/>
                        </a:rPr>
                        <a:t>137966</a:t>
                      </a: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D3DFEE"/>
                    </a:solidFill>
                  </a:tcPr>
                </a:tc>
                <a:tc>
                  <a:txBody>
                    <a:bodyPr/>
                    <a:lstStyle/>
                    <a:p>
                      <a:pPr marL="0" marR="0" algn="l" defTabSz="914400" rtl="0" eaLnBrk="1" latinLnBrk="0" hangingPunct="1">
                        <a:spcBef>
                          <a:spcPts val="0"/>
                        </a:spcBef>
                        <a:spcAft>
                          <a:spcPts val="0"/>
                        </a:spcAft>
                      </a:pPr>
                      <a:r>
                        <a:rPr lang="en-US" sz="1500" b="1" kern="1200">
                          <a:solidFill>
                            <a:srgbClr val="000000"/>
                          </a:solidFill>
                          <a:effectLst/>
                          <a:latin typeface="Arial" charset="0"/>
                          <a:ea typeface="Arial" charset="0"/>
                          <a:cs typeface="Arial" charset="0"/>
                        </a:rPr>
                        <a:t>Percent Losers</a:t>
                      </a: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D3DFEE"/>
                    </a:solidFill>
                  </a:tcPr>
                </a:tc>
                <a:tc>
                  <a:txBody>
                    <a:bodyPr/>
                    <a:lstStyle/>
                    <a:p>
                      <a:pPr marL="0" marR="0" algn="r" defTabSz="914400" rtl="0" eaLnBrk="1" latinLnBrk="0" hangingPunct="1">
                        <a:spcBef>
                          <a:spcPts val="0"/>
                        </a:spcBef>
                        <a:spcAft>
                          <a:spcPts val="0"/>
                        </a:spcAft>
                      </a:pPr>
                      <a:r>
                        <a:rPr lang="en-US" sz="1600" b="0" kern="1200">
                          <a:solidFill>
                            <a:srgbClr val="000000"/>
                          </a:solidFill>
                          <a:effectLst/>
                          <a:latin typeface="Arial" charset="0"/>
                          <a:ea typeface="Arial" charset="0"/>
                          <a:cs typeface="Arial" charset="0"/>
                        </a:rPr>
                        <a:t>0.611872146</a:t>
                      </a:r>
                    </a:p>
                  </a:txBody>
                  <a:tcPr marL="68580" marR="68580" marT="0" marB="0" anchor="ctr">
                    <a:lnL>
                      <a:noFill/>
                    </a:lnL>
                    <a:lnR>
                      <a:noFill/>
                    </a:lnR>
                    <a:lnT>
                      <a:noFill/>
                    </a:lnT>
                    <a:lnB>
                      <a:noFill/>
                    </a:lnB>
                    <a:solidFill>
                      <a:srgbClr val="D3DFEE"/>
                    </a:solidFill>
                  </a:tcPr>
                </a:tc>
                <a:extLst>
                  <a:ext uri="{0D108BD9-81ED-4DB2-BD59-A6C34878D82A}">
                    <a16:rowId xmlns:a16="http://schemas.microsoft.com/office/drawing/2014/main" val="10005"/>
                  </a:ext>
                </a:extLst>
              </a:tr>
              <a:tr h="365760">
                <a:tc>
                  <a:txBody>
                    <a:bodyPr/>
                    <a:lstStyle/>
                    <a:p>
                      <a:pPr marL="0" marR="0" algn="l" defTabSz="914400" rtl="0" eaLnBrk="1" latinLnBrk="0" hangingPunct="1">
                        <a:spcBef>
                          <a:spcPts val="0"/>
                        </a:spcBef>
                        <a:spcAft>
                          <a:spcPts val="0"/>
                        </a:spcAft>
                      </a:pPr>
                      <a:r>
                        <a:rPr lang="en-US" sz="1500" b="1" kern="1200" dirty="0">
                          <a:solidFill>
                            <a:srgbClr val="000000"/>
                          </a:solidFill>
                          <a:effectLst/>
                          <a:latin typeface="Arial" charset="0"/>
                          <a:ea typeface="Arial" charset="0"/>
                          <a:cs typeface="Arial" charset="0"/>
                        </a:rPr>
                        <a:t>Loss Bars</a:t>
                      </a:r>
                    </a:p>
                  </a:txBody>
                  <a:tcPr marL="68580" marR="68580" marT="0" marB="0" anchor="ctr">
                    <a:lnL>
                      <a:noFill/>
                    </a:lnL>
                    <a:lnR>
                      <a:noFill/>
                    </a:lnR>
                    <a:lnT>
                      <a:noFill/>
                    </a:lnT>
                    <a:lnB>
                      <a:noFill/>
                    </a:lnB>
                    <a:solidFill>
                      <a:srgbClr val="FFFFFF"/>
                    </a:solidFill>
                  </a:tcPr>
                </a:tc>
                <a:tc>
                  <a:txBody>
                    <a:bodyPr/>
                    <a:lstStyle/>
                    <a:p>
                      <a:pPr marL="0" marR="0" algn="r" defTabSz="914400" rtl="0" eaLnBrk="1" latinLnBrk="0" hangingPunct="1">
                        <a:spcBef>
                          <a:spcPts val="0"/>
                        </a:spcBef>
                        <a:spcAft>
                          <a:spcPts val="0"/>
                        </a:spcAft>
                      </a:pPr>
                      <a:r>
                        <a:rPr lang="en-US" sz="1600" b="0" kern="1200">
                          <a:solidFill>
                            <a:srgbClr val="000000"/>
                          </a:solidFill>
                          <a:effectLst/>
                          <a:latin typeface="Arial" charset="0"/>
                          <a:ea typeface="Arial" charset="0"/>
                          <a:cs typeface="Arial" charset="0"/>
                        </a:rPr>
                        <a:t>77982</a:t>
                      </a: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FFFFFF"/>
                    </a:solidFill>
                  </a:tcPr>
                </a:tc>
                <a:tc>
                  <a:txBody>
                    <a:bodyPr/>
                    <a:lstStyle/>
                    <a:p>
                      <a:pPr marL="0" marR="0" algn="l" defTabSz="914400" rtl="0" eaLnBrk="1" latinLnBrk="0" hangingPunct="1">
                        <a:spcBef>
                          <a:spcPts val="0"/>
                        </a:spcBef>
                        <a:spcAft>
                          <a:spcPts val="0"/>
                        </a:spcAft>
                      </a:pPr>
                      <a:r>
                        <a:rPr lang="en-US" sz="1500" b="1" kern="1200" dirty="0">
                          <a:solidFill>
                            <a:srgbClr val="000000"/>
                          </a:solidFill>
                          <a:effectLst/>
                          <a:latin typeface="Arial" charset="0"/>
                          <a:ea typeface="Arial" charset="0"/>
                          <a:cs typeface="Arial" charset="0"/>
                        </a:rPr>
                        <a:t>Winners Losers Ratio</a:t>
                      </a: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FFFFFF"/>
                    </a:solidFill>
                  </a:tcPr>
                </a:tc>
                <a:tc>
                  <a:txBody>
                    <a:bodyPr/>
                    <a:lstStyle/>
                    <a:p>
                      <a:pPr marL="0" marR="0" algn="r" defTabSz="914400" rtl="0" eaLnBrk="1" latinLnBrk="0" hangingPunct="1">
                        <a:spcBef>
                          <a:spcPts val="0"/>
                        </a:spcBef>
                        <a:spcAft>
                          <a:spcPts val="0"/>
                        </a:spcAft>
                      </a:pPr>
                      <a:r>
                        <a:rPr lang="en-US" sz="1600" b="0" kern="1200">
                          <a:solidFill>
                            <a:srgbClr val="000000"/>
                          </a:solidFill>
                          <a:effectLst/>
                          <a:latin typeface="Arial" charset="0"/>
                          <a:ea typeface="Arial" charset="0"/>
                          <a:cs typeface="Arial" charset="0"/>
                        </a:rPr>
                        <a:t>0.634328358</a:t>
                      </a: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06"/>
                  </a:ext>
                </a:extLst>
              </a:tr>
              <a:tr h="365760">
                <a:tc>
                  <a:txBody>
                    <a:bodyPr/>
                    <a:lstStyle/>
                    <a:p>
                      <a:pPr marL="0" marR="0" algn="l" defTabSz="914400" rtl="0" eaLnBrk="1" latinLnBrk="0" hangingPunct="1">
                        <a:spcBef>
                          <a:spcPts val="0"/>
                        </a:spcBef>
                        <a:spcAft>
                          <a:spcPts val="0"/>
                        </a:spcAft>
                      </a:pPr>
                      <a:r>
                        <a:rPr lang="en-US" sz="1500" b="1" kern="1200" dirty="0">
                          <a:solidFill>
                            <a:srgbClr val="000000"/>
                          </a:solidFill>
                          <a:effectLst/>
                          <a:latin typeface="Arial" charset="0"/>
                          <a:ea typeface="Arial" charset="0"/>
                          <a:cs typeface="Arial" charset="0"/>
                        </a:rPr>
                        <a:t>Bars</a:t>
                      </a:r>
                    </a:p>
                  </a:txBody>
                  <a:tcPr marL="68580" marR="68580" marT="0" marB="0" anchor="ctr">
                    <a:lnL>
                      <a:noFill/>
                    </a:lnL>
                    <a:lnR>
                      <a:noFill/>
                    </a:lnR>
                    <a:lnT>
                      <a:noFill/>
                    </a:lnT>
                    <a:lnB>
                      <a:noFill/>
                    </a:lnB>
                    <a:solidFill>
                      <a:srgbClr val="D3DFEE"/>
                    </a:solidFill>
                  </a:tcPr>
                </a:tc>
                <a:tc>
                  <a:txBody>
                    <a:bodyPr/>
                    <a:lstStyle/>
                    <a:p>
                      <a:pPr marL="0" marR="0" algn="r" defTabSz="914400" rtl="0" eaLnBrk="1" latinLnBrk="0" hangingPunct="1">
                        <a:spcBef>
                          <a:spcPts val="0"/>
                        </a:spcBef>
                        <a:spcAft>
                          <a:spcPts val="0"/>
                        </a:spcAft>
                      </a:pPr>
                      <a:r>
                        <a:rPr lang="en-US" sz="1600" b="0" kern="1200">
                          <a:solidFill>
                            <a:srgbClr val="000000"/>
                          </a:solidFill>
                          <a:effectLst/>
                          <a:latin typeface="Arial" charset="0"/>
                          <a:ea typeface="Arial" charset="0"/>
                          <a:cs typeface="Arial" charset="0"/>
                        </a:rPr>
                        <a:t>215948</a:t>
                      </a: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D3DFEE"/>
                    </a:solidFill>
                  </a:tcPr>
                </a:tc>
                <a:tc>
                  <a:txBody>
                    <a:bodyPr/>
                    <a:lstStyle/>
                    <a:p>
                      <a:pPr marL="0" marR="0" algn="l" defTabSz="914400" rtl="0" eaLnBrk="1" latinLnBrk="0" hangingPunct="1">
                        <a:spcBef>
                          <a:spcPts val="0"/>
                        </a:spcBef>
                        <a:spcAft>
                          <a:spcPts val="0"/>
                        </a:spcAft>
                      </a:pPr>
                      <a:r>
                        <a:rPr lang="en-US" sz="1500" b="1" kern="1200">
                          <a:solidFill>
                            <a:srgbClr val="000000"/>
                          </a:solidFill>
                          <a:effectLst/>
                          <a:latin typeface="Arial" charset="0"/>
                          <a:ea typeface="Arial" charset="0"/>
                          <a:cs typeface="Arial" charset="0"/>
                        </a:rPr>
                        <a:t>Average Drawdown</a:t>
                      </a: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D3DFEE"/>
                    </a:solidFill>
                  </a:tcPr>
                </a:tc>
                <a:tc>
                  <a:txBody>
                    <a:bodyPr/>
                    <a:lstStyle/>
                    <a:p>
                      <a:pPr marL="0" marR="0" algn="r" defTabSz="914400" rtl="0" eaLnBrk="1" latinLnBrk="0" hangingPunct="1">
                        <a:spcBef>
                          <a:spcPts val="0"/>
                        </a:spcBef>
                        <a:spcAft>
                          <a:spcPts val="0"/>
                        </a:spcAft>
                      </a:pPr>
                      <a:r>
                        <a:rPr lang="en-US" sz="1600" b="0" kern="1200">
                          <a:solidFill>
                            <a:srgbClr val="000000"/>
                          </a:solidFill>
                          <a:effectLst/>
                          <a:latin typeface="Arial" charset="0"/>
                          <a:ea typeface="Arial" charset="0"/>
                          <a:cs typeface="Arial" charset="0"/>
                        </a:rPr>
                        <a:t>6567.723192</a:t>
                      </a:r>
                    </a:p>
                  </a:txBody>
                  <a:tcPr marL="68580" marR="68580" marT="0" marB="0" anchor="ctr">
                    <a:lnL>
                      <a:noFill/>
                    </a:lnL>
                    <a:lnR>
                      <a:noFill/>
                    </a:lnR>
                    <a:lnT>
                      <a:noFill/>
                    </a:lnT>
                    <a:lnB>
                      <a:noFill/>
                    </a:lnB>
                    <a:solidFill>
                      <a:srgbClr val="D3DFEE"/>
                    </a:solidFill>
                  </a:tcPr>
                </a:tc>
                <a:extLst>
                  <a:ext uri="{0D108BD9-81ED-4DB2-BD59-A6C34878D82A}">
                    <a16:rowId xmlns:a16="http://schemas.microsoft.com/office/drawing/2014/main" val="10007"/>
                  </a:ext>
                </a:extLst>
              </a:tr>
              <a:tr h="365760">
                <a:tc>
                  <a:txBody>
                    <a:bodyPr/>
                    <a:lstStyle/>
                    <a:p>
                      <a:pPr marL="0" marR="0" algn="l" defTabSz="914400" rtl="0" eaLnBrk="1" latinLnBrk="0" hangingPunct="1">
                        <a:spcBef>
                          <a:spcPts val="0"/>
                        </a:spcBef>
                        <a:spcAft>
                          <a:spcPts val="0"/>
                        </a:spcAft>
                      </a:pPr>
                      <a:r>
                        <a:rPr lang="en-US" sz="1500" b="1" kern="1200" dirty="0" err="1">
                          <a:solidFill>
                            <a:srgbClr val="000000"/>
                          </a:solidFill>
                          <a:effectLst/>
                          <a:latin typeface="Arial" charset="0"/>
                          <a:ea typeface="Arial" charset="0"/>
                          <a:cs typeface="Arial" charset="0"/>
                        </a:rPr>
                        <a:t>Avg</a:t>
                      </a:r>
                      <a:r>
                        <a:rPr lang="en-US" sz="1500" b="1" kern="1200" dirty="0">
                          <a:solidFill>
                            <a:srgbClr val="000000"/>
                          </a:solidFill>
                          <a:effectLst/>
                          <a:latin typeface="Arial" charset="0"/>
                          <a:ea typeface="Arial" charset="0"/>
                          <a:cs typeface="Arial" charset="0"/>
                        </a:rPr>
                        <a:t> Bars in Win</a:t>
                      </a:r>
                    </a:p>
                  </a:txBody>
                  <a:tcPr marL="68580" marR="68580" marT="0" marB="0" anchor="ctr">
                    <a:lnL>
                      <a:noFill/>
                    </a:lnL>
                    <a:lnR>
                      <a:noFill/>
                    </a:lnR>
                    <a:lnT>
                      <a:noFill/>
                    </a:lnT>
                    <a:lnB>
                      <a:noFill/>
                    </a:lnB>
                    <a:solidFill>
                      <a:srgbClr val="FFFFFF"/>
                    </a:solidFill>
                  </a:tcPr>
                </a:tc>
                <a:tc>
                  <a:txBody>
                    <a:bodyPr/>
                    <a:lstStyle/>
                    <a:p>
                      <a:pPr marL="0" marR="0" algn="r" defTabSz="914400" rtl="0" eaLnBrk="1" latinLnBrk="0" hangingPunct="1">
                        <a:spcBef>
                          <a:spcPts val="0"/>
                        </a:spcBef>
                        <a:spcAft>
                          <a:spcPts val="0"/>
                        </a:spcAft>
                      </a:pPr>
                      <a:r>
                        <a:rPr lang="en-US" sz="1600" b="0" kern="1200">
                          <a:solidFill>
                            <a:srgbClr val="000000"/>
                          </a:solidFill>
                          <a:effectLst/>
                          <a:latin typeface="Arial" charset="0"/>
                          <a:ea typeface="Arial" charset="0"/>
                          <a:cs typeface="Arial" charset="0"/>
                        </a:rPr>
                        <a:t>1632</a:t>
                      </a: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FFFFFF"/>
                    </a:solidFill>
                  </a:tcPr>
                </a:tc>
                <a:tc>
                  <a:txBody>
                    <a:bodyPr/>
                    <a:lstStyle/>
                    <a:p>
                      <a:pPr marL="0" marR="0" algn="l" defTabSz="914400" rtl="0" eaLnBrk="1" latinLnBrk="0" hangingPunct="1">
                        <a:spcBef>
                          <a:spcPts val="0"/>
                        </a:spcBef>
                        <a:spcAft>
                          <a:spcPts val="0"/>
                        </a:spcAft>
                      </a:pPr>
                      <a:r>
                        <a:rPr lang="en-US" sz="1500" b="1" kern="1200">
                          <a:solidFill>
                            <a:srgbClr val="000000"/>
                          </a:solidFill>
                          <a:effectLst/>
                          <a:latin typeface="Arial" charset="0"/>
                          <a:ea typeface="Arial" charset="0"/>
                          <a:cs typeface="Arial" charset="0"/>
                        </a:rPr>
                        <a:t>RoA</a:t>
                      </a: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FFFFFF"/>
                    </a:solidFill>
                  </a:tcPr>
                </a:tc>
                <a:tc>
                  <a:txBody>
                    <a:bodyPr/>
                    <a:lstStyle/>
                    <a:p>
                      <a:pPr marL="0" marR="0" algn="r" defTabSz="914400" rtl="0" eaLnBrk="1" latinLnBrk="0" hangingPunct="1">
                        <a:spcBef>
                          <a:spcPts val="0"/>
                        </a:spcBef>
                        <a:spcAft>
                          <a:spcPts val="0"/>
                        </a:spcAft>
                      </a:pPr>
                      <a:r>
                        <a:rPr lang="en-US" sz="1600" b="0" kern="1200">
                          <a:solidFill>
                            <a:srgbClr val="000000"/>
                          </a:solidFill>
                          <a:effectLst/>
                          <a:latin typeface="Arial" charset="0"/>
                          <a:ea typeface="Arial" charset="0"/>
                          <a:cs typeface="Arial" charset="0"/>
                        </a:rPr>
                        <a:t>2.446839533</a:t>
                      </a: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08"/>
                  </a:ext>
                </a:extLst>
              </a:tr>
              <a:tr h="365760">
                <a:tc>
                  <a:txBody>
                    <a:bodyPr/>
                    <a:lstStyle/>
                    <a:p>
                      <a:pPr marL="0" marR="0" algn="l" defTabSz="914400" rtl="0" eaLnBrk="1" latinLnBrk="0" hangingPunct="1">
                        <a:spcBef>
                          <a:spcPts val="0"/>
                        </a:spcBef>
                        <a:spcAft>
                          <a:spcPts val="0"/>
                        </a:spcAft>
                      </a:pPr>
                      <a:r>
                        <a:rPr lang="en-US" sz="1500" b="1" kern="1200">
                          <a:solidFill>
                            <a:srgbClr val="000000"/>
                          </a:solidFill>
                          <a:effectLst/>
                          <a:latin typeface="Arial" charset="0"/>
                          <a:ea typeface="Arial" charset="0"/>
                          <a:cs typeface="Arial" charset="0"/>
                        </a:rPr>
                        <a:t>Avg Bars in Lose</a:t>
                      </a:r>
                    </a:p>
                  </a:txBody>
                  <a:tcPr marL="68580" marR="68580" marT="0" marB="0" anchor="ctr">
                    <a:lnL>
                      <a:noFill/>
                    </a:lnL>
                    <a:lnR>
                      <a:noFill/>
                    </a:lnR>
                    <a:lnT>
                      <a:noFill/>
                    </a:lnT>
                    <a:lnB>
                      <a:noFill/>
                    </a:lnB>
                    <a:solidFill>
                      <a:srgbClr val="D3DFEE"/>
                    </a:solidFill>
                  </a:tcPr>
                </a:tc>
                <a:tc>
                  <a:txBody>
                    <a:bodyPr/>
                    <a:lstStyle/>
                    <a:p>
                      <a:pPr marL="0" marR="0" algn="r" defTabSz="914400" rtl="0" eaLnBrk="1" latinLnBrk="0" hangingPunct="1">
                        <a:spcBef>
                          <a:spcPts val="0"/>
                        </a:spcBef>
                        <a:spcAft>
                          <a:spcPts val="0"/>
                        </a:spcAft>
                      </a:pPr>
                      <a:r>
                        <a:rPr lang="en-US" sz="1600" b="0" kern="1200">
                          <a:solidFill>
                            <a:srgbClr val="000000"/>
                          </a:solidFill>
                          <a:effectLst/>
                          <a:latin typeface="Arial" charset="0"/>
                          <a:ea typeface="Arial" charset="0"/>
                          <a:cs typeface="Arial" charset="0"/>
                        </a:rPr>
                        <a:t>581</a:t>
                      </a: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D3DFEE"/>
                    </a:solidFill>
                  </a:tcPr>
                </a:tc>
                <a:tc>
                  <a:txBody>
                    <a:bodyPr/>
                    <a:lstStyle/>
                    <a:p>
                      <a:pPr marL="0" marR="0" algn="l" defTabSz="914400" rtl="0" eaLnBrk="1" latinLnBrk="0" hangingPunct="1">
                        <a:spcBef>
                          <a:spcPts val="0"/>
                        </a:spcBef>
                        <a:spcAft>
                          <a:spcPts val="0"/>
                        </a:spcAft>
                      </a:pPr>
                      <a:r>
                        <a:rPr lang="en-US" sz="1500" b="1" kern="1200" dirty="0">
                          <a:solidFill>
                            <a:srgbClr val="000000"/>
                          </a:solidFill>
                          <a:effectLst/>
                          <a:latin typeface="Arial" charset="0"/>
                          <a:ea typeface="Arial" charset="0"/>
                          <a:cs typeface="Arial" charset="0"/>
                        </a:rPr>
                        <a:t>Sharpe Ratio</a:t>
                      </a: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D3DFEE"/>
                    </a:solidFill>
                  </a:tcPr>
                </a:tc>
                <a:tc>
                  <a:txBody>
                    <a:bodyPr/>
                    <a:lstStyle/>
                    <a:p>
                      <a:pPr marL="0" marR="0" algn="r" defTabSz="914400" rtl="0" eaLnBrk="1" latinLnBrk="0" hangingPunct="1">
                        <a:spcBef>
                          <a:spcPts val="0"/>
                        </a:spcBef>
                        <a:spcAft>
                          <a:spcPts val="0"/>
                        </a:spcAft>
                      </a:pPr>
                      <a:r>
                        <a:rPr lang="en-US" sz="1600" b="0" kern="1200">
                          <a:solidFill>
                            <a:srgbClr val="000000"/>
                          </a:solidFill>
                          <a:effectLst/>
                          <a:latin typeface="Arial" charset="0"/>
                          <a:ea typeface="Arial" charset="0"/>
                          <a:cs typeface="Arial" charset="0"/>
                        </a:rPr>
                        <a:t>0.309599804</a:t>
                      </a:r>
                    </a:p>
                  </a:txBody>
                  <a:tcPr marL="68580" marR="68580" marT="0" marB="0" anchor="ctr">
                    <a:lnL>
                      <a:noFill/>
                    </a:lnL>
                    <a:lnR>
                      <a:noFill/>
                    </a:lnR>
                    <a:lnT>
                      <a:noFill/>
                    </a:lnT>
                    <a:lnB>
                      <a:noFill/>
                    </a:lnB>
                    <a:solidFill>
                      <a:srgbClr val="D3DFEE"/>
                    </a:solidFill>
                  </a:tcPr>
                </a:tc>
                <a:extLst>
                  <a:ext uri="{0D108BD9-81ED-4DB2-BD59-A6C34878D82A}">
                    <a16:rowId xmlns:a16="http://schemas.microsoft.com/office/drawing/2014/main" val="10009"/>
                  </a:ext>
                </a:extLst>
              </a:tr>
              <a:tr h="365760">
                <a:tc>
                  <a:txBody>
                    <a:bodyPr/>
                    <a:lstStyle/>
                    <a:p>
                      <a:pPr marL="0" marR="0" algn="l" defTabSz="914400" rtl="0" eaLnBrk="1" latinLnBrk="0" hangingPunct="1">
                        <a:spcBef>
                          <a:spcPts val="0"/>
                        </a:spcBef>
                        <a:spcAft>
                          <a:spcPts val="0"/>
                        </a:spcAft>
                      </a:pPr>
                      <a:r>
                        <a:rPr lang="en-US" sz="1500" b="1" kern="1200" dirty="0" err="1">
                          <a:solidFill>
                            <a:srgbClr val="000000"/>
                          </a:solidFill>
                          <a:effectLst/>
                          <a:latin typeface="Arial" charset="0"/>
                          <a:ea typeface="Arial" charset="0"/>
                          <a:cs typeface="Arial" charset="0"/>
                        </a:rPr>
                        <a:t>Avg</a:t>
                      </a:r>
                      <a:r>
                        <a:rPr lang="en-US" sz="1500" b="1" kern="1200" dirty="0">
                          <a:solidFill>
                            <a:srgbClr val="000000"/>
                          </a:solidFill>
                          <a:effectLst/>
                          <a:latin typeface="Arial" charset="0"/>
                          <a:ea typeface="Arial" charset="0"/>
                          <a:cs typeface="Arial" charset="0"/>
                        </a:rPr>
                        <a:t> Bars in Trade</a:t>
                      </a:r>
                    </a:p>
                  </a:txBody>
                  <a:tcPr marL="68580" marR="68580" marT="0" marB="0" anchor="ctr">
                    <a:lnL>
                      <a:noFill/>
                    </a:lnL>
                    <a:lnR>
                      <a:noFill/>
                    </a:lnR>
                    <a:lnT>
                      <a:noFill/>
                    </a:lnT>
                    <a:lnB>
                      <a:noFill/>
                    </a:lnB>
                    <a:solidFill>
                      <a:srgbClr val="FFFFFF"/>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986</a:t>
                      </a: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FFFFFF"/>
                    </a:solidFill>
                  </a:tcPr>
                </a:tc>
                <a:tc>
                  <a:txBody>
                    <a:bodyPr/>
                    <a:lstStyle/>
                    <a:p>
                      <a:pPr marL="0" marR="0" algn="l" defTabSz="914400" rtl="0" eaLnBrk="1" latinLnBrk="0" hangingPunct="1">
                        <a:spcBef>
                          <a:spcPts val="0"/>
                        </a:spcBef>
                        <a:spcAft>
                          <a:spcPts val="0"/>
                        </a:spcAft>
                      </a:pPr>
                      <a:r>
                        <a:rPr lang="en-US" sz="1500" b="1" kern="1200">
                          <a:solidFill>
                            <a:srgbClr val="000000"/>
                          </a:solidFill>
                          <a:effectLst/>
                          <a:latin typeface="Arial" charset="0"/>
                          <a:ea typeface="Arial" charset="0"/>
                          <a:cs typeface="Arial" charset="0"/>
                        </a:rPr>
                        <a:t>Worst Drawdown</a:t>
                      </a: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FFFFFF"/>
                    </a:solidFill>
                  </a:tcPr>
                </a:tc>
                <a:tc>
                  <a:txBody>
                    <a:bodyPr/>
                    <a:lstStyle/>
                    <a:p>
                      <a:pPr marL="0" marR="0" algn="r" defTabSz="914400" rtl="0" eaLnBrk="1" latinLnBrk="0" hangingPunct="1">
                        <a:spcBef>
                          <a:spcPts val="0"/>
                        </a:spcBef>
                        <a:spcAft>
                          <a:spcPts val="0"/>
                        </a:spcAft>
                      </a:pPr>
                      <a:r>
                        <a:rPr lang="en-US" sz="1600" b="0" kern="1200">
                          <a:solidFill>
                            <a:srgbClr val="000000"/>
                          </a:solidFill>
                          <a:effectLst/>
                          <a:latin typeface="Arial" charset="0"/>
                          <a:ea typeface="Arial" charset="0"/>
                          <a:cs typeface="Arial" charset="0"/>
                        </a:rPr>
                        <a:t>16014.72</a:t>
                      </a: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10"/>
                  </a:ext>
                </a:extLst>
              </a:tr>
              <a:tr h="365760">
                <a:tc>
                  <a:txBody>
                    <a:bodyPr/>
                    <a:lstStyle/>
                    <a:p>
                      <a:pPr marL="0" marR="0" algn="l" defTabSz="914400" rtl="0" eaLnBrk="1" latinLnBrk="0" hangingPunct="1">
                        <a:spcBef>
                          <a:spcPts val="0"/>
                        </a:spcBef>
                        <a:spcAft>
                          <a:spcPts val="0"/>
                        </a:spcAft>
                      </a:pPr>
                      <a:r>
                        <a:rPr lang="en-US" sz="1500" b="1" kern="1200">
                          <a:solidFill>
                            <a:srgbClr val="000000"/>
                          </a:solidFill>
                          <a:effectLst/>
                          <a:latin typeface="Arial" charset="0"/>
                          <a:ea typeface="Arial" charset="0"/>
                          <a:cs typeface="Arial" charset="0"/>
                        </a:rPr>
                        <a:t>Best Winner</a:t>
                      </a:r>
                    </a:p>
                  </a:txBody>
                  <a:tcPr marL="68580" marR="68580" marT="0" marB="0" anchor="ctr">
                    <a:lnL>
                      <a:noFill/>
                    </a:lnL>
                    <a:lnR>
                      <a:noFill/>
                    </a:lnR>
                    <a:lnT>
                      <a:noFill/>
                    </a:lnT>
                    <a:lnB>
                      <a:noFill/>
                    </a:lnB>
                    <a:solidFill>
                      <a:srgbClr val="D3DFEE"/>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0.094227766</a:t>
                      </a: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D3DFEE"/>
                    </a:solidFill>
                  </a:tcPr>
                </a:tc>
                <a:tc>
                  <a:txBody>
                    <a:bodyPr/>
                    <a:lstStyle/>
                    <a:p>
                      <a:pPr marL="0" marR="0" algn="l" defTabSz="914400" rtl="0" eaLnBrk="1" latinLnBrk="0" hangingPunct="1">
                        <a:spcBef>
                          <a:spcPts val="0"/>
                        </a:spcBef>
                        <a:spcAft>
                          <a:spcPts val="0"/>
                        </a:spcAft>
                      </a:pPr>
                      <a:r>
                        <a:rPr lang="en-US" sz="1500" b="1" kern="1200">
                          <a:solidFill>
                            <a:srgbClr val="000000"/>
                          </a:solidFill>
                          <a:effectLst/>
                          <a:latin typeface="Arial" charset="0"/>
                          <a:ea typeface="Arial" charset="0"/>
                          <a:cs typeface="Arial" charset="0"/>
                        </a:rPr>
                        <a:t>Long</a:t>
                      </a: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D3DFEE"/>
                    </a:solidFill>
                  </a:tcPr>
                </a:tc>
                <a:tc>
                  <a:txBody>
                    <a:bodyPr/>
                    <a:lstStyle/>
                    <a:p>
                      <a:pPr marL="0" marR="0" algn="r" defTabSz="914400" rtl="0" eaLnBrk="1" latinLnBrk="0" hangingPunct="1">
                        <a:spcBef>
                          <a:spcPts val="0"/>
                        </a:spcBef>
                        <a:spcAft>
                          <a:spcPts val="0"/>
                        </a:spcAft>
                      </a:pPr>
                      <a:r>
                        <a:rPr lang="en-US" sz="1600" b="0" kern="1200">
                          <a:solidFill>
                            <a:srgbClr val="000000"/>
                          </a:solidFill>
                          <a:effectLst/>
                          <a:latin typeface="Arial" charset="0"/>
                          <a:ea typeface="Arial" charset="0"/>
                          <a:cs typeface="Arial" charset="0"/>
                        </a:rPr>
                        <a:t>106</a:t>
                      </a:r>
                    </a:p>
                  </a:txBody>
                  <a:tcPr marL="68580" marR="68580" marT="0" marB="0" anchor="ctr">
                    <a:lnL>
                      <a:noFill/>
                    </a:lnL>
                    <a:lnR>
                      <a:noFill/>
                    </a:lnR>
                    <a:lnT>
                      <a:noFill/>
                    </a:lnT>
                    <a:lnB>
                      <a:noFill/>
                    </a:lnB>
                    <a:solidFill>
                      <a:srgbClr val="D3DFEE"/>
                    </a:solidFill>
                  </a:tcPr>
                </a:tc>
                <a:extLst>
                  <a:ext uri="{0D108BD9-81ED-4DB2-BD59-A6C34878D82A}">
                    <a16:rowId xmlns:a16="http://schemas.microsoft.com/office/drawing/2014/main" val="10011"/>
                  </a:ext>
                </a:extLst>
              </a:tr>
              <a:tr h="365760">
                <a:tc>
                  <a:txBody>
                    <a:bodyPr/>
                    <a:lstStyle/>
                    <a:p>
                      <a:pPr marL="0" marR="0" algn="l" defTabSz="914400" rtl="0" eaLnBrk="1" latinLnBrk="0" hangingPunct="1">
                        <a:spcBef>
                          <a:spcPts val="0"/>
                        </a:spcBef>
                        <a:spcAft>
                          <a:spcPts val="0"/>
                        </a:spcAft>
                      </a:pPr>
                      <a:r>
                        <a:rPr lang="en-US" sz="1500" b="1" kern="1200">
                          <a:solidFill>
                            <a:srgbClr val="000000"/>
                          </a:solidFill>
                          <a:effectLst/>
                          <a:latin typeface="Arial" charset="0"/>
                          <a:ea typeface="Arial" charset="0"/>
                          <a:cs typeface="Arial" charset="0"/>
                        </a:rPr>
                        <a:t>Worst Loser</a:t>
                      </a:r>
                    </a:p>
                  </a:txBody>
                  <a:tcPr marL="68580" marR="68580" marT="0" marB="0" anchor="ctr">
                    <a:lnL>
                      <a:noFill/>
                    </a:lnL>
                    <a:lnR>
                      <a:noFill/>
                    </a:lnR>
                    <a:lnT>
                      <a:noFill/>
                    </a:lnT>
                    <a:lnB>
                      <a:noFill/>
                    </a:lnB>
                    <a:solidFill>
                      <a:srgbClr val="FFFFFF"/>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-0.027410771</a:t>
                      </a: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FFFFFF"/>
                    </a:solidFill>
                  </a:tcPr>
                </a:tc>
                <a:tc>
                  <a:txBody>
                    <a:bodyPr/>
                    <a:lstStyle/>
                    <a:p>
                      <a:pPr marL="0" marR="0" algn="l" defTabSz="914400" rtl="0" eaLnBrk="1" latinLnBrk="0" hangingPunct="1">
                        <a:spcBef>
                          <a:spcPts val="0"/>
                        </a:spcBef>
                        <a:spcAft>
                          <a:spcPts val="0"/>
                        </a:spcAft>
                      </a:pPr>
                      <a:r>
                        <a:rPr lang="en-US" sz="1500" b="1" kern="1200">
                          <a:solidFill>
                            <a:srgbClr val="000000"/>
                          </a:solidFill>
                          <a:effectLst/>
                          <a:latin typeface="Arial" charset="0"/>
                          <a:ea typeface="Arial" charset="0"/>
                          <a:cs typeface="Arial" charset="0"/>
                        </a:rPr>
                        <a:t>Short</a:t>
                      </a: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FFFFFF"/>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113</a:t>
                      </a: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12"/>
                  </a:ext>
                </a:extLst>
              </a:tr>
              <a:tr h="365760">
                <a:tc>
                  <a:txBody>
                    <a:bodyPr/>
                    <a:lstStyle/>
                    <a:p>
                      <a:pPr marL="0" marR="0" algn="l" defTabSz="914400" rtl="0" eaLnBrk="1" latinLnBrk="0" hangingPunct="1">
                        <a:spcBef>
                          <a:spcPts val="0"/>
                        </a:spcBef>
                        <a:spcAft>
                          <a:spcPts val="0"/>
                        </a:spcAft>
                      </a:pPr>
                      <a:r>
                        <a:rPr lang="en-US" sz="1500" b="1" kern="1200" dirty="0">
                          <a:solidFill>
                            <a:srgbClr val="000000"/>
                          </a:solidFill>
                          <a:effectLst/>
                          <a:latin typeface="Arial" charset="0"/>
                          <a:ea typeface="Arial" charset="0"/>
                          <a:cs typeface="Arial" charset="0"/>
                        </a:rPr>
                        <a:t>Best Winner to Worst Loser</a:t>
                      </a: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-3.437618158</a:t>
                      </a:r>
                    </a:p>
                  </a:txBody>
                  <a:tcPr marL="68580" marR="68580" marT="0" marB="0" anchor="ctr">
                    <a:lnL>
                      <a:noFill/>
                    </a:lnL>
                    <a:lnR w="12700" cap="flat" cmpd="sng" algn="ctr">
                      <a:solidFill>
                        <a:srgbClr val="1F6FA5"/>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l" defTabSz="914400" rtl="0" eaLnBrk="1" latinLnBrk="0" hangingPunct="1">
                        <a:spcBef>
                          <a:spcPts val="0"/>
                        </a:spcBef>
                        <a:spcAft>
                          <a:spcPts val="0"/>
                        </a:spcAft>
                      </a:pPr>
                      <a:r>
                        <a:rPr lang="en-US" sz="1500" b="1" kern="1200" dirty="0">
                          <a:solidFill>
                            <a:srgbClr val="000000"/>
                          </a:solidFill>
                          <a:effectLst/>
                          <a:latin typeface="Arial" charset="0"/>
                          <a:ea typeface="Arial" charset="0"/>
                          <a:cs typeface="Arial" charset="0"/>
                        </a:rPr>
                        <a:t>Standard Deviation Annualized</a:t>
                      </a:r>
                    </a:p>
                  </a:txBody>
                  <a:tcPr marL="68580" marR="68580" marT="0" marB="0" anchor="ctr">
                    <a:lnL w="12700" cap="flat" cmpd="sng" algn="ctr">
                      <a:solidFill>
                        <a:srgbClr val="1F6FA5"/>
                      </a:solidFill>
                      <a:prstDash val="solid"/>
                      <a:round/>
                      <a:headEnd type="none" w="med" len="med"/>
                      <a:tailEnd type="none" w="med" len="med"/>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0.045444766</a:t>
                      </a: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384226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96710289"/>
              </p:ext>
            </p:extLst>
          </p:nvPr>
        </p:nvGraphicFramePr>
        <p:xfrm>
          <a:off x="707666" y="990607"/>
          <a:ext cx="10376453" cy="5120640"/>
        </p:xfrm>
        <a:graphic>
          <a:graphicData uri="http://schemas.openxmlformats.org/drawingml/2006/table">
            <a:tbl>
              <a:tblPr firstRow="1" firstCol="1" bandRow="1"/>
              <a:tblGrid>
                <a:gridCol w="3225383">
                  <a:extLst>
                    <a:ext uri="{9D8B030D-6E8A-4147-A177-3AD203B41FA5}">
                      <a16:colId xmlns:a16="http://schemas.microsoft.com/office/drawing/2014/main" val="20000"/>
                    </a:ext>
                  </a:extLst>
                </a:gridCol>
                <a:gridCol w="1722704">
                  <a:extLst>
                    <a:ext uri="{9D8B030D-6E8A-4147-A177-3AD203B41FA5}">
                      <a16:colId xmlns:a16="http://schemas.microsoft.com/office/drawing/2014/main" val="20001"/>
                    </a:ext>
                  </a:extLst>
                </a:gridCol>
                <a:gridCol w="3441957">
                  <a:extLst>
                    <a:ext uri="{9D8B030D-6E8A-4147-A177-3AD203B41FA5}">
                      <a16:colId xmlns:a16="http://schemas.microsoft.com/office/drawing/2014/main" val="20002"/>
                    </a:ext>
                  </a:extLst>
                </a:gridCol>
                <a:gridCol w="1986409">
                  <a:extLst>
                    <a:ext uri="{9D8B030D-6E8A-4147-A177-3AD203B41FA5}">
                      <a16:colId xmlns:a16="http://schemas.microsoft.com/office/drawing/2014/main" val="20003"/>
                    </a:ext>
                  </a:extLst>
                </a:gridCol>
              </a:tblGrid>
              <a:tr h="365760">
                <a:tc>
                  <a:txBody>
                    <a:bodyPr/>
                    <a:lstStyle/>
                    <a:p>
                      <a:pPr marL="0" marR="0">
                        <a:spcBef>
                          <a:spcPts val="0"/>
                        </a:spcBef>
                        <a:spcAft>
                          <a:spcPts val="0"/>
                        </a:spcAft>
                      </a:pPr>
                      <a:r>
                        <a:rPr lang="en-US" sz="1500" b="1" dirty="0">
                          <a:solidFill>
                            <a:srgbClr val="000000"/>
                          </a:solidFill>
                          <a:effectLst/>
                          <a:latin typeface="Arial" charset="0"/>
                          <a:ea typeface="Arial" charset="0"/>
                          <a:cs typeface="Arial" charset="0"/>
                        </a:rPr>
                        <a:t>Net Equity</a:t>
                      </a:r>
                      <a:endParaRPr lang="en-US" sz="1500" b="1" dirty="0">
                        <a:solidFill>
                          <a:srgbClr val="365F91"/>
                        </a:solidFill>
                        <a:effectLst/>
                        <a:latin typeface="Arial" charset="0"/>
                        <a:ea typeface="Arial" charset="0"/>
                        <a:cs typeface="Arial" charset="0"/>
                      </a:endParaRPr>
                    </a:p>
                  </a:txBody>
                  <a:tcPr marL="68580" marR="68580" marT="0" marB="0" anchor="ctr">
                    <a:lnL>
                      <a:noFill/>
                    </a:lnL>
                    <a:lnR>
                      <a:noFill/>
                    </a:lnR>
                    <a:lnT w="12700" cap="flat" cmpd="sng" algn="ctr">
                      <a:solidFill>
                        <a:srgbClr val="1F6FA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189254.50</a:t>
                      </a:r>
                      <a:endParaRPr lang="en-US" sz="1600" b="0" dirty="0">
                        <a:solidFill>
                          <a:srgbClr val="365F91"/>
                        </a:solidFill>
                        <a:effectLst/>
                        <a:latin typeface="Arial" charset="0"/>
                        <a:ea typeface="Arial" charset="0"/>
                        <a:cs typeface="Arial" charset="0"/>
                      </a:endParaRPr>
                    </a:p>
                  </a:txBody>
                  <a:tcPr marL="68580" marR="68580" marT="0" marB="0" anchor="ctr">
                    <a:lnL>
                      <a:noFill/>
                    </a:lnL>
                    <a:lnR w="12700" cap="flat" cmpd="sng" algn="ctr">
                      <a:solidFill>
                        <a:srgbClr val="1F6FA5"/>
                      </a:solidFill>
                      <a:prstDash val="solid"/>
                      <a:round/>
                      <a:headEnd type="none" w="med" len="med"/>
                      <a:tailEnd type="none" w="med" len="med"/>
                    </a:lnR>
                    <a:lnT w="12700" cap="flat" cmpd="sng" algn="ctr">
                      <a:solidFill>
                        <a:srgbClr val="1F6FA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spcBef>
                          <a:spcPts val="0"/>
                        </a:spcBef>
                        <a:spcAft>
                          <a:spcPts val="0"/>
                        </a:spcAft>
                      </a:pPr>
                      <a:r>
                        <a:rPr lang="en-US" sz="1500" b="1" dirty="0">
                          <a:solidFill>
                            <a:srgbClr val="000000"/>
                          </a:solidFill>
                          <a:effectLst/>
                          <a:latin typeface="Arial" charset="0"/>
                          <a:ea typeface="Arial" charset="0"/>
                          <a:cs typeface="Arial" charset="0"/>
                        </a:rPr>
                        <a:t>Average Winner to Average Loser</a:t>
                      </a:r>
                      <a:endParaRPr lang="en-US" sz="1500" b="1" dirty="0">
                        <a:solidFill>
                          <a:srgbClr val="365F91"/>
                        </a:solidFill>
                        <a:effectLst/>
                        <a:latin typeface="Arial" charset="0"/>
                        <a:ea typeface="Arial" charset="0"/>
                        <a:cs typeface="Arial" charset="0"/>
                      </a:endParaRPr>
                    </a:p>
                  </a:txBody>
                  <a:tcPr marL="68580" marR="68580" marT="0" marB="0" anchor="ctr">
                    <a:lnL w="12700" cap="flat" cmpd="sng" algn="ctr">
                      <a:solidFill>
                        <a:srgbClr val="1F6FA5"/>
                      </a:solidFill>
                      <a:prstDash val="solid"/>
                      <a:round/>
                      <a:headEnd type="none" w="med" len="med"/>
                      <a:tailEnd type="none" w="med" len="med"/>
                    </a:lnL>
                    <a:lnR>
                      <a:noFill/>
                    </a:lnR>
                    <a:lnT w="12700" cap="flat" cmpd="sng" algn="ctr">
                      <a:solidFill>
                        <a:srgbClr val="1F6FA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-3.081180234</a:t>
                      </a:r>
                      <a:endParaRPr lang="en-US" sz="1600" b="0" dirty="0">
                        <a:solidFill>
                          <a:srgbClr val="365F91"/>
                        </a:solidFill>
                        <a:effectLst/>
                        <a:latin typeface="Arial" charset="0"/>
                        <a:ea typeface="Arial" charset="0"/>
                        <a:cs typeface="Arial" charset="0"/>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1F6FA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365760">
                <a:tc>
                  <a:txBody>
                    <a:bodyPr/>
                    <a:lstStyle/>
                    <a:p>
                      <a:pPr marL="0" marR="0">
                        <a:spcBef>
                          <a:spcPts val="0"/>
                        </a:spcBef>
                        <a:spcAft>
                          <a:spcPts val="0"/>
                        </a:spcAft>
                      </a:pPr>
                      <a:r>
                        <a:rPr lang="en-US" sz="1500" b="1">
                          <a:solidFill>
                            <a:srgbClr val="000000"/>
                          </a:solidFill>
                          <a:effectLst/>
                          <a:latin typeface="Arial" charset="0"/>
                          <a:ea typeface="Arial" charset="0"/>
                          <a:cs typeface="Arial" charset="0"/>
                        </a:rPr>
                        <a:t>Net Profit</a:t>
                      </a:r>
                      <a:endParaRPr lang="en-US" sz="1500" b="1">
                        <a:solidFill>
                          <a:srgbClr val="365F91"/>
                        </a:solidFill>
                        <a:effectLst/>
                        <a:latin typeface="Arial" charset="0"/>
                        <a:ea typeface="Arial" charset="0"/>
                        <a:cs typeface="Arial" charset="0"/>
                      </a:endParaRPr>
                    </a:p>
                  </a:txBody>
                  <a:tcPr marL="68580" marR="68580" marT="0" marB="0" anchor="ctr">
                    <a:lnL>
                      <a:noFill/>
                    </a:lnL>
                    <a:lnR>
                      <a:noFill/>
                    </a:lnR>
                    <a:lnT w="12700" cap="flat" cmpd="sng" algn="ctr">
                      <a:noFill/>
                      <a:prstDash val="solid"/>
                      <a:round/>
                      <a:headEnd type="none" w="med" len="med"/>
                      <a:tailEnd type="none" w="med" len="med"/>
                    </a:lnT>
                    <a:lnB>
                      <a:noFill/>
                    </a:lnB>
                    <a:solidFill>
                      <a:srgbClr val="D3DFEE"/>
                    </a:solidFill>
                  </a:tcPr>
                </a:tc>
                <a:tc>
                  <a:txBody>
                    <a:bodyPr/>
                    <a:lstStyle/>
                    <a:p>
                      <a:pPr marL="0" marR="0" algn="r">
                        <a:spcBef>
                          <a:spcPts val="0"/>
                        </a:spcBef>
                        <a:spcAft>
                          <a:spcPts val="0"/>
                        </a:spcAft>
                      </a:pPr>
                      <a:r>
                        <a:rPr lang="en-US" sz="1600" dirty="0">
                          <a:solidFill>
                            <a:srgbClr val="000000"/>
                          </a:solidFill>
                          <a:effectLst/>
                          <a:latin typeface="Arial" charset="0"/>
                          <a:ea typeface="Arial" charset="0"/>
                          <a:cs typeface="Arial" charset="0"/>
                        </a:rPr>
                        <a:t>89254.50</a:t>
                      </a:r>
                      <a:endParaRPr lang="en-US" sz="1600" dirty="0">
                        <a:solidFill>
                          <a:srgbClr val="365F91"/>
                        </a:solidFill>
                        <a:effectLst/>
                        <a:latin typeface="Arial" charset="0"/>
                        <a:ea typeface="Arial" charset="0"/>
                        <a:cs typeface="Arial" charset="0"/>
                      </a:endParaRPr>
                    </a:p>
                  </a:txBody>
                  <a:tcPr marL="68580" marR="68580" marT="0" marB="0" anchor="ctr">
                    <a:lnL>
                      <a:noFill/>
                    </a:lnL>
                    <a:lnR w="12700" cap="flat" cmpd="sng" algn="ctr">
                      <a:solidFill>
                        <a:srgbClr val="1F6FA5"/>
                      </a:solidFill>
                      <a:prstDash val="solid"/>
                      <a:round/>
                      <a:headEnd type="none" w="med" len="med"/>
                      <a:tailEnd type="none" w="med" len="med"/>
                    </a:lnR>
                    <a:lnT w="12700" cap="flat" cmpd="sng" algn="ctr">
                      <a:noFill/>
                      <a:prstDash val="solid"/>
                      <a:round/>
                      <a:headEnd type="none" w="med" len="med"/>
                      <a:tailEnd type="none" w="med" len="med"/>
                    </a:lnT>
                    <a:lnB>
                      <a:noFill/>
                    </a:lnB>
                    <a:solidFill>
                      <a:srgbClr val="D3DFEE"/>
                    </a:solidFill>
                  </a:tcPr>
                </a:tc>
                <a:tc>
                  <a:txBody>
                    <a:bodyPr/>
                    <a:lstStyle/>
                    <a:p>
                      <a:pPr marL="0" marR="0">
                        <a:spcBef>
                          <a:spcPts val="0"/>
                        </a:spcBef>
                        <a:spcAft>
                          <a:spcPts val="0"/>
                        </a:spcAft>
                      </a:pPr>
                      <a:r>
                        <a:rPr lang="en-US" sz="1500" b="1">
                          <a:solidFill>
                            <a:srgbClr val="000000"/>
                          </a:solidFill>
                          <a:effectLst/>
                          <a:latin typeface="Arial" charset="0"/>
                          <a:ea typeface="Arial" charset="0"/>
                          <a:cs typeface="Arial" charset="0"/>
                        </a:rPr>
                        <a:t>Average Winner</a:t>
                      </a:r>
                      <a:endParaRPr lang="en-US" sz="1500" b="1">
                        <a:solidFill>
                          <a:srgbClr val="365F91"/>
                        </a:solidFill>
                        <a:effectLst/>
                        <a:latin typeface="Arial" charset="0"/>
                        <a:ea typeface="Arial" charset="0"/>
                        <a:cs typeface="Arial" charset="0"/>
                      </a:endParaRPr>
                    </a:p>
                  </a:txBody>
                  <a:tcPr marL="68580" marR="68580" marT="0" marB="0" anchor="ctr">
                    <a:lnL w="12700" cap="flat" cmpd="sng" algn="ctr">
                      <a:solidFill>
                        <a:srgbClr val="1F6FA5"/>
                      </a:solidFill>
                      <a:prstDash val="solid"/>
                      <a:round/>
                      <a:headEnd type="none" w="med" len="med"/>
                      <a:tailEnd type="none" w="med" len="med"/>
                    </a:lnL>
                    <a:lnR>
                      <a:noFill/>
                    </a:lnR>
                    <a:lnT w="12700" cap="flat" cmpd="sng" algn="ctr">
                      <a:noFill/>
                      <a:prstDash val="solid"/>
                      <a:round/>
                      <a:headEnd type="none" w="med" len="med"/>
                      <a:tailEnd type="none" w="med" len="med"/>
                    </a:lnT>
                    <a:lnB>
                      <a:noFill/>
                    </a:lnB>
                    <a:solidFill>
                      <a:srgbClr val="D3DFEE"/>
                    </a:solidFill>
                  </a:tcPr>
                </a:tc>
                <a:tc>
                  <a:txBody>
                    <a:bodyPr/>
                    <a:lstStyle/>
                    <a:p>
                      <a:pPr marL="0" marR="0" algn="r">
                        <a:spcBef>
                          <a:spcPts val="0"/>
                        </a:spcBef>
                        <a:spcAft>
                          <a:spcPts val="0"/>
                        </a:spcAft>
                      </a:pPr>
                      <a:r>
                        <a:rPr lang="en-US" sz="1600">
                          <a:solidFill>
                            <a:srgbClr val="000000"/>
                          </a:solidFill>
                          <a:effectLst/>
                          <a:latin typeface="Arial" charset="0"/>
                          <a:ea typeface="Arial" charset="0"/>
                          <a:cs typeface="Arial" charset="0"/>
                        </a:rPr>
                        <a:t>0.053919851</a:t>
                      </a:r>
                      <a:endParaRPr lang="en-US" sz="1600">
                        <a:solidFill>
                          <a:srgbClr val="365F91"/>
                        </a:solidFill>
                        <a:effectLst/>
                        <a:latin typeface="Arial" charset="0"/>
                        <a:ea typeface="Arial" charset="0"/>
                        <a:cs typeface="Arial" charset="0"/>
                      </a:endParaRPr>
                    </a:p>
                  </a:txBody>
                  <a:tcPr marL="68580" marR="68580" marT="0" marB="0" anchor="ctr">
                    <a:lnL>
                      <a:noFill/>
                    </a:lnL>
                    <a:lnR>
                      <a:noFill/>
                    </a:lnR>
                    <a:lnT w="12700" cap="flat" cmpd="sng" algn="ctr">
                      <a:noFill/>
                      <a:prstDash val="solid"/>
                      <a:round/>
                      <a:headEnd type="none" w="med" len="med"/>
                      <a:tailEnd type="none" w="med" len="med"/>
                    </a:lnT>
                    <a:lnB>
                      <a:noFill/>
                    </a:lnB>
                    <a:solidFill>
                      <a:srgbClr val="D3DFEE"/>
                    </a:solidFill>
                  </a:tcPr>
                </a:tc>
                <a:extLst>
                  <a:ext uri="{0D108BD9-81ED-4DB2-BD59-A6C34878D82A}">
                    <a16:rowId xmlns:a16="http://schemas.microsoft.com/office/drawing/2014/main" val="10001"/>
                  </a:ext>
                </a:extLst>
              </a:tr>
              <a:tr h="365760">
                <a:tc>
                  <a:txBody>
                    <a:bodyPr/>
                    <a:lstStyle/>
                    <a:p>
                      <a:pPr marL="0" marR="0">
                        <a:spcBef>
                          <a:spcPts val="0"/>
                        </a:spcBef>
                        <a:spcAft>
                          <a:spcPts val="0"/>
                        </a:spcAft>
                      </a:pPr>
                      <a:r>
                        <a:rPr lang="en-US" sz="1500" b="1" dirty="0">
                          <a:solidFill>
                            <a:srgbClr val="000000"/>
                          </a:solidFill>
                          <a:effectLst/>
                          <a:latin typeface="Arial" charset="0"/>
                          <a:ea typeface="Arial" charset="0"/>
                          <a:cs typeface="Arial" charset="0"/>
                        </a:rPr>
                        <a:t>Net Profit to Worst Drawdown</a:t>
                      </a:r>
                      <a:endParaRPr lang="en-US" sz="1500" b="1" dirty="0">
                        <a:solidFill>
                          <a:srgbClr val="365F91"/>
                        </a:solidFill>
                        <a:effectLst/>
                        <a:latin typeface="Arial" charset="0"/>
                        <a:ea typeface="Arial" charset="0"/>
                        <a:cs typeface="Arial" charset="0"/>
                      </a:endParaRPr>
                    </a:p>
                  </a:txBody>
                  <a:tcPr marL="68580" marR="68580" marT="0" marB="0" anchor="ctr">
                    <a:lnL>
                      <a:noFill/>
                    </a:lnL>
                    <a:lnR>
                      <a:noFill/>
                    </a:lnR>
                    <a:lnT>
                      <a:noFill/>
                    </a:lnT>
                    <a:lnB>
                      <a:noFill/>
                    </a:lnB>
                    <a:solidFill>
                      <a:srgbClr val="FFFFFF"/>
                    </a:solidFill>
                  </a:tcPr>
                </a:tc>
                <a:tc>
                  <a:txBody>
                    <a:bodyPr/>
                    <a:lstStyle/>
                    <a:p>
                      <a:pPr marL="0" marR="0" algn="r">
                        <a:spcBef>
                          <a:spcPts val="0"/>
                        </a:spcBef>
                        <a:spcAft>
                          <a:spcPts val="0"/>
                        </a:spcAft>
                      </a:pPr>
                      <a:r>
                        <a:rPr lang="en-US" sz="1600" dirty="0">
                          <a:solidFill>
                            <a:srgbClr val="000000"/>
                          </a:solidFill>
                          <a:effectLst/>
                          <a:latin typeface="Arial" charset="0"/>
                          <a:ea typeface="Arial" charset="0"/>
                          <a:cs typeface="Arial" charset="0"/>
                        </a:rPr>
                        <a:t>6.109817143</a:t>
                      </a:r>
                      <a:endParaRPr lang="en-US" sz="1600" dirty="0">
                        <a:solidFill>
                          <a:srgbClr val="365F91"/>
                        </a:solidFill>
                        <a:effectLst/>
                        <a:latin typeface="Arial" charset="0"/>
                        <a:ea typeface="Arial" charset="0"/>
                        <a:cs typeface="Arial"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FFFFFF"/>
                    </a:solidFill>
                  </a:tcPr>
                </a:tc>
                <a:tc>
                  <a:txBody>
                    <a:bodyPr/>
                    <a:lstStyle/>
                    <a:p>
                      <a:pPr marL="0" marR="0">
                        <a:spcBef>
                          <a:spcPts val="0"/>
                        </a:spcBef>
                        <a:spcAft>
                          <a:spcPts val="0"/>
                        </a:spcAft>
                      </a:pPr>
                      <a:r>
                        <a:rPr lang="en-US" sz="1500" b="1">
                          <a:solidFill>
                            <a:srgbClr val="000000"/>
                          </a:solidFill>
                          <a:effectLst/>
                          <a:latin typeface="Arial" charset="0"/>
                          <a:ea typeface="Arial" charset="0"/>
                          <a:cs typeface="Arial" charset="0"/>
                        </a:rPr>
                        <a:t>Average Loser</a:t>
                      </a:r>
                      <a:endParaRPr lang="en-US" sz="1500" b="1">
                        <a:solidFill>
                          <a:srgbClr val="365F91"/>
                        </a:solidFill>
                        <a:effectLst/>
                        <a:latin typeface="Arial" charset="0"/>
                        <a:ea typeface="Arial" charset="0"/>
                        <a:cs typeface="Arial"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FFFFFF"/>
                    </a:solidFill>
                  </a:tcPr>
                </a:tc>
                <a:tc>
                  <a:txBody>
                    <a:bodyPr/>
                    <a:lstStyle/>
                    <a:p>
                      <a:pPr marL="0" marR="0" algn="r">
                        <a:spcBef>
                          <a:spcPts val="0"/>
                        </a:spcBef>
                        <a:spcAft>
                          <a:spcPts val="0"/>
                        </a:spcAft>
                      </a:pPr>
                      <a:r>
                        <a:rPr lang="en-US" sz="1600" dirty="0">
                          <a:solidFill>
                            <a:srgbClr val="000000"/>
                          </a:solidFill>
                          <a:effectLst/>
                          <a:latin typeface="Arial" charset="0"/>
                          <a:ea typeface="Arial" charset="0"/>
                          <a:cs typeface="Arial" charset="0"/>
                        </a:rPr>
                        <a:t>-0.017499739</a:t>
                      </a:r>
                      <a:endParaRPr lang="en-US" sz="1600" dirty="0">
                        <a:solidFill>
                          <a:srgbClr val="365F91"/>
                        </a:solidFill>
                        <a:effectLst/>
                        <a:latin typeface="Arial" charset="0"/>
                        <a:ea typeface="Arial" charset="0"/>
                        <a:cs typeface="Arial"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02"/>
                  </a:ext>
                </a:extLst>
              </a:tr>
              <a:tr h="365760">
                <a:tc>
                  <a:txBody>
                    <a:bodyPr/>
                    <a:lstStyle/>
                    <a:p>
                      <a:pPr marL="0" marR="0">
                        <a:spcBef>
                          <a:spcPts val="0"/>
                        </a:spcBef>
                        <a:spcAft>
                          <a:spcPts val="0"/>
                        </a:spcAft>
                      </a:pPr>
                      <a:r>
                        <a:rPr lang="en-US" sz="1500" b="1">
                          <a:solidFill>
                            <a:srgbClr val="000000"/>
                          </a:solidFill>
                          <a:effectLst/>
                          <a:latin typeface="Arial" charset="0"/>
                          <a:ea typeface="Arial" charset="0"/>
                          <a:cs typeface="Arial" charset="0"/>
                        </a:rPr>
                        <a:t>Gross Gain</a:t>
                      </a:r>
                      <a:endParaRPr lang="en-US" sz="1500" b="1">
                        <a:solidFill>
                          <a:srgbClr val="365F91"/>
                        </a:solidFill>
                        <a:effectLst/>
                        <a:latin typeface="Arial" charset="0"/>
                        <a:ea typeface="Arial" charset="0"/>
                        <a:cs typeface="Arial" charset="0"/>
                      </a:endParaRPr>
                    </a:p>
                  </a:txBody>
                  <a:tcPr marL="68580" marR="68580" marT="0" marB="0" anchor="ctr">
                    <a:lnL>
                      <a:noFill/>
                    </a:lnL>
                    <a:lnR>
                      <a:noFill/>
                    </a:lnR>
                    <a:lnT>
                      <a:noFill/>
                    </a:lnT>
                    <a:lnB>
                      <a:noFill/>
                    </a:lnB>
                    <a:solidFill>
                      <a:srgbClr val="D3DFEE"/>
                    </a:solidFill>
                  </a:tcPr>
                </a:tc>
                <a:tc>
                  <a:txBody>
                    <a:bodyPr/>
                    <a:lstStyle/>
                    <a:p>
                      <a:pPr marL="0" marR="0" algn="r">
                        <a:spcBef>
                          <a:spcPts val="0"/>
                        </a:spcBef>
                        <a:spcAft>
                          <a:spcPts val="0"/>
                        </a:spcAft>
                      </a:pPr>
                      <a:r>
                        <a:rPr lang="en-US" sz="1600" dirty="0">
                          <a:solidFill>
                            <a:srgbClr val="000000"/>
                          </a:solidFill>
                          <a:effectLst/>
                          <a:latin typeface="Arial" charset="0"/>
                          <a:ea typeface="Arial" charset="0"/>
                          <a:cs typeface="Arial" charset="0"/>
                        </a:rPr>
                        <a:t>89786.65625</a:t>
                      </a:r>
                      <a:endParaRPr lang="en-US" sz="1600" dirty="0">
                        <a:solidFill>
                          <a:srgbClr val="365F91"/>
                        </a:solidFill>
                        <a:effectLst/>
                        <a:latin typeface="Arial" charset="0"/>
                        <a:ea typeface="Arial" charset="0"/>
                        <a:cs typeface="Arial"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D3DFEE"/>
                    </a:solidFill>
                  </a:tcPr>
                </a:tc>
                <a:tc>
                  <a:txBody>
                    <a:bodyPr/>
                    <a:lstStyle/>
                    <a:p>
                      <a:pPr marL="0" marR="0">
                        <a:spcBef>
                          <a:spcPts val="0"/>
                        </a:spcBef>
                        <a:spcAft>
                          <a:spcPts val="0"/>
                        </a:spcAft>
                      </a:pPr>
                      <a:r>
                        <a:rPr lang="en-US" sz="1500" b="1">
                          <a:solidFill>
                            <a:srgbClr val="000000"/>
                          </a:solidFill>
                          <a:effectLst/>
                          <a:latin typeface="Arial" charset="0"/>
                          <a:ea typeface="Arial" charset="0"/>
                          <a:cs typeface="Arial" charset="0"/>
                        </a:rPr>
                        <a:t>Profit Factor</a:t>
                      </a:r>
                      <a:endParaRPr lang="en-US" sz="1500" b="1">
                        <a:solidFill>
                          <a:srgbClr val="365F91"/>
                        </a:solidFill>
                        <a:effectLst/>
                        <a:latin typeface="Arial" charset="0"/>
                        <a:ea typeface="Arial" charset="0"/>
                        <a:cs typeface="Arial"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D3DFEE"/>
                    </a:solidFill>
                  </a:tcPr>
                </a:tc>
                <a:tc>
                  <a:txBody>
                    <a:bodyPr/>
                    <a:lstStyle/>
                    <a:p>
                      <a:pPr marL="0" marR="0" algn="r">
                        <a:spcBef>
                          <a:spcPts val="0"/>
                        </a:spcBef>
                        <a:spcAft>
                          <a:spcPts val="0"/>
                        </a:spcAft>
                      </a:pPr>
                      <a:r>
                        <a:rPr lang="en-US" sz="1600">
                          <a:solidFill>
                            <a:srgbClr val="000000"/>
                          </a:solidFill>
                          <a:effectLst/>
                          <a:latin typeface="Arial" charset="0"/>
                          <a:ea typeface="Arial" charset="0"/>
                          <a:cs typeface="Arial" charset="0"/>
                        </a:rPr>
                        <a:t>2.224704894</a:t>
                      </a:r>
                      <a:endParaRPr lang="en-US" sz="1600">
                        <a:solidFill>
                          <a:srgbClr val="365F91"/>
                        </a:solidFill>
                        <a:effectLst/>
                        <a:latin typeface="Arial" charset="0"/>
                        <a:ea typeface="Arial" charset="0"/>
                        <a:cs typeface="Arial" charset="0"/>
                      </a:endParaRPr>
                    </a:p>
                  </a:txBody>
                  <a:tcPr marL="68580" marR="68580" marT="0" marB="0" anchor="ctr">
                    <a:lnL>
                      <a:noFill/>
                    </a:lnL>
                    <a:lnR>
                      <a:noFill/>
                    </a:lnR>
                    <a:lnT>
                      <a:noFill/>
                    </a:lnT>
                    <a:lnB>
                      <a:noFill/>
                    </a:lnB>
                    <a:solidFill>
                      <a:srgbClr val="D3DFEE"/>
                    </a:solidFill>
                  </a:tcPr>
                </a:tc>
                <a:extLst>
                  <a:ext uri="{0D108BD9-81ED-4DB2-BD59-A6C34878D82A}">
                    <a16:rowId xmlns:a16="http://schemas.microsoft.com/office/drawing/2014/main" val="10003"/>
                  </a:ext>
                </a:extLst>
              </a:tr>
              <a:tr h="365760">
                <a:tc>
                  <a:txBody>
                    <a:bodyPr/>
                    <a:lstStyle/>
                    <a:p>
                      <a:pPr marL="0" marR="0">
                        <a:spcBef>
                          <a:spcPts val="0"/>
                        </a:spcBef>
                        <a:spcAft>
                          <a:spcPts val="0"/>
                        </a:spcAft>
                      </a:pPr>
                      <a:r>
                        <a:rPr lang="en-US" sz="1500" b="1">
                          <a:solidFill>
                            <a:srgbClr val="000000"/>
                          </a:solidFill>
                          <a:effectLst/>
                          <a:latin typeface="Arial" charset="0"/>
                          <a:ea typeface="Arial" charset="0"/>
                          <a:cs typeface="Arial" charset="0"/>
                        </a:rPr>
                        <a:t>Gross Loss</a:t>
                      </a:r>
                      <a:endParaRPr lang="en-US" sz="1500" b="1">
                        <a:solidFill>
                          <a:srgbClr val="365F91"/>
                        </a:solidFill>
                        <a:effectLst/>
                        <a:latin typeface="Arial" charset="0"/>
                        <a:ea typeface="Arial" charset="0"/>
                        <a:cs typeface="Arial" charset="0"/>
                      </a:endParaRPr>
                    </a:p>
                  </a:txBody>
                  <a:tcPr marL="68580" marR="68580" marT="0" marB="0" anchor="ctr">
                    <a:lnL>
                      <a:noFill/>
                    </a:lnL>
                    <a:lnR>
                      <a:noFill/>
                    </a:lnR>
                    <a:lnT>
                      <a:noFill/>
                    </a:lnT>
                    <a:lnB>
                      <a:noFill/>
                    </a:lnB>
                    <a:solidFill>
                      <a:srgbClr val="FFFFFF"/>
                    </a:solidFill>
                  </a:tcPr>
                </a:tc>
                <a:tc>
                  <a:txBody>
                    <a:bodyPr/>
                    <a:lstStyle/>
                    <a:p>
                      <a:pPr marL="0" marR="0" algn="r">
                        <a:spcBef>
                          <a:spcPts val="0"/>
                        </a:spcBef>
                        <a:spcAft>
                          <a:spcPts val="0"/>
                        </a:spcAft>
                      </a:pPr>
                      <a:r>
                        <a:rPr lang="en-US" sz="1600" dirty="0">
                          <a:solidFill>
                            <a:srgbClr val="000000"/>
                          </a:solidFill>
                          <a:effectLst/>
                          <a:latin typeface="Arial" charset="0"/>
                          <a:ea typeface="Arial" charset="0"/>
                          <a:cs typeface="Arial" charset="0"/>
                        </a:rPr>
                        <a:t>40358.90625</a:t>
                      </a:r>
                      <a:endParaRPr lang="en-US" sz="1600" dirty="0">
                        <a:solidFill>
                          <a:srgbClr val="365F91"/>
                        </a:solidFill>
                        <a:effectLst/>
                        <a:latin typeface="Arial" charset="0"/>
                        <a:ea typeface="Arial" charset="0"/>
                        <a:cs typeface="Arial"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FFFFFF"/>
                    </a:solidFill>
                  </a:tcPr>
                </a:tc>
                <a:tc>
                  <a:txBody>
                    <a:bodyPr/>
                    <a:lstStyle/>
                    <a:p>
                      <a:pPr marL="0" marR="0">
                        <a:spcBef>
                          <a:spcPts val="0"/>
                        </a:spcBef>
                        <a:spcAft>
                          <a:spcPts val="0"/>
                        </a:spcAft>
                      </a:pPr>
                      <a:r>
                        <a:rPr lang="en-US" sz="1500" b="1">
                          <a:solidFill>
                            <a:srgbClr val="000000"/>
                          </a:solidFill>
                          <a:effectLst/>
                          <a:latin typeface="Arial" charset="0"/>
                          <a:ea typeface="Arial" charset="0"/>
                          <a:cs typeface="Arial" charset="0"/>
                        </a:rPr>
                        <a:t>Percent Winners</a:t>
                      </a:r>
                      <a:endParaRPr lang="en-US" sz="1500" b="1">
                        <a:solidFill>
                          <a:srgbClr val="365F91"/>
                        </a:solidFill>
                        <a:effectLst/>
                        <a:latin typeface="Arial" charset="0"/>
                        <a:ea typeface="Arial" charset="0"/>
                        <a:cs typeface="Arial"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FFFFFF"/>
                    </a:solidFill>
                  </a:tcPr>
                </a:tc>
                <a:tc>
                  <a:txBody>
                    <a:bodyPr/>
                    <a:lstStyle/>
                    <a:p>
                      <a:pPr marL="0" marR="0" algn="r">
                        <a:spcBef>
                          <a:spcPts val="0"/>
                        </a:spcBef>
                        <a:spcAft>
                          <a:spcPts val="0"/>
                        </a:spcAft>
                      </a:pPr>
                      <a:r>
                        <a:rPr lang="en-US" sz="1600">
                          <a:solidFill>
                            <a:srgbClr val="000000"/>
                          </a:solidFill>
                          <a:effectLst/>
                          <a:latin typeface="Arial" charset="0"/>
                          <a:ea typeface="Arial" charset="0"/>
                          <a:cs typeface="Arial" charset="0"/>
                        </a:rPr>
                        <a:t>0.428571429</a:t>
                      </a:r>
                      <a:endParaRPr lang="en-US" sz="1600">
                        <a:solidFill>
                          <a:srgbClr val="365F91"/>
                        </a:solidFill>
                        <a:effectLst/>
                        <a:latin typeface="Arial" charset="0"/>
                        <a:ea typeface="Arial" charset="0"/>
                        <a:cs typeface="Arial"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04"/>
                  </a:ext>
                </a:extLst>
              </a:tr>
              <a:tr h="365760">
                <a:tc>
                  <a:txBody>
                    <a:bodyPr/>
                    <a:lstStyle/>
                    <a:p>
                      <a:pPr marL="0" marR="0">
                        <a:spcBef>
                          <a:spcPts val="0"/>
                        </a:spcBef>
                        <a:spcAft>
                          <a:spcPts val="0"/>
                        </a:spcAft>
                      </a:pPr>
                      <a:r>
                        <a:rPr lang="en-US" sz="1500" b="1" dirty="0">
                          <a:solidFill>
                            <a:srgbClr val="000000"/>
                          </a:solidFill>
                          <a:effectLst/>
                          <a:latin typeface="Arial" charset="0"/>
                          <a:ea typeface="Arial" charset="0"/>
                          <a:cs typeface="Arial" charset="0"/>
                        </a:rPr>
                        <a:t>Win Bars</a:t>
                      </a:r>
                      <a:endParaRPr lang="en-US" sz="1500" b="1" dirty="0">
                        <a:solidFill>
                          <a:srgbClr val="365F91"/>
                        </a:solidFill>
                        <a:effectLst/>
                        <a:latin typeface="Arial" charset="0"/>
                        <a:ea typeface="Arial" charset="0"/>
                        <a:cs typeface="Arial" charset="0"/>
                      </a:endParaRPr>
                    </a:p>
                  </a:txBody>
                  <a:tcPr marL="68580" marR="68580" marT="0" marB="0" anchor="ctr">
                    <a:lnL>
                      <a:noFill/>
                    </a:lnL>
                    <a:lnR>
                      <a:noFill/>
                    </a:lnR>
                    <a:lnT>
                      <a:noFill/>
                    </a:lnT>
                    <a:lnB>
                      <a:noFill/>
                    </a:lnB>
                    <a:solidFill>
                      <a:srgbClr val="D3DFEE"/>
                    </a:solidFill>
                  </a:tcPr>
                </a:tc>
                <a:tc>
                  <a:txBody>
                    <a:bodyPr/>
                    <a:lstStyle/>
                    <a:p>
                      <a:pPr marL="0" marR="0" algn="r">
                        <a:spcBef>
                          <a:spcPts val="0"/>
                        </a:spcBef>
                        <a:spcAft>
                          <a:spcPts val="0"/>
                        </a:spcAft>
                      </a:pPr>
                      <a:r>
                        <a:rPr lang="en-US" sz="1600" dirty="0">
                          <a:solidFill>
                            <a:srgbClr val="000000"/>
                          </a:solidFill>
                          <a:effectLst/>
                          <a:latin typeface="Arial" charset="0"/>
                          <a:ea typeface="Arial" charset="0"/>
                          <a:cs typeface="Arial" charset="0"/>
                        </a:rPr>
                        <a:t>445892</a:t>
                      </a:r>
                      <a:endParaRPr lang="en-US" sz="1600" dirty="0">
                        <a:solidFill>
                          <a:srgbClr val="365F91"/>
                        </a:solidFill>
                        <a:effectLst/>
                        <a:latin typeface="Arial" charset="0"/>
                        <a:ea typeface="Arial" charset="0"/>
                        <a:cs typeface="Arial"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D3DFEE"/>
                    </a:solidFill>
                  </a:tcPr>
                </a:tc>
                <a:tc>
                  <a:txBody>
                    <a:bodyPr/>
                    <a:lstStyle/>
                    <a:p>
                      <a:pPr marL="0" marR="0">
                        <a:spcBef>
                          <a:spcPts val="0"/>
                        </a:spcBef>
                        <a:spcAft>
                          <a:spcPts val="0"/>
                        </a:spcAft>
                      </a:pPr>
                      <a:r>
                        <a:rPr lang="en-US" sz="1500" b="1">
                          <a:solidFill>
                            <a:srgbClr val="000000"/>
                          </a:solidFill>
                          <a:effectLst/>
                          <a:latin typeface="Arial" charset="0"/>
                          <a:ea typeface="Arial" charset="0"/>
                          <a:cs typeface="Arial" charset="0"/>
                        </a:rPr>
                        <a:t>Percent Losers</a:t>
                      </a:r>
                      <a:endParaRPr lang="en-US" sz="1500" b="1">
                        <a:solidFill>
                          <a:srgbClr val="365F91"/>
                        </a:solidFill>
                        <a:effectLst/>
                        <a:latin typeface="Arial" charset="0"/>
                        <a:ea typeface="Arial" charset="0"/>
                        <a:cs typeface="Arial"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D3DFEE"/>
                    </a:solidFill>
                  </a:tcPr>
                </a:tc>
                <a:tc>
                  <a:txBody>
                    <a:bodyPr/>
                    <a:lstStyle/>
                    <a:p>
                      <a:pPr marL="0" marR="0" algn="r">
                        <a:spcBef>
                          <a:spcPts val="0"/>
                        </a:spcBef>
                        <a:spcAft>
                          <a:spcPts val="0"/>
                        </a:spcAft>
                      </a:pPr>
                      <a:r>
                        <a:rPr lang="en-US" sz="1600" dirty="0">
                          <a:solidFill>
                            <a:srgbClr val="000000"/>
                          </a:solidFill>
                          <a:effectLst/>
                          <a:latin typeface="Arial" charset="0"/>
                          <a:ea typeface="Arial" charset="0"/>
                          <a:cs typeface="Arial" charset="0"/>
                        </a:rPr>
                        <a:t>0.571428571</a:t>
                      </a:r>
                      <a:endParaRPr lang="en-US" sz="1600" dirty="0">
                        <a:solidFill>
                          <a:srgbClr val="365F91"/>
                        </a:solidFill>
                        <a:effectLst/>
                        <a:latin typeface="Arial" charset="0"/>
                        <a:ea typeface="Arial" charset="0"/>
                        <a:cs typeface="Arial" charset="0"/>
                      </a:endParaRPr>
                    </a:p>
                  </a:txBody>
                  <a:tcPr marL="68580" marR="68580" marT="0" marB="0" anchor="ctr">
                    <a:lnL>
                      <a:noFill/>
                    </a:lnL>
                    <a:lnR>
                      <a:noFill/>
                    </a:lnR>
                    <a:lnT>
                      <a:noFill/>
                    </a:lnT>
                    <a:lnB>
                      <a:noFill/>
                    </a:lnB>
                    <a:solidFill>
                      <a:srgbClr val="D3DFEE"/>
                    </a:solidFill>
                  </a:tcPr>
                </a:tc>
                <a:extLst>
                  <a:ext uri="{0D108BD9-81ED-4DB2-BD59-A6C34878D82A}">
                    <a16:rowId xmlns:a16="http://schemas.microsoft.com/office/drawing/2014/main" val="10005"/>
                  </a:ext>
                </a:extLst>
              </a:tr>
              <a:tr h="365760">
                <a:tc>
                  <a:txBody>
                    <a:bodyPr/>
                    <a:lstStyle/>
                    <a:p>
                      <a:pPr marL="0" marR="0">
                        <a:spcBef>
                          <a:spcPts val="0"/>
                        </a:spcBef>
                        <a:spcAft>
                          <a:spcPts val="0"/>
                        </a:spcAft>
                      </a:pPr>
                      <a:r>
                        <a:rPr lang="en-US" sz="1500" b="1">
                          <a:solidFill>
                            <a:srgbClr val="000000"/>
                          </a:solidFill>
                          <a:effectLst/>
                          <a:latin typeface="Arial" charset="0"/>
                          <a:ea typeface="Arial" charset="0"/>
                          <a:cs typeface="Arial" charset="0"/>
                        </a:rPr>
                        <a:t>Loss Bars</a:t>
                      </a:r>
                      <a:endParaRPr lang="en-US" sz="1500" b="1">
                        <a:solidFill>
                          <a:srgbClr val="365F91"/>
                        </a:solidFill>
                        <a:effectLst/>
                        <a:latin typeface="Arial" charset="0"/>
                        <a:ea typeface="Arial" charset="0"/>
                        <a:cs typeface="Arial" charset="0"/>
                      </a:endParaRPr>
                    </a:p>
                  </a:txBody>
                  <a:tcPr marL="68580" marR="68580" marT="0" marB="0" anchor="ctr">
                    <a:lnL>
                      <a:noFill/>
                    </a:lnL>
                    <a:lnR>
                      <a:noFill/>
                    </a:lnR>
                    <a:lnT>
                      <a:noFill/>
                    </a:lnT>
                    <a:lnB>
                      <a:noFill/>
                    </a:lnB>
                    <a:solidFill>
                      <a:srgbClr val="FFFFFF"/>
                    </a:solidFill>
                  </a:tcPr>
                </a:tc>
                <a:tc>
                  <a:txBody>
                    <a:bodyPr/>
                    <a:lstStyle/>
                    <a:p>
                      <a:pPr marL="0" marR="0" algn="r">
                        <a:spcBef>
                          <a:spcPts val="0"/>
                        </a:spcBef>
                        <a:spcAft>
                          <a:spcPts val="0"/>
                        </a:spcAft>
                      </a:pPr>
                      <a:r>
                        <a:rPr lang="en-US" sz="1600" dirty="0">
                          <a:solidFill>
                            <a:srgbClr val="000000"/>
                          </a:solidFill>
                          <a:effectLst/>
                          <a:latin typeface="Arial" charset="0"/>
                          <a:ea typeface="Arial" charset="0"/>
                          <a:cs typeface="Arial" charset="0"/>
                        </a:rPr>
                        <a:t>75048</a:t>
                      </a:r>
                      <a:endParaRPr lang="en-US" sz="1600" dirty="0">
                        <a:solidFill>
                          <a:srgbClr val="365F91"/>
                        </a:solidFill>
                        <a:effectLst/>
                        <a:latin typeface="Arial" charset="0"/>
                        <a:ea typeface="Arial" charset="0"/>
                        <a:cs typeface="Arial"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FFFFFF"/>
                    </a:solidFill>
                  </a:tcPr>
                </a:tc>
                <a:tc>
                  <a:txBody>
                    <a:bodyPr/>
                    <a:lstStyle/>
                    <a:p>
                      <a:pPr marL="0" marR="0">
                        <a:spcBef>
                          <a:spcPts val="0"/>
                        </a:spcBef>
                        <a:spcAft>
                          <a:spcPts val="0"/>
                        </a:spcAft>
                      </a:pPr>
                      <a:r>
                        <a:rPr lang="en-US" sz="1500" b="1">
                          <a:solidFill>
                            <a:srgbClr val="000000"/>
                          </a:solidFill>
                          <a:effectLst/>
                          <a:latin typeface="Arial" charset="0"/>
                          <a:ea typeface="Arial" charset="0"/>
                          <a:cs typeface="Arial" charset="0"/>
                        </a:rPr>
                        <a:t>Winners Losers Ratio</a:t>
                      </a:r>
                      <a:endParaRPr lang="en-US" sz="1500" b="1">
                        <a:solidFill>
                          <a:srgbClr val="365F91"/>
                        </a:solidFill>
                        <a:effectLst/>
                        <a:latin typeface="Arial" charset="0"/>
                        <a:ea typeface="Arial" charset="0"/>
                        <a:cs typeface="Arial"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FFFFFF"/>
                    </a:solidFill>
                  </a:tcPr>
                </a:tc>
                <a:tc>
                  <a:txBody>
                    <a:bodyPr/>
                    <a:lstStyle/>
                    <a:p>
                      <a:pPr marL="0" marR="0" algn="r">
                        <a:spcBef>
                          <a:spcPts val="0"/>
                        </a:spcBef>
                        <a:spcAft>
                          <a:spcPts val="0"/>
                        </a:spcAft>
                      </a:pPr>
                      <a:r>
                        <a:rPr lang="en-US" sz="1600" dirty="0">
                          <a:solidFill>
                            <a:srgbClr val="000000"/>
                          </a:solidFill>
                          <a:effectLst/>
                          <a:latin typeface="Arial" charset="0"/>
                          <a:ea typeface="Arial" charset="0"/>
                          <a:cs typeface="Arial" charset="0"/>
                        </a:rPr>
                        <a:t>0.8</a:t>
                      </a:r>
                      <a:endParaRPr lang="en-US" sz="1600" dirty="0">
                        <a:solidFill>
                          <a:srgbClr val="365F91"/>
                        </a:solidFill>
                        <a:effectLst/>
                        <a:latin typeface="Arial" charset="0"/>
                        <a:ea typeface="Arial" charset="0"/>
                        <a:cs typeface="Arial"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06"/>
                  </a:ext>
                </a:extLst>
              </a:tr>
              <a:tr h="365760">
                <a:tc>
                  <a:txBody>
                    <a:bodyPr/>
                    <a:lstStyle/>
                    <a:p>
                      <a:pPr marL="0" marR="0">
                        <a:spcBef>
                          <a:spcPts val="0"/>
                        </a:spcBef>
                        <a:spcAft>
                          <a:spcPts val="0"/>
                        </a:spcAft>
                      </a:pPr>
                      <a:r>
                        <a:rPr lang="en-US" sz="1500" b="1">
                          <a:solidFill>
                            <a:srgbClr val="000000"/>
                          </a:solidFill>
                          <a:effectLst/>
                          <a:latin typeface="Arial" charset="0"/>
                          <a:ea typeface="Arial" charset="0"/>
                          <a:cs typeface="Arial" charset="0"/>
                        </a:rPr>
                        <a:t>Bars</a:t>
                      </a:r>
                      <a:endParaRPr lang="en-US" sz="1500" b="1">
                        <a:solidFill>
                          <a:srgbClr val="365F91"/>
                        </a:solidFill>
                        <a:effectLst/>
                        <a:latin typeface="Arial" charset="0"/>
                        <a:ea typeface="Arial" charset="0"/>
                        <a:cs typeface="Arial" charset="0"/>
                      </a:endParaRPr>
                    </a:p>
                  </a:txBody>
                  <a:tcPr marL="68580" marR="68580" marT="0" marB="0" anchor="ctr">
                    <a:lnL>
                      <a:noFill/>
                    </a:lnL>
                    <a:lnR>
                      <a:noFill/>
                    </a:lnR>
                    <a:lnT>
                      <a:noFill/>
                    </a:lnT>
                    <a:lnB>
                      <a:noFill/>
                    </a:lnB>
                    <a:solidFill>
                      <a:srgbClr val="D3DFEE"/>
                    </a:solidFill>
                  </a:tcPr>
                </a:tc>
                <a:tc>
                  <a:txBody>
                    <a:bodyPr/>
                    <a:lstStyle/>
                    <a:p>
                      <a:pPr marL="0" marR="0" algn="r">
                        <a:spcBef>
                          <a:spcPts val="0"/>
                        </a:spcBef>
                        <a:spcAft>
                          <a:spcPts val="0"/>
                        </a:spcAft>
                      </a:pPr>
                      <a:r>
                        <a:rPr lang="en-US" sz="1600">
                          <a:solidFill>
                            <a:srgbClr val="000000"/>
                          </a:solidFill>
                          <a:effectLst/>
                          <a:latin typeface="Arial" charset="0"/>
                          <a:ea typeface="Arial" charset="0"/>
                          <a:cs typeface="Arial" charset="0"/>
                        </a:rPr>
                        <a:t>520940</a:t>
                      </a:r>
                      <a:endParaRPr lang="en-US" sz="1600">
                        <a:solidFill>
                          <a:srgbClr val="365F91"/>
                        </a:solidFill>
                        <a:effectLst/>
                        <a:latin typeface="Arial" charset="0"/>
                        <a:ea typeface="Arial" charset="0"/>
                        <a:cs typeface="Arial"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D3DFEE"/>
                    </a:solidFill>
                  </a:tcPr>
                </a:tc>
                <a:tc>
                  <a:txBody>
                    <a:bodyPr/>
                    <a:lstStyle/>
                    <a:p>
                      <a:pPr marL="0" marR="0">
                        <a:spcBef>
                          <a:spcPts val="0"/>
                        </a:spcBef>
                        <a:spcAft>
                          <a:spcPts val="0"/>
                        </a:spcAft>
                      </a:pPr>
                      <a:r>
                        <a:rPr lang="en-US" sz="1500" b="1">
                          <a:solidFill>
                            <a:srgbClr val="000000"/>
                          </a:solidFill>
                          <a:effectLst/>
                          <a:latin typeface="Arial" charset="0"/>
                          <a:ea typeface="Arial" charset="0"/>
                          <a:cs typeface="Arial" charset="0"/>
                        </a:rPr>
                        <a:t>Average Drawdown</a:t>
                      </a:r>
                      <a:endParaRPr lang="en-US" sz="1500" b="1">
                        <a:solidFill>
                          <a:srgbClr val="365F91"/>
                        </a:solidFill>
                        <a:effectLst/>
                        <a:latin typeface="Arial" charset="0"/>
                        <a:ea typeface="Arial" charset="0"/>
                        <a:cs typeface="Arial"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D3DFEE"/>
                    </a:solidFill>
                  </a:tcPr>
                </a:tc>
                <a:tc>
                  <a:txBody>
                    <a:bodyPr/>
                    <a:lstStyle/>
                    <a:p>
                      <a:pPr marL="0" marR="0" algn="r">
                        <a:spcBef>
                          <a:spcPts val="0"/>
                        </a:spcBef>
                        <a:spcAft>
                          <a:spcPts val="0"/>
                        </a:spcAft>
                      </a:pPr>
                      <a:r>
                        <a:rPr lang="en-US" sz="1600" dirty="0">
                          <a:solidFill>
                            <a:srgbClr val="000000"/>
                          </a:solidFill>
                          <a:effectLst/>
                          <a:latin typeface="Arial" charset="0"/>
                          <a:ea typeface="Arial" charset="0"/>
                          <a:cs typeface="Arial" charset="0"/>
                        </a:rPr>
                        <a:t>1993.453414</a:t>
                      </a:r>
                      <a:endParaRPr lang="en-US" sz="1600" dirty="0">
                        <a:solidFill>
                          <a:srgbClr val="365F91"/>
                        </a:solidFill>
                        <a:effectLst/>
                        <a:latin typeface="Arial" charset="0"/>
                        <a:ea typeface="Arial" charset="0"/>
                        <a:cs typeface="Arial" charset="0"/>
                      </a:endParaRPr>
                    </a:p>
                  </a:txBody>
                  <a:tcPr marL="68580" marR="68580" marT="0" marB="0" anchor="ctr">
                    <a:lnL>
                      <a:noFill/>
                    </a:lnL>
                    <a:lnR>
                      <a:noFill/>
                    </a:lnR>
                    <a:lnT>
                      <a:noFill/>
                    </a:lnT>
                    <a:lnB>
                      <a:noFill/>
                    </a:lnB>
                    <a:solidFill>
                      <a:srgbClr val="D3DFEE"/>
                    </a:solidFill>
                  </a:tcPr>
                </a:tc>
                <a:extLst>
                  <a:ext uri="{0D108BD9-81ED-4DB2-BD59-A6C34878D82A}">
                    <a16:rowId xmlns:a16="http://schemas.microsoft.com/office/drawing/2014/main" val="10007"/>
                  </a:ext>
                </a:extLst>
              </a:tr>
              <a:tr h="365760">
                <a:tc>
                  <a:txBody>
                    <a:bodyPr/>
                    <a:lstStyle/>
                    <a:p>
                      <a:pPr marL="0" marR="0">
                        <a:spcBef>
                          <a:spcPts val="0"/>
                        </a:spcBef>
                        <a:spcAft>
                          <a:spcPts val="0"/>
                        </a:spcAft>
                      </a:pPr>
                      <a:r>
                        <a:rPr lang="en-US" sz="1500" b="1">
                          <a:solidFill>
                            <a:srgbClr val="000000"/>
                          </a:solidFill>
                          <a:effectLst/>
                          <a:latin typeface="Arial" charset="0"/>
                          <a:ea typeface="Arial" charset="0"/>
                          <a:cs typeface="Arial" charset="0"/>
                        </a:rPr>
                        <a:t>Avg Bars in Win</a:t>
                      </a:r>
                      <a:endParaRPr lang="en-US" sz="1500" b="1">
                        <a:solidFill>
                          <a:srgbClr val="365F91"/>
                        </a:solidFill>
                        <a:effectLst/>
                        <a:latin typeface="Arial" charset="0"/>
                        <a:ea typeface="Arial" charset="0"/>
                        <a:cs typeface="Arial" charset="0"/>
                      </a:endParaRPr>
                    </a:p>
                  </a:txBody>
                  <a:tcPr marL="68580" marR="68580" marT="0" marB="0" anchor="ctr">
                    <a:lnL>
                      <a:noFill/>
                    </a:lnL>
                    <a:lnR>
                      <a:noFill/>
                    </a:lnR>
                    <a:lnT>
                      <a:noFill/>
                    </a:lnT>
                    <a:lnB>
                      <a:noFill/>
                    </a:lnB>
                    <a:solidFill>
                      <a:srgbClr val="FFFFFF"/>
                    </a:solidFill>
                  </a:tcPr>
                </a:tc>
                <a:tc>
                  <a:txBody>
                    <a:bodyPr/>
                    <a:lstStyle/>
                    <a:p>
                      <a:pPr marL="0" marR="0" algn="r">
                        <a:spcBef>
                          <a:spcPts val="0"/>
                        </a:spcBef>
                        <a:spcAft>
                          <a:spcPts val="0"/>
                        </a:spcAft>
                      </a:pPr>
                      <a:r>
                        <a:rPr lang="en-US" sz="1600" dirty="0">
                          <a:solidFill>
                            <a:srgbClr val="000000"/>
                          </a:solidFill>
                          <a:effectLst/>
                          <a:latin typeface="Arial" charset="0"/>
                          <a:ea typeface="Arial" charset="0"/>
                          <a:cs typeface="Arial" charset="0"/>
                        </a:rPr>
                        <a:t>27868</a:t>
                      </a:r>
                      <a:endParaRPr lang="en-US" sz="1600" dirty="0">
                        <a:solidFill>
                          <a:srgbClr val="365F91"/>
                        </a:solidFill>
                        <a:effectLst/>
                        <a:latin typeface="Arial" charset="0"/>
                        <a:ea typeface="Arial" charset="0"/>
                        <a:cs typeface="Arial"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FFFFFF"/>
                    </a:solidFill>
                  </a:tcPr>
                </a:tc>
                <a:tc>
                  <a:txBody>
                    <a:bodyPr/>
                    <a:lstStyle/>
                    <a:p>
                      <a:pPr marL="0" marR="0">
                        <a:spcBef>
                          <a:spcPts val="0"/>
                        </a:spcBef>
                        <a:spcAft>
                          <a:spcPts val="0"/>
                        </a:spcAft>
                      </a:pPr>
                      <a:r>
                        <a:rPr lang="en-US" sz="1500" b="1">
                          <a:solidFill>
                            <a:srgbClr val="000000"/>
                          </a:solidFill>
                          <a:effectLst/>
                          <a:latin typeface="Arial" charset="0"/>
                          <a:ea typeface="Arial" charset="0"/>
                          <a:cs typeface="Arial" charset="0"/>
                        </a:rPr>
                        <a:t>RoA</a:t>
                      </a:r>
                      <a:endParaRPr lang="en-US" sz="1500" b="1">
                        <a:solidFill>
                          <a:srgbClr val="365F91"/>
                        </a:solidFill>
                        <a:effectLst/>
                        <a:latin typeface="Arial" charset="0"/>
                        <a:ea typeface="Arial" charset="0"/>
                        <a:cs typeface="Arial"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FFFFFF"/>
                    </a:solidFill>
                  </a:tcPr>
                </a:tc>
                <a:tc>
                  <a:txBody>
                    <a:bodyPr/>
                    <a:lstStyle/>
                    <a:p>
                      <a:pPr marL="0" marR="0" algn="r">
                        <a:spcBef>
                          <a:spcPts val="0"/>
                        </a:spcBef>
                        <a:spcAft>
                          <a:spcPts val="0"/>
                        </a:spcAft>
                      </a:pPr>
                      <a:r>
                        <a:rPr lang="en-US" sz="1600" dirty="0">
                          <a:solidFill>
                            <a:srgbClr val="000000"/>
                          </a:solidFill>
                          <a:effectLst/>
                          <a:latin typeface="Arial" charset="0"/>
                          <a:ea typeface="Arial" charset="0"/>
                          <a:cs typeface="Arial" charset="0"/>
                        </a:rPr>
                        <a:t>6.109817143</a:t>
                      </a:r>
                      <a:endParaRPr lang="en-US" sz="1600" dirty="0">
                        <a:solidFill>
                          <a:srgbClr val="365F91"/>
                        </a:solidFill>
                        <a:effectLst/>
                        <a:latin typeface="Arial" charset="0"/>
                        <a:ea typeface="Arial" charset="0"/>
                        <a:cs typeface="Arial"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08"/>
                  </a:ext>
                </a:extLst>
              </a:tr>
              <a:tr h="365760">
                <a:tc>
                  <a:txBody>
                    <a:bodyPr/>
                    <a:lstStyle/>
                    <a:p>
                      <a:pPr marL="0" marR="0">
                        <a:spcBef>
                          <a:spcPts val="0"/>
                        </a:spcBef>
                        <a:spcAft>
                          <a:spcPts val="0"/>
                        </a:spcAft>
                      </a:pPr>
                      <a:r>
                        <a:rPr lang="en-US" sz="1500" b="1">
                          <a:solidFill>
                            <a:srgbClr val="000000"/>
                          </a:solidFill>
                          <a:effectLst/>
                          <a:latin typeface="Arial" charset="0"/>
                          <a:ea typeface="Arial" charset="0"/>
                          <a:cs typeface="Arial" charset="0"/>
                        </a:rPr>
                        <a:t>Avg Bars in Lose</a:t>
                      </a:r>
                      <a:endParaRPr lang="en-US" sz="1500" b="1">
                        <a:solidFill>
                          <a:srgbClr val="365F91"/>
                        </a:solidFill>
                        <a:effectLst/>
                        <a:latin typeface="Arial" charset="0"/>
                        <a:ea typeface="Arial" charset="0"/>
                        <a:cs typeface="Arial" charset="0"/>
                      </a:endParaRPr>
                    </a:p>
                  </a:txBody>
                  <a:tcPr marL="68580" marR="68580" marT="0" marB="0" anchor="ctr">
                    <a:lnL>
                      <a:noFill/>
                    </a:lnL>
                    <a:lnR>
                      <a:noFill/>
                    </a:lnR>
                    <a:lnT>
                      <a:noFill/>
                    </a:lnT>
                    <a:lnB>
                      <a:noFill/>
                    </a:lnB>
                    <a:solidFill>
                      <a:srgbClr val="D3DFEE"/>
                    </a:solidFill>
                  </a:tcPr>
                </a:tc>
                <a:tc>
                  <a:txBody>
                    <a:bodyPr/>
                    <a:lstStyle/>
                    <a:p>
                      <a:pPr marL="0" marR="0" algn="r">
                        <a:spcBef>
                          <a:spcPts val="0"/>
                        </a:spcBef>
                        <a:spcAft>
                          <a:spcPts val="0"/>
                        </a:spcAft>
                      </a:pPr>
                      <a:r>
                        <a:rPr lang="en-US" sz="1600" dirty="0">
                          <a:solidFill>
                            <a:srgbClr val="000000"/>
                          </a:solidFill>
                          <a:effectLst/>
                          <a:latin typeface="Arial" charset="0"/>
                          <a:ea typeface="Arial" charset="0"/>
                          <a:cs typeface="Arial" charset="0"/>
                        </a:rPr>
                        <a:t>3752</a:t>
                      </a:r>
                      <a:endParaRPr lang="en-US" sz="1600" dirty="0">
                        <a:solidFill>
                          <a:srgbClr val="365F91"/>
                        </a:solidFill>
                        <a:effectLst/>
                        <a:latin typeface="Arial" charset="0"/>
                        <a:ea typeface="Arial" charset="0"/>
                        <a:cs typeface="Arial"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D3DFEE"/>
                    </a:solidFill>
                  </a:tcPr>
                </a:tc>
                <a:tc>
                  <a:txBody>
                    <a:bodyPr/>
                    <a:lstStyle/>
                    <a:p>
                      <a:pPr marL="0" marR="0">
                        <a:spcBef>
                          <a:spcPts val="0"/>
                        </a:spcBef>
                        <a:spcAft>
                          <a:spcPts val="0"/>
                        </a:spcAft>
                      </a:pPr>
                      <a:r>
                        <a:rPr lang="en-US" sz="1500" b="1" dirty="0">
                          <a:solidFill>
                            <a:srgbClr val="000000"/>
                          </a:solidFill>
                          <a:effectLst/>
                          <a:latin typeface="Arial" charset="0"/>
                          <a:ea typeface="Arial" charset="0"/>
                          <a:cs typeface="Arial" charset="0"/>
                        </a:rPr>
                        <a:t>Sharpe Ratio</a:t>
                      </a:r>
                      <a:endParaRPr lang="en-US" sz="1500" b="1" dirty="0">
                        <a:solidFill>
                          <a:srgbClr val="365F91"/>
                        </a:solidFill>
                        <a:effectLst/>
                        <a:latin typeface="Arial" charset="0"/>
                        <a:ea typeface="Arial" charset="0"/>
                        <a:cs typeface="Arial"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D3DFEE"/>
                    </a:solidFill>
                  </a:tcPr>
                </a:tc>
                <a:tc>
                  <a:txBody>
                    <a:bodyPr/>
                    <a:lstStyle/>
                    <a:p>
                      <a:pPr marL="0" marR="0" algn="r">
                        <a:spcBef>
                          <a:spcPts val="0"/>
                        </a:spcBef>
                        <a:spcAft>
                          <a:spcPts val="0"/>
                        </a:spcAft>
                      </a:pPr>
                      <a:r>
                        <a:rPr lang="en-US" sz="1600">
                          <a:solidFill>
                            <a:srgbClr val="000000"/>
                          </a:solidFill>
                          <a:effectLst/>
                          <a:latin typeface="Arial" charset="0"/>
                          <a:ea typeface="Arial" charset="0"/>
                          <a:cs typeface="Arial" charset="0"/>
                        </a:rPr>
                        <a:t>0.386750306</a:t>
                      </a:r>
                      <a:endParaRPr lang="en-US" sz="1600">
                        <a:solidFill>
                          <a:srgbClr val="365F91"/>
                        </a:solidFill>
                        <a:effectLst/>
                        <a:latin typeface="Arial" charset="0"/>
                        <a:ea typeface="Arial" charset="0"/>
                        <a:cs typeface="Arial" charset="0"/>
                      </a:endParaRPr>
                    </a:p>
                  </a:txBody>
                  <a:tcPr marL="68580" marR="68580" marT="0" marB="0" anchor="ctr">
                    <a:lnL>
                      <a:noFill/>
                    </a:lnL>
                    <a:lnR>
                      <a:noFill/>
                    </a:lnR>
                    <a:lnT>
                      <a:noFill/>
                    </a:lnT>
                    <a:lnB>
                      <a:noFill/>
                    </a:lnB>
                    <a:solidFill>
                      <a:srgbClr val="D3DFEE"/>
                    </a:solidFill>
                  </a:tcPr>
                </a:tc>
                <a:extLst>
                  <a:ext uri="{0D108BD9-81ED-4DB2-BD59-A6C34878D82A}">
                    <a16:rowId xmlns:a16="http://schemas.microsoft.com/office/drawing/2014/main" val="10009"/>
                  </a:ext>
                </a:extLst>
              </a:tr>
              <a:tr h="365760">
                <a:tc>
                  <a:txBody>
                    <a:bodyPr/>
                    <a:lstStyle/>
                    <a:p>
                      <a:pPr marL="0" marR="0">
                        <a:spcBef>
                          <a:spcPts val="0"/>
                        </a:spcBef>
                        <a:spcAft>
                          <a:spcPts val="0"/>
                        </a:spcAft>
                      </a:pPr>
                      <a:r>
                        <a:rPr lang="en-US" sz="1500" b="1">
                          <a:solidFill>
                            <a:srgbClr val="000000"/>
                          </a:solidFill>
                          <a:effectLst/>
                          <a:latin typeface="Arial" charset="0"/>
                          <a:ea typeface="Arial" charset="0"/>
                          <a:cs typeface="Arial" charset="0"/>
                        </a:rPr>
                        <a:t>Avg Bars in Trade</a:t>
                      </a:r>
                      <a:endParaRPr lang="en-US" sz="1500" b="1">
                        <a:solidFill>
                          <a:srgbClr val="365F91"/>
                        </a:solidFill>
                        <a:effectLst/>
                        <a:latin typeface="Arial" charset="0"/>
                        <a:ea typeface="Arial" charset="0"/>
                        <a:cs typeface="Arial" charset="0"/>
                      </a:endParaRPr>
                    </a:p>
                  </a:txBody>
                  <a:tcPr marL="68580" marR="68580" marT="0" marB="0" anchor="ctr">
                    <a:lnL>
                      <a:noFill/>
                    </a:lnL>
                    <a:lnR>
                      <a:noFill/>
                    </a:lnR>
                    <a:lnT>
                      <a:noFill/>
                    </a:lnT>
                    <a:lnB>
                      <a:noFill/>
                    </a:lnB>
                    <a:solidFill>
                      <a:srgbClr val="FFFFFF"/>
                    </a:solidFill>
                  </a:tcPr>
                </a:tc>
                <a:tc>
                  <a:txBody>
                    <a:bodyPr/>
                    <a:lstStyle/>
                    <a:p>
                      <a:pPr marL="0" marR="0" algn="r">
                        <a:spcBef>
                          <a:spcPts val="0"/>
                        </a:spcBef>
                        <a:spcAft>
                          <a:spcPts val="0"/>
                        </a:spcAft>
                      </a:pPr>
                      <a:r>
                        <a:rPr lang="en-US" sz="1600" dirty="0">
                          <a:solidFill>
                            <a:srgbClr val="000000"/>
                          </a:solidFill>
                          <a:effectLst/>
                          <a:latin typeface="Arial" charset="0"/>
                          <a:ea typeface="Arial" charset="0"/>
                          <a:cs typeface="Arial" charset="0"/>
                        </a:rPr>
                        <a:t>14471</a:t>
                      </a:r>
                      <a:endParaRPr lang="en-US" sz="1600" dirty="0">
                        <a:solidFill>
                          <a:srgbClr val="365F91"/>
                        </a:solidFill>
                        <a:effectLst/>
                        <a:latin typeface="Arial" charset="0"/>
                        <a:ea typeface="Arial" charset="0"/>
                        <a:cs typeface="Arial"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FFFFFF"/>
                    </a:solidFill>
                  </a:tcPr>
                </a:tc>
                <a:tc>
                  <a:txBody>
                    <a:bodyPr/>
                    <a:lstStyle/>
                    <a:p>
                      <a:pPr marL="0" marR="0">
                        <a:spcBef>
                          <a:spcPts val="0"/>
                        </a:spcBef>
                        <a:spcAft>
                          <a:spcPts val="0"/>
                        </a:spcAft>
                      </a:pPr>
                      <a:r>
                        <a:rPr lang="en-US" sz="1500" b="1">
                          <a:solidFill>
                            <a:srgbClr val="000000"/>
                          </a:solidFill>
                          <a:effectLst/>
                          <a:latin typeface="Arial" charset="0"/>
                          <a:ea typeface="Arial" charset="0"/>
                          <a:cs typeface="Arial" charset="0"/>
                        </a:rPr>
                        <a:t>Worst Drawdown</a:t>
                      </a:r>
                      <a:endParaRPr lang="en-US" sz="1500" b="1">
                        <a:solidFill>
                          <a:srgbClr val="365F91"/>
                        </a:solidFill>
                        <a:effectLst/>
                        <a:latin typeface="Arial" charset="0"/>
                        <a:ea typeface="Arial" charset="0"/>
                        <a:cs typeface="Arial"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FFFFFF"/>
                    </a:solidFill>
                  </a:tcPr>
                </a:tc>
                <a:tc>
                  <a:txBody>
                    <a:bodyPr/>
                    <a:lstStyle/>
                    <a:p>
                      <a:pPr marL="0" marR="0" algn="r">
                        <a:spcBef>
                          <a:spcPts val="0"/>
                        </a:spcBef>
                        <a:spcAft>
                          <a:spcPts val="0"/>
                        </a:spcAft>
                      </a:pPr>
                      <a:r>
                        <a:rPr lang="en-US" sz="1600">
                          <a:solidFill>
                            <a:srgbClr val="000000"/>
                          </a:solidFill>
                          <a:effectLst/>
                          <a:latin typeface="Arial" charset="0"/>
                          <a:ea typeface="Arial" charset="0"/>
                          <a:cs typeface="Arial" charset="0"/>
                        </a:rPr>
                        <a:t>14608.375</a:t>
                      </a:r>
                      <a:endParaRPr lang="en-US" sz="1600">
                        <a:solidFill>
                          <a:srgbClr val="365F91"/>
                        </a:solidFill>
                        <a:effectLst/>
                        <a:latin typeface="Arial" charset="0"/>
                        <a:ea typeface="Arial" charset="0"/>
                        <a:cs typeface="Arial"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10"/>
                  </a:ext>
                </a:extLst>
              </a:tr>
              <a:tr h="365760">
                <a:tc>
                  <a:txBody>
                    <a:bodyPr/>
                    <a:lstStyle/>
                    <a:p>
                      <a:pPr marL="0" marR="0">
                        <a:spcBef>
                          <a:spcPts val="0"/>
                        </a:spcBef>
                        <a:spcAft>
                          <a:spcPts val="0"/>
                        </a:spcAft>
                      </a:pPr>
                      <a:r>
                        <a:rPr lang="en-US" sz="1500" b="1">
                          <a:solidFill>
                            <a:srgbClr val="000000"/>
                          </a:solidFill>
                          <a:effectLst/>
                          <a:latin typeface="Arial" charset="0"/>
                          <a:ea typeface="Arial" charset="0"/>
                          <a:cs typeface="Arial" charset="0"/>
                        </a:rPr>
                        <a:t>Best Winner</a:t>
                      </a:r>
                      <a:endParaRPr lang="en-US" sz="1500" b="1">
                        <a:solidFill>
                          <a:srgbClr val="365F91"/>
                        </a:solidFill>
                        <a:effectLst/>
                        <a:latin typeface="Arial" charset="0"/>
                        <a:ea typeface="Arial" charset="0"/>
                        <a:cs typeface="Arial" charset="0"/>
                      </a:endParaRPr>
                    </a:p>
                  </a:txBody>
                  <a:tcPr marL="68580" marR="68580" marT="0" marB="0" anchor="ctr">
                    <a:lnL>
                      <a:noFill/>
                    </a:lnL>
                    <a:lnR>
                      <a:noFill/>
                    </a:lnR>
                    <a:lnT>
                      <a:noFill/>
                    </a:lnT>
                    <a:lnB>
                      <a:noFill/>
                    </a:lnB>
                    <a:solidFill>
                      <a:srgbClr val="D3DFEE"/>
                    </a:solidFill>
                  </a:tcPr>
                </a:tc>
                <a:tc>
                  <a:txBody>
                    <a:bodyPr/>
                    <a:lstStyle/>
                    <a:p>
                      <a:pPr marL="0" marR="0" algn="r">
                        <a:spcBef>
                          <a:spcPts val="0"/>
                        </a:spcBef>
                        <a:spcAft>
                          <a:spcPts val="0"/>
                        </a:spcAft>
                      </a:pPr>
                      <a:r>
                        <a:rPr lang="en-US" sz="1600" dirty="0">
                          <a:solidFill>
                            <a:srgbClr val="000000"/>
                          </a:solidFill>
                          <a:effectLst/>
                          <a:latin typeface="Arial" charset="0"/>
                          <a:ea typeface="Arial" charset="0"/>
                          <a:cs typeface="Arial" charset="0"/>
                        </a:rPr>
                        <a:t>0.303421912</a:t>
                      </a:r>
                      <a:endParaRPr lang="en-US" sz="1600" dirty="0">
                        <a:solidFill>
                          <a:srgbClr val="365F91"/>
                        </a:solidFill>
                        <a:effectLst/>
                        <a:latin typeface="Arial" charset="0"/>
                        <a:ea typeface="Arial" charset="0"/>
                        <a:cs typeface="Arial"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D3DFEE"/>
                    </a:solidFill>
                  </a:tcPr>
                </a:tc>
                <a:tc>
                  <a:txBody>
                    <a:bodyPr/>
                    <a:lstStyle/>
                    <a:p>
                      <a:pPr marL="0" marR="0">
                        <a:spcBef>
                          <a:spcPts val="0"/>
                        </a:spcBef>
                        <a:spcAft>
                          <a:spcPts val="0"/>
                        </a:spcAft>
                      </a:pPr>
                      <a:r>
                        <a:rPr lang="en-US" sz="1500" b="1">
                          <a:solidFill>
                            <a:srgbClr val="000000"/>
                          </a:solidFill>
                          <a:effectLst/>
                          <a:latin typeface="Arial" charset="0"/>
                          <a:ea typeface="Arial" charset="0"/>
                          <a:cs typeface="Arial" charset="0"/>
                        </a:rPr>
                        <a:t>Long</a:t>
                      </a:r>
                      <a:endParaRPr lang="en-US" sz="1500" b="1">
                        <a:solidFill>
                          <a:srgbClr val="365F91"/>
                        </a:solidFill>
                        <a:effectLst/>
                        <a:latin typeface="Arial" charset="0"/>
                        <a:ea typeface="Arial" charset="0"/>
                        <a:cs typeface="Arial"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D3DFEE"/>
                    </a:solidFill>
                  </a:tcPr>
                </a:tc>
                <a:tc>
                  <a:txBody>
                    <a:bodyPr/>
                    <a:lstStyle/>
                    <a:p>
                      <a:pPr marL="0" marR="0" algn="r">
                        <a:spcBef>
                          <a:spcPts val="0"/>
                        </a:spcBef>
                        <a:spcAft>
                          <a:spcPts val="0"/>
                        </a:spcAft>
                      </a:pPr>
                      <a:r>
                        <a:rPr lang="en-US" sz="1600" dirty="0">
                          <a:solidFill>
                            <a:srgbClr val="000000"/>
                          </a:solidFill>
                          <a:effectLst/>
                          <a:latin typeface="Arial" charset="0"/>
                          <a:ea typeface="Arial" charset="0"/>
                          <a:cs typeface="Arial" charset="0"/>
                        </a:rPr>
                        <a:t>25</a:t>
                      </a:r>
                      <a:endParaRPr lang="en-US" sz="1600" dirty="0">
                        <a:solidFill>
                          <a:srgbClr val="365F91"/>
                        </a:solidFill>
                        <a:effectLst/>
                        <a:latin typeface="Arial" charset="0"/>
                        <a:ea typeface="Arial" charset="0"/>
                        <a:cs typeface="Arial" charset="0"/>
                      </a:endParaRPr>
                    </a:p>
                  </a:txBody>
                  <a:tcPr marL="68580" marR="68580" marT="0" marB="0" anchor="ctr">
                    <a:lnL>
                      <a:noFill/>
                    </a:lnL>
                    <a:lnR>
                      <a:noFill/>
                    </a:lnR>
                    <a:lnT>
                      <a:noFill/>
                    </a:lnT>
                    <a:lnB>
                      <a:noFill/>
                    </a:lnB>
                    <a:solidFill>
                      <a:srgbClr val="D3DFEE"/>
                    </a:solidFill>
                  </a:tcPr>
                </a:tc>
                <a:extLst>
                  <a:ext uri="{0D108BD9-81ED-4DB2-BD59-A6C34878D82A}">
                    <a16:rowId xmlns:a16="http://schemas.microsoft.com/office/drawing/2014/main" val="10011"/>
                  </a:ext>
                </a:extLst>
              </a:tr>
              <a:tr h="365760">
                <a:tc>
                  <a:txBody>
                    <a:bodyPr/>
                    <a:lstStyle/>
                    <a:p>
                      <a:pPr marL="0" marR="0">
                        <a:spcBef>
                          <a:spcPts val="0"/>
                        </a:spcBef>
                        <a:spcAft>
                          <a:spcPts val="0"/>
                        </a:spcAft>
                      </a:pPr>
                      <a:r>
                        <a:rPr lang="en-US" sz="1500" b="1" dirty="0">
                          <a:solidFill>
                            <a:srgbClr val="000000"/>
                          </a:solidFill>
                          <a:effectLst/>
                          <a:latin typeface="Arial" charset="0"/>
                          <a:ea typeface="Arial" charset="0"/>
                          <a:cs typeface="Arial" charset="0"/>
                        </a:rPr>
                        <a:t>Worst Loser</a:t>
                      </a:r>
                      <a:endParaRPr lang="en-US" sz="1500" b="1" dirty="0">
                        <a:solidFill>
                          <a:srgbClr val="365F91"/>
                        </a:solidFill>
                        <a:effectLst/>
                        <a:latin typeface="Arial" charset="0"/>
                        <a:ea typeface="Arial" charset="0"/>
                        <a:cs typeface="Arial" charset="0"/>
                      </a:endParaRPr>
                    </a:p>
                  </a:txBody>
                  <a:tcPr marL="68580" marR="68580" marT="0" marB="0" anchor="ctr">
                    <a:lnL>
                      <a:noFill/>
                    </a:lnL>
                    <a:lnR>
                      <a:noFill/>
                    </a:lnR>
                    <a:lnT>
                      <a:noFill/>
                    </a:lnT>
                    <a:lnB>
                      <a:noFill/>
                    </a:lnB>
                    <a:solidFill>
                      <a:srgbClr val="FFFFFF"/>
                    </a:solidFill>
                  </a:tcPr>
                </a:tc>
                <a:tc>
                  <a:txBody>
                    <a:bodyPr/>
                    <a:lstStyle/>
                    <a:p>
                      <a:pPr marL="0" marR="0" algn="r">
                        <a:spcBef>
                          <a:spcPts val="0"/>
                        </a:spcBef>
                        <a:spcAft>
                          <a:spcPts val="0"/>
                        </a:spcAft>
                      </a:pPr>
                      <a:r>
                        <a:rPr lang="en-US" sz="1600" dirty="0">
                          <a:solidFill>
                            <a:srgbClr val="000000"/>
                          </a:solidFill>
                          <a:effectLst/>
                          <a:latin typeface="Arial" charset="0"/>
                          <a:ea typeface="Arial" charset="0"/>
                          <a:cs typeface="Arial" charset="0"/>
                        </a:rPr>
                        <a:t>-0.04831223</a:t>
                      </a:r>
                      <a:endParaRPr lang="en-US" sz="1600" dirty="0">
                        <a:solidFill>
                          <a:srgbClr val="365F91"/>
                        </a:solidFill>
                        <a:effectLst/>
                        <a:latin typeface="Arial" charset="0"/>
                        <a:ea typeface="Arial" charset="0"/>
                        <a:cs typeface="Arial"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a:noFill/>
                    </a:lnB>
                    <a:solidFill>
                      <a:srgbClr val="FFFFFF"/>
                    </a:solidFill>
                  </a:tcPr>
                </a:tc>
                <a:tc>
                  <a:txBody>
                    <a:bodyPr/>
                    <a:lstStyle/>
                    <a:p>
                      <a:pPr marL="0" marR="0">
                        <a:spcBef>
                          <a:spcPts val="0"/>
                        </a:spcBef>
                        <a:spcAft>
                          <a:spcPts val="0"/>
                        </a:spcAft>
                      </a:pPr>
                      <a:r>
                        <a:rPr lang="en-US" sz="1500" b="1">
                          <a:solidFill>
                            <a:srgbClr val="000000"/>
                          </a:solidFill>
                          <a:effectLst/>
                          <a:latin typeface="Arial" charset="0"/>
                          <a:ea typeface="Arial" charset="0"/>
                          <a:cs typeface="Arial" charset="0"/>
                        </a:rPr>
                        <a:t>Short</a:t>
                      </a:r>
                      <a:endParaRPr lang="en-US" sz="1500" b="1">
                        <a:solidFill>
                          <a:srgbClr val="365F91"/>
                        </a:solidFill>
                        <a:effectLst/>
                        <a:latin typeface="Arial" charset="0"/>
                        <a:ea typeface="Arial" charset="0"/>
                        <a:cs typeface="Arial"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a:noFill/>
                    </a:lnB>
                    <a:solidFill>
                      <a:srgbClr val="FFFFFF"/>
                    </a:solidFill>
                  </a:tcPr>
                </a:tc>
                <a:tc>
                  <a:txBody>
                    <a:bodyPr/>
                    <a:lstStyle/>
                    <a:p>
                      <a:pPr marL="0" marR="0" algn="r">
                        <a:spcBef>
                          <a:spcPts val="0"/>
                        </a:spcBef>
                        <a:spcAft>
                          <a:spcPts val="0"/>
                        </a:spcAft>
                      </a:pPr>
                      <a:r>
                        <a:rPr lang="en-US" sz="1600" dirty="0">
                          <a:solidFill>
                            <a:srgbClr val="000000"/>
                          </a:solidFill>
                          <a:effectLst/>
                          <a:latin typeface="Arial" charset="0"/>
                          <a:ea typeface="Arial" charset="0"/>
                          <a:cs typeface="Arial" charset="0"/>
                        </a:rPr>
                        <a:t>11</a:t>
                      </a:r>
                      <a:endParaRPr lang="en-US" sz="1600" dirty="0">
                        <a:solidFill>
                          <a:srgbClr val="365F91"/>
                        </a:solidFill>
                        <a:effectLst/>
                        <a:latin typeface="Arial" charset="0"/>
                        <a:ea typeface="Arial" charset="0"/>
                        <a:cs typeface="Arial"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12"/>
                  </a:ext>
                </a:extLst>
              </a:tr>
              <a:tr h="365760">
                <a:tc>
                  <a:txBody>
                    <a:bodyPr/>
                    <a:lstStyle/>
                    <a:p>
                      <a:pPr marL="0" marR="0">
                        <a:spcBef>
                          <a:spcPts val="0"/>
                        </a:spcBef>
                        <a:spcAft>
                          <a:spcPts val="0"/>
                        </a:spcAft>
                      </a:pPr>
                      <a:r>
                        <a:rPr lang="en-US" sz="1500" b="1" dirty="0">
                          <a:solidFill>
                            <a:srgbClr val="000000"/>
                          </a:solidFill>
                          <a:effectLst/>
                          <a:latin typeface="Arial" charset="0"/>
                          <a:ea typeface="Arial" charset="0"/>
                          <a:cs typeface="Arial" charset="0"/>
                        </a:rPr>
                        <a:t>Best Winner to Worst Loser</a:t>
                      </a:r>
                      <a:endParaRPr lang="en-US" sz="1500" b="1" dirty="0">
                        <a:solidFill>
                          <a:srgbClr val="365F91"/>
                        </a:solidFill>
                        <a:effectLst/>
                        <a:latin typeface="Arial" charset="0"/>
                        <a:ea typeface="Arial" charset="0"/>
                        <a:cs typeface="Arial" charset="0"/>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r">
                        <a:spcBef>
                          <a:spcPts val="0"/>
                        </a:spcBef>
                        <a:spcAft>
                          <a:spcPts val="0"/>
                        </a:spcAft>
                      </a:pPr>
                      <a:r>
                        <a:rPr lang="en-US" sz="1600" dirty="0">
                          <a:solidFill>
                            <a:srgbClr val="000000"/>
                          </a:solidFill>
                          <a:effectLst/>
                          <a:latin typeface="Arial" charset="0"/>
                          <a:ea typeface="Arial" charset="0"/>
                          <a:cs typeface="Arial" charset="0"/>
                        </a:rPr>
                        <a:t>-6.280436864</a:t>
                      </a:r>
                      <a:endParaRPr lang="en-US" sz="1600" dirty="0">
                        <a:solidFill>
                          <a:srgbClr val="365F91"/>
                        </a:solidFill>
                        <a:effectLst/>
                        <a:latin typeface="Arial" charset="0"/>
                        <a:ea typeface="Arial" charset="0"/>
                        <a:cs typeface="Arial" charset="0"/>
                      </a:endParaRPr>
                    </a:p>
                  </a:txBody>
                  <a:tcPr marL="68580" marR="68580" marT="0" marB="0" anchor="ctr">
                    <a:lnL>
                      <a:noFill/>
                    </a:lnL>
                    <a:lnR w="12700" cap="flat" cmpd="sng" algn="ctr">
                      <a:solidFill>
                        <a:srgbClr val="1F6FA5"/>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spcBef>
                          <a:spcPts val="0"/>
                        </a:spcBef>
                        <a:spcAft>
                          <a:spcPts val="0"/>
                        </a:spcAft>
                      </a:pPr>
                      <a:r>
                        <a:rPr lang="en-US" sz="1500" b="1" dirty="0">
                          <a:solidFill>
                            <a:srgbClr val="000000"/>
                          </a:solidFill>
                          <a:effectLst/>
                          <a:latin typeface="Arial" charset="0"/>
                          <a:ea typeface="Arial" charset="0"/>
                          <a:cs typeface="Arial" charset="0"/>
                        </a:rPr>
                        <a:t>Standard Deviation Annualized</a:t>
                      </a:r>
                      <a:endParaRPr lang="en-US" sz="1500" b="1" dirty="0">
                        <a:solidFill>
                          <a:srgbClr val="365F91"/>
                        </a:solidFill>
                        <a:effectLst/>
                        <a:latin typeface="Arial" charset="0"/>
                        <a:ea typeface="Arial" charset="0"/>
                        <a:cs typeface="Arial" charset="0"/>
                      </a:endParaRPr>
                    </a:p>
                  </a:txBody>
                  <a:tcPr marL="68580" marR="68580" marT="0" marB="0" anchor="ctr">
                    <a:lnL w="12700" cap="flat" cmpd="sng" algn="ctr">
                      <a:solidFill>
                        <a:srgbClr val="1F6FA5"/>
                      </a:solidFill>
                      <a:prstDash val="solid"/>
                      <a:round/>
                      <a:headEnd type="none" w="med" len="med"/>
                      <a:tailEnd type="none" w="med" len="med"/>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r">
                        <a:spcBef>
                          <a:spcPts val="0"/>
                        </a:spcBef>
                        <a:spcAft>
                          <a:spcPts val="0"/>
                        </a:spcAft>
                      </a:pPr>
                      <a:r>
                        <a:rPr lang="en-US" sz="1600" dirty="0">
                          <a:solidFill>
                            <a:srgbClr val="000000"/>
                          </a:solidFill>
                          <a:effectLst/>
                          <a:latin typeface="Arial" charset="0"/>
                          <a:ea typeface="Arial" charset="0"/>
                          <a:cs typeface="Arial" charset="0"/>
                        </a:rPr>
                        <a:t>0.04712701</a:t>
                      </a:r>
                      <a:endParaRPr lang="en-US" sz="1600" dirty="0">
                        <a:solidFill>
                          <a:srgbClr val="365F91"/>
                        </a:solidFill>
                        <a:effectLst/>
                        <a:latin typeface="Arial" charset="0"/>
                        <a:ea typeface="Arial" charset="0"/>
                        <a:cs typeface="Arial" charset="0"/>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extLst>
                  <a:ext uri="{0D108BD9-81ED-4DB2-BD59-A6C34878D82A}">
                    <a16:rowId xmlns:a16="http://schemas.microsoft.com/office/drawing/2014/main" val="10013"/>
                  </a:ext>
                </a:extLst>
              </a:tr>
            </a:tbl>
          </a:graphicData>
        </a:graphic>
      </p:graphicFrame>
      <p:sp>
        <p:nvSpPr>
          <p:cNvPr id="7" name="Rectangle 6"/>
          <p:cNvSpPr/>
          <p:nvPr/>
        </p:nvSpPr>
        <p:spPr>
          <a:xfrm>
            <a:off x="0" y="0"/>
            <a:ext cx="12192000" cy="527446"/>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lnSpcReduction="10000"/>
          </a:bodyPr>
          <a:lstStyle/>
          <a:p>
            <a:pPr lvl="0" algn="l">
              <a:lnSpc>
                <a:spcPct val="90000"/>
              </a:lnSpc>
            </a:pPr>
            <a:r>
              <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sym typeface="+mn-ea"/>
              </a:rPr>
              <a:t>Performance Table - TY</a:t>
            </a:r>
          </a:p>
        </p:txBody>
      </p:sp>
    </p:spTree>
    <p:extLst>
      <p:ext uri="{BB962C8B-B14F-4D97-AF65-F5344CB8AC3E}">
        <p14:creationId xmlns:p14="http://schemas.microsoft.com/office/powerpoint/2010/main" val="8300599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527446"/>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lnSpcReduction="10000"/>
          </a:bodyPr>
          <a:lstStyle/>
          <a:p>
            <a:pPr lvl="0" algn="l">
              <a:lnSpc>
                <a:spcPct val="90000"/>
              </a:lnSpc>
            </a:pPr>
            <a:r>
              <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sym typeface="+mn-ea"/>
              </a:rPr>
              <a:t>Sample Trade Table - DX</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77010010"/>
              </p:ext>
            </p:extLst>
          </p:nvPr>
        </p:nvGraphicFramePr>
        <p:xfrm>
          <a:off x="1404437" y="1433877"/>
          <a:ext cx="8469108" cy="4862352"/>
        </p:xfrm>
        <a:graphic>
          <a:graphicData uri="http://schemas.openxmlformats.org/drawingml/2006/table">
            <a:tbl>
              <a:tblPr firstRow="1" firstCol="1" bandRow="1"/>
              <a:tblGrid>
                <a:gridCol w="2122144">
                  <a:extLst>
                    <a:ext uri="{9D8B030D-6E8A-4147-A177-3AD203B41FA5}">
                      <a16:colId xmlns:a16="http://schemas.microsoft.com/office/drawing/2014/main" val="20000"/>
                    </a:ext>
                  </a:extLst>
                </a:gridCol>
                <a:gridCol w="2161083">
                  <a:extLst>
                    <a:ext uri="{9D8B030D-6E8A-4147-A177-3AD203B41FA5}">
                      <a16:colId xmlns:a16="http://schemas.microsoft.com/office/drawing/2014/main" val="20001"/>
                    </a:ext>
                  </a:extLst>
                </a:gridCol>
                <a:gridCol w="2336305">
                  <a:extLst>
                    <a:ext uri="{9D8B030D-6E8A-4147-A177-3AD203B41FA5}">
                      <a16:colId xmlns:a16="http://schemas.microsoft.com/office/drawing/2014/main" val="20002"/>
                    </a:ext>
                  </a:extLst>
                </a:gridCol>
                <a:gridCol w="1849576">
                  <a:extLst>
                    <a:ext uri="{9D8B030D-6E8A-4147-A177-3AD203B41FA5}">
                      <a16:colId xmlns:a16="http://schemas.microsoft.com/office/drawing/2014/main" val="20003"/>
                    </a:ext>
                  </a:extLst>
                </a:gridCol>
              </a:tblGrid>
              <a:tr h="522144">
                <a:tc>
                  <a:txBody>
                    <a:bodyPr/>
                    <a:lstStyle/>
                    <a:p>
                      <a:pPr marL="0" marR="0" algn="l">
                        <a:spcBef>
                          <a:spcPts val="0"/>
                        </a:spcBef>
                        <a:spcAft>
                          <a:spcPts val="0"/>
                        </a:spcAft>
                      </a:pPr>
                      <a:r>
                        <a:rPr lang="en-US" sz="1600" b="1" dirty="0">
                          <a:solidFill>
                            <a:srgbClr val="000000"/>
                          </a:solidFill>
                          <a:effectLst/>
                          <a:latin typeface="Arial" charset="0"/>
                          <a:ea typeface="Arial" charset="0"/>
                          <a:cs typeface="Arial" charset="0"/>
                        </a:rPr>
                        <a:t>Position</a:t>
                      </a:r>
                      <a:endParaRPr lang="en-US" sz="1600" b="1" dirty="0">
                        <a:solidFill>
                          <a:srgbClr val="365F91"/>
                        </a:solidFill>
                        <a:effectLst/>
                        <a:latin typeface="Arial" charset="0"/>
                        <a:ea typeface="Arial" charset="0"/>
                        <a:cs typeface="Arial"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600" b="1">
                          <a:solidFill>
                            <a:srgbClr val="000000"/>
                          </a:solidFill>
                          <a:effectLst/>
                          <a:latin typeface="Arial" charset="0"/>
                          <a:ea typeface="Arial" charset="0"/>
                          <a:cs typeface="Arial" charset="0"/>
                        </a:rPr>
                        <a:t>Price</a:t>
                      </a:r>
                      <a:endParaRPr lang="en-US" sz="1600" b="1">
                        <a:solidFill>
                          <a:srgbClr val="365F91"/>
                        </a:solidFill>
                        <a:effectLst/>
                        <a:latin typeface="Arial" charset="0"/>
                        <a:ea typeface="Arial" charset="0"/>
                        <a:cs typeface="Arial"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600" b="1" dirty="0">
                          <a:solidFill>
                            <a:srgbClr val="000000"/>
                          </a:solidFill>
                          <a:effectLst/>
                          <a:latin typeface="Arial" charset="0"/>
                          <a:ea typeface="Arial" charset="0"/>
                          <a:cs typeface="Arial" charset="0"/>
                        </a:rPr>
                        <a:t>Date</a:t>
                      </a:r>
                      <a:endParaRPr lang="en-US" sz="1600" b="1" dirty="0">
                        <a:solidFill>
                          <a:srgbClr val="365F91"/>
                        </a:solidFill>
                        <a:effectLst/>
                        <a:latin typeface="Arial" charset="0"/>
                        <a:ea typeface="Arial" charset="0"/>
                        <a:cs typeface="Arial"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600" b="1" dirty="0">
                          <a:solidFill>
                            <a:srgbClr val="000000"/>
                          </a:solidFill>
                          <a:effectLst/>
                          <a:latin typeface="Arial" charset="0"/>
                          <a:ea typeface="Arial" charset="0"/>
                          <a:cs typeface="Arial" charset="0"/>
                        </a:rPr>
                        <a:t>Time</a:t>
                      </a: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71263">
                <a:tc>
                  <a:txBody>
                    <a:bodyPr/>
                    <a:lstStyle/>
                    <a:p>
                      <a:pPr marL="0" marR="0">
                        <a:spcBef>
                          <a:spcPts val="0"/>
                        </a:spcBef>
                        <a:spcAft>
                          <a:spcPts val="0"/>
                        </a:spcAft>
                      </a:pPr>
                      <a:r>
                        <a:rPr lang="en-US" sz="1600" b="0" dirty="0">
                          <a:solidFill>
                            <a:srgbClr val="000000"/>
                          </a:solidFill>
                          <a:effectLst/>
                          <a:latin typeface="Arial" charset="0"/>
                          <a:ea typeface="Arial" charset="0"/>
                          <a:cs typeface="Arial" charset="0"/>
                        </a:rPr>
                        <a:t>Buy</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108.16</a:t>
                      </a:r>
                      <a:endParaRPr lang="en-US" sz="1600" b="0">
                        <a:solidFill>
                          <a:srgbClr val="365F91"/>
                        </a:solidFill>
                        <a:effectLst/>
                        <a:latin typeface="Arial" charset="0"/>
                        <a:ea typeface="Arial" charset="0"/>
                        <a:cs typeface="Arial" charset="0"/>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12/30/87</a:t>
                      </a: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11:40</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extLst>
                  <a:ext uri="{0D108BD9-81ED-4DB2-BD59-A6C34878D82A}">
                    <a16:rowId xmlns:a16="http://schemas.microsoft.com/office/drawing/2014/main" val="10001"/>
                  </a:ext>
                </a:extLst>
              </a:tr>
              <a:tr h="271263">
                <a:tc>
                  <a:txBody>
                    <a:bodyPr/>
                    <a:lstStyle/>
                    <a:p>
                      <a:pPr marL="0" marR="0">
                        <a:spcBef>
                          <a:spcPts val="0"/>
                        </a:spcBef>
                        <a:spcAft>
                          <a:spcPts val="0"/>
                        </a:spcAft>
                      </a:pPr>
                      <a:r>
                        <a:rPr lang="en-US" sz="1600" b="0" dirty="0">
                          <a:solidFill>
                            <a:srgbClr val="000000"/>
                          </a:solidFill>
                          <a:effectLst/>
                          <a:latin typeface="Arial" charset="0"/>
                          <a:ea typeface="Arial" charset="0"/>
                          <a:cs typeface="Arial" charset="0"/>
                        </a:rPr>
                        <a:t>Close</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106.6555</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2/2/88</a:t>
                      </a: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11:50</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2"/>
                  </a:ext>
                </a:extLst>
              </a:tr>
              <a:tr h="271263">
                <a:tc>
                  <a:txBody>
                    <a:bodyPr/>
                    <a:lstStyle/>
                    <a:p>
                      <a:pPr marL="0" marR="0">
                        <a:spcBef>
                          <a:spcPts val="0"/>
                        </a:spcBef>
                        <a:spcAft>
                          <a:spcPts val="0"/>
                        </a:spcAft>
                      </a:pPr>
                      <a:r>
                        <a:rPr lang="en-US" sz="1600" b="0" dirty="0">
                          <a:solidFill>
                            <a:srgbClr val="000000"/>
                          </a:solidFill>
                          <a:effectLst/>
                          <a:latin typeface="Arial" charset="0"/>
                          <a:ea typeface="Arial" charset="0"/>
                          <a:cs typeface="Arial" charset="0"/>
                        </a:rPr>
                        <a:t>Sell</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106.08</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 2/22/88</a:t>
                      </a: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13:10</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extLst>
                  <a:ext uri="{0D108BD9-81ED-4DB2-BD59-A6C34878D82A}">
                    <a16:rowId xmlns:a16="http://schemas.microsoft.com/office/drawing/2014/main" val="10003"/>
                  </a:ext>
                </a:extLst>
              </a:tr>
              <a:tr h="271263">
                <a:tc>
                  <a:txBody>
                    <a:bodyPr/>
                    <a:lstStyle/>
                    <a:p>
                      <a:pPr marL="0" marR="0">
                        <a:spcBef>
                          <a:spcPts val="0"/>
                        </a:spcBef>
                        <a:spcAft>
                          <a:spcPts val="0"/>
                        </a:spcAft>
                      </a:pPr>
                      <a:r>
                        <a:rPr lang="en-US" sz="1600" b="0" dirty="0">
                          <a:solidFill>
                            <a:srgbClr val="000000"/>
                          </a:solidFill>
                          <a:effectLst/>
                          <a:latin typeface="Arial" charset="0"/>
                          <a:ea typeface="Arial" charset="0"/>
                          <a:cs typeface="Arial" charset="0"/>
                        </a:rPr>
                        <a:t>Close </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105.16797</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4/13/88</a:t>
                      </a: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13:45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4"/>
                  </a:ext>
                </a:extLst>
              </a:tr>
              <a:tr h="271263">
                <a:tc>
                  <a:txBody>
                    <a:bodyPr/>
                    <a:lstStyle/>
                    <a:p>
                      <a:pPr marL="0" marR="0">
                        <a:spcBef>
                          <a:spcPts val="0"/>
                        </a:spcBef>
                        <a:spcAft>
                          <a:spcPts val="0"/>
                        </a:spcAft>
                      </a:pPr>
                      <a:r>
                        <a:rPr lang="en-US" sz="1600" b="0">
                          <a:solidFill>
                            <a:srgbClr val="000000"/>
                          </a:solidFill>
                          <a:effectLst/>
                          <a:latin typeface="Arial" charset="0"/>
                          <a:ea typeface="Arial" charset="0"/>
                          <a:cs typeface="Arial" charset="0"/>
                        </a:rPr>
                        <a:t>Sell</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103.31</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5/10/88</a:t>
                      </a: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11:05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extLst>
                  <a:ext uri="{0D108BD9-81ED-4DB2-BD59-A6C34878D82A}">
                    <a16:rowId xmlns:a16="http://schemas.microsoft.com/office/drawing/2014/main" val="10005"/>
                  </a:ext>
                </a:extLst>
              </a:tr>
              <a:tr h="271263">
                <a:tc>
                  <a:txBody>
                    <a:bodyPr/>
                    <a:lstStyle/>
                    <a:p>
                      <a:pPr marL="0" marR="0">
                        <a:spcBef>
                          <a:spcPts val="0"/>
                        </a:spcBef>
                        <a:spcAft>
                          <a:spcPts val="0"/>
                        </a:spcAft>
                      </a:pPr>
                      <a:r>
                        <a:rPr lang="en-US" sz="1600" b="0" dirty="0">
                          <a:solidFill>
                            <a:srgbClr val="000000"/>
                          </a:solidFill>
                          <a:effectLst/>
                          <a:latin typeface="Arial" charset="0"/>
                          <a:ea typeface="Arial" charset="0"/>
                          <a:cs typeface="Arial" charset="0"/>
                        </a:rPr>
                        <a:t>Close</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103.5306</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5/19/88</a:t>
                      </a: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8:55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6"/>
                  </a:ext>
                </a:extLst>
              </a:tr>
              <a:tr h="271263">
                <a:tc>
                  <a:txBody>
                    <a:bodyPr/>
                    <a:lstStyle/>
                    <a:p>
                      <a:pPr marL="0" marR="0">
                        <a:spcBef>
                          <a:spcPts val="0"/>
                        </a:spcBef>
                        <a:spcAft>
                          <a:spcPts val="0"/>
                        </a:spcAft>
                      </a:pPr>
                      <a:r>
                        <a:rPr lang="en-US" sz="1600" b="0">
                          <a:solidFill>
                            <a:srgbClr val="000000"/>
                          </a:solidFill>
                          <a:effectLst/>
                          <a:latin typeface="Arial" charset="0"/>
                          <a:ea typeface="Arial" charset="0"/>
                          <a:cs typeface="Arial" charset="0"/>
                        </a:rPr>
                        <a:t>Sell</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102.17</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6/29/88</a:t>
                      </a: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10:10</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extLst>
                  <a:ext uri="{0D108BD9-81ED-4DB2-BD59-A6C34878D82A}">
                    <a16:rowId xmlns:a16="http://schemas.microsoft.com/office/drawing/2014/main" val="10007"/>
                  </a:ext>
                </a:extLst>
              </a:tr>
              <a:tr h="271263">
                <a:tc>
                  <a:txBody>
                    <a:bodyPr/>
                    <a:lstStyle/>
                    <a:p>
                      <a:pPr marL="0" marR="0">
                        <a:spcBef>
                          <a:spcPts val="0"/>
                        </a:spcBef>
                        <a:spcAft>
                          <a:spcPts val="0"/>
                        </a:spcAft>
                      </a:pPr>
                      <a:r>
                        <a:rPr lang="en-US" sz="1600" b="0" dirty="0">
                          <a:solidFill>
                            <a:srgbClr val="000000"/>
                          </a:solidFill>
                          <a:effectLst/>
                          <a:latin typeface="Arial" charset="0"/>
                          <a:ea typeface="Arial" charset="0"/>
                          <a:cs typeface="Arial" charset="0"/>
                        </a:rPr>
                        <a:t>Close</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99.5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7/15/88</a:t>
                      </a: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8:05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8"/>
                  </a:ext>
                </a:extLst>
              </a:tr>
              <a:tr h="271263">
                <a:tc>
                  <a:txBody>
                    <a:bodyPr/>
                    <a:lstStyle/>
                    <a:p>
                      <a:pPr marL="0" marR="0">
                        <a:spcBef>
                          <a:spcPts val="0"/>
                        </a:spcBef>
                        <a:spcAft>
                          <a:spcPts val="0"/>
                        </a:spcAft>
                      </a:pPr>
                      <a:r>
                        <a:rPr lang="en-US" sz="1600" b="0" dirty="0">
                          <a:solidFill>
                            <a:srgbClr val="000000"/>
                          </a:solidFill>
                          <a:effectLst/>
                          <a:latin typeface="Arial" charset="0"/>
                          <a:ea typeface="Arial" charset="0"/>
                          <a:cs typeface="Arial" charset="0"/>
                        </a:rPr>
                        <a:t>Sell</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99.36</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7/15/88</a:t>
                      </a: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9:15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extLst>
                  <a:ext uri="{0D108BD9-81ED-4DB2-BD59-A6C34878D82A}">
                    <a16:rowId xmlns:a16="http://schemas.microsoft.com/office/drawing/2014/main" val="10009"/>
                  </a:ext>
                </a:extLst>
              </a:tr>
              <a:tr h="271263">
                <a:tc>
                  <a:txBody>
                    <a:bodyPr/>
                    <a:lstStyle/>
                    <a:p>
                      <a:pPr marL="0" marR="0">
                        <a:spcBef>
                          <a:spcPts val="0"/>
                        </a:spcBef>
                        <a:spcAft>
                          <a:spcPts val="0"/>
                        </a:spcAft>
                      </a:pPr>
                      <a:r>
                        <a:rPr lang="en-US" sz="1600" b="0">
                          <a:solidFill>
                            <a:srgbClr val="000000"/>
                          </a:solidFill>
                          <a:effectLst/>
                          <a:latin typeface="Arial" charset="0"/>
                          <a:ea typeface="Arial" charset="0"/>
                          <a:cs typeface="Arial" charset="0"/>
                        </a:rPr>
                        <a:t>Close</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98.58776</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8/9/88</a:t>
                      </a: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8:20</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10"/>
                  </a:ext>
                </a:extLst>
              </a:tr>
              <a:tr h="271263">
                <a:tc>
                  <a:txBody>
                    <a:bodyPr/>
                    <a:lstStyle/>
                    <a:p>
                      <a:pPr marL="0" marR="0">
                        <a:spcBef>
                          <a:spcPts val="0"/>
                        </a:spcBef>
                        <a:spcAft>
                          <a:spcPts val="0"/>
                        </a:spcAft>
                      </a:pPr>
                      <a:r>
                        <a:rPr lang="en-US" sz="1600" b="0">
                          <a:solidFill>
                            <a:srgbClr val="000000"/>
                          </a:solidFill>
                          <a:effectLst/>
                          <a:latin typeface="Arial" charset="0"/>
                          <a:ea typeface="Arial" charset="0"/>
                          <a:cs typeface="Arial" charset="0"/>
                        </a:rPr>
                        <a:t>Sell</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97.19</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10/13/88</a:t>
                      </a: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11:25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extLst>
                  <a:ext uri="{0D108BD9-81ED-4DB2-BD59-A6C34878D82A}">
                    <a16:rowId xmlns:a16="http://schemas.microsoft.com/office/drawing/2014/main" val="10011"/>
                  </a:ext>
                </a:extLst>
              </a:tr>
              <a:tr h="271263">
                <a:tc>
                  <a:txBody>
                    <a:bodyPr/>
                    <a:lstStyle/>
                    <a:p>
                      <a:pPr marL="0" marR="0">
                        <a:spcBef>
                          <a:spcPts val="0"/>
                        </a:spcBef>
                        <a:spcAft>
                          <a:spcPts val="0"/>
                        </a:spcAft>
                      </a:pPr>
                      <a:r>
                        <a:rPr lang="en-US" sz="1600" b="0">
                          <a:solidFill>
                            <a:srgbClr val="000000"/>
                          </a:solidFill>
                          <a:effectLst/>
                          <a:latin typeface="Arial" charset="0"/>
                          <a:ea typeface="Arial" charset="0"/>
                          <a:cs typeface="Arial" charset="0"/>
                        </a:rPr>
                        <a:t>Close</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96.3824</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12/6/88</a:t>
                      </a: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8:05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12"/>
                  </a:ext>
                </a:extLst>
              </a:tr>
              <a:tr h="271263">
                <a:tc>
                  <a:txBody>
                    <a:bodyPr/>
                    <a:lstStyle/>
                    <a:p>
                      <a:pPr marL="0" marR="0">
                        <a:spcBef>
                          <a:spcPts val="0"/>
                        </a:spcBef>
                        <a:spcAft>
                          <a:spcPts val="0"/>
                        </a:spcAft>
                      </a:pPr>
                      <a:r>
                        <a:rPr lang="en-US" sz="1600" b="0">
                          <a:solidFill>
                            <a:srgbClr val="000000"/>
                          </a:solidFill>
                          <a:effectLst/>
                          <a:latin typeface="Arial" charset="0"/>
                          <a:ea typeface="Arial" charset="0"/>
                          <a:cs typeface="Arial" charset="0"/>
                        </a:rPr>
                        <a:t>Buy</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97.94</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12/16/88</a:t>
                      </a: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7:40</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extLst>
                  <a:ext uri="{0D108BD9-81ED-4DB2-BD59-A6C34878D82A}">
                    <a16:rowId xmlns:a16="http://schemas.microsoft.com/office/drawing/2014/main" val="10013"/>
                  </a:ext>
                </a:extLst>
              </a:tr>
              <a:tr h="271263">
                <a:tc>
                  <a:txBody>
                    <a:bodyPr/>
                    <a:lstStyle/>
                    <a:p>
                      <a:pPr marL="0" marR="0">
                        <a:spcBef>
                          <a:spcPts val="0"/>
                        </a:spcBef>
                        <a:spcAft>
                          <a:spcPts val="0"/>
                        </a:spcAft>
                      </a:pPr>
                      <a:r>
                        <a:rPr lang="en-US" sz="1600" b="0">
                          <a:solidFill>
                            <a:srgbClr val="000000"/>
                          </a:solidFill>
                          <a:effectLst/>
                          <a:latin typeface="Arial" charset="0"/>
                          <a:ea typeface="Arial" charset="0"/>
                          <a:cs typeface="Arial" charset="0"/>
                        </a:rPr>
                        <a:t>Close</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97.37134</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1/27/89</a:t>
                      </a: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12:05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14"/>
                  </a:ext>
                </a:extLst>
              </a:tr>
              <a:tr h="271263">
                <a:tc>
                  <a:txBody>
                    <a:bodyPr/>
                    <a:lstStyle/>
                    <a:p>
                      <a:pPr marL="0" marR="0">
                        <a:spcBef>
                          <a:spcPts val="0"/>
                        </a:spcBef>
                        <a:spcAft>
                          <a:spcPts val="0"/>
                        </a:spcAft>
                      </a:pPr>
                      <a:r>
                        <a:rPr lang="en-US" sz="1600" b="0">
                          <a:solidFill>
                            <a:srgbClr val="000000"/>
                          </a:solidFill>
                          <a:effectLst/>
                          <a:latin typeface="Arial" charset="0"/>
                          <a:ea typeface="Arial" charset="0"/>
                          <a:cs typeface="Arial" charset="0"/>
                        </a:rPr>
                        <a:t>Sell</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97.3</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2/14/89</a:t>
                      </a: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9:45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extLst>
                  <a:ext uri="{0D108BD9-81ED-4DB2-BD59-A6C34878D82A}">
                    <a16:rowId xmlns:a16="http://schemas.microsoft.com/office/drawing/2014/main" val="10015"/>
                  </a:ext>
                </a:extLst>
              </a:tr>
              <a:tr h="271263">
                <a:tc>
                  <a:txBody>
                    <a:bodyPr/>
                    <a:lstStyle/>
                    <a:p>
                      <a:pPr marL="0" marR="0">
                        <a:spcBef>
                          <a:spcPts val="0"/>
                        </a:spcBef>
                        <a:spcAft>
                          <a:spcPts val="0"/>
                        </a:spcAft>
                      </a:pPr>
                      <a:r>
                        <a:rPr lang="en-US" sz="1600" b="0">
                          <a:solidFill>
                            <a:srgbClr val="000000"/>
                          </a:solidFill>
                          <a:effectLst/>
                          <a:latin typeface="Arial" charset="0"/>
                          <a:ea typeface="Arial" charset="0"/>
                          <a:cs typeface="Arial" charset="0"/>
                        </a:rPr>
                        <a:t>Close</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93.03352</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defTabSz="914400" rtl="0" eaLnBrk="1" latinLnBrk="0" hangingPunct="1">
                        <a:spcBef>
                          <a:spcPts val="0"/>
                        </a:spcBef>
                        <a:spcAft>
                          <a:spcPts val="0"/>
                        </a:spcAft>
                      </a:pPr>
                      <a:r>
                        <a:rPr lang="en-US" sz="1600" b="0" kern="1200" dirty="0">
                          <a:solidFill>
                            <a:srgbClr val="000000"/>
                          </a:solidFill>
                          <a:effectLst/>
                          <a:latin typeface="Arial" charset="0"/>
                          <a:ea typeface="Arial" charset="0"/>
                          <a:cs typeface="Arial" charset="0"/>
                        </a:rPr>
                        <a:t>4/7/89</a:t>
                      </a: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12:20</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16"/>
                  </a:ext>
                </a:extLst>
              </a:tr>
            </a:tbl>
          </a:graphicData>
        </a:graphic>
      </p:graphicFrame>
      <p:sp>
        <p:nvSpPr>
          <p:cNvPr id="9" name="TextBox 8"/>
          <p:cNvSpPr txBox="1"/>
          <p:nvPr/>
        </p:nvSpPr>
        <p:spPr>
          <a:xfrm>
            <a:off x="1402768" y="610049"/>
            <a:ext cx="8886220" cy="1061829"/>
          </a:xfrm>
          <a:prstGeom prst="rect">
            <a:avLst/>
          </a:prstGeom>
          <a:noFill/>
        </p:spPr>
        <p:txBody>
          <a:bodyPr wrap="square" rtlCol="0">
            <a:spAutoFit/>
          </a:bodyPr>
          <a:lstStyle/>
          <a:p>
            <a:r>
              <a:rPr lang="en-US" b="1" dirty="0">
                <a:latin typeface="Arial" charset="0"/>
                <a:ea typeface="Arial" charset="0"/>
                <a:cs typeface="Arial" charset="0"/>
              </a:rPr>
              <a:t>Overall trade (Long 106 Short 113)</a:t>
            </a:r>
          </a:p>
          <a:p>
            <a:endParaRPr lang="en-US" sz="900" b="1" dirty="0">
              <a:latin typeface="Arial" charset="0"/>
              <a:ea typeface="Arial" charset="0"/>
              <a:cs typeface="Arial" charset="0"/>
            </a:endParaRPr>
          </a:p>
          <a:p>
            <a:r>
              <a:rPr lang="en-US" b="1" dirty="0">
                <a:latin typeface="Arial" charset="0"/>
                <a:ea typeface="Arial" charset="0"/>
                <a:cs typeface="Arial" charset="0"/>
              </a:rPr>
              <a:t>Here we just show the sample of first few trades</a:t>
            </a:r>
          </a:p>
          <a:p>
            <a:endParaRPr lang="en-US" dirty="0"/>
          </a:p>
        </p:txBody>
      </p:sp>
    </p:spTree>
    <p:extLst>
      <p:ext uri="{BB962C8B-B14F-4D97-AF65-F5344CB8AC3E}">
        <p14:creationId xmlns:p14="http://schemas.microsoft.com/office/powerpoint/2010/main" val="28860124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527446"/>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lnSpcReduction="10000"/>
          </a:bodyPr>
          <a:lstStyle/>
          <a:p>
            <a:pPr lvl="0" algn="l">
              <a:lnSpc>
                <a:spcPct val="90000"/>
              </a:lnSpc>
            </a:pPr>
            <a:r>
              <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sym typeface="+mn-ea"/>
              </a:rPr>
              <a:t>Sample Trade Table - TY</a:t>
            </a:r>
          </a:p>
        </p:txBody>
      </p:sp>
      <p:graphicFrame>
        <p:nvGraphicFramePr>
          <p:cNvPr id="7" name="Table 6"/>
          <p:cNvGraphicFramePr>
            <a:graphicFrameLocks noGrp="1"/>
          </p:cNvGraphicFramePr>
          <p:nvPr>
            <p:extLst>
              <p:ext uri="{D42A27DB-BD31-4B8C-83A1-F6EECF244321}">
                <p14:modId xmlns:p14="http://schemas.microsoft.com/office/powerpoint/2010/main" val="2567010824"/>
              </p:ext>
            </p:extLst>
          </p:nvPr>
        </p:nvGraphicFramePr>
        <p:xfrm>
          <a:off x="1399431" y="1438200"/>
          <a:ext cx="8625838" cy="4891038"/>
        </p:xfrm>
        <a:graphic>
          <a:graphicData uri="http://schemas.openxmlformats.org/drawingml/2006/table">
            <a:tbl>
              <a:tblPr firstRow="1" firstCol="1" bandRow="1"/>
              <a:tblGrid>
                <a:gridCol w="1941271">
                  <a:extLst>
                    <a:ext uri="{9D8B030D-6E8A-4147-A177-3AD203B41FA5}">
                      <a16:colId xmlns:a16="http://schemas.microsoft.com/office/drawing/2014/main" val="20000"/>
                    </a:ext>
                  </a:extLst>
                </a:gridCol>
                <a:gridCol w="2197666">
                  <a:extLst>
                    <a:ext uri="{9D8B030D-6E8A-4147-A177-3AD203B41FA5}">
                      <a16:colId xmlns:a16="http://schemas.microsoft.com/office/drawing/2014/main" val="20001"/>
                    </a:ext>
                  </a:extLst>
                </a:gridCol>
                <a:gridCol w="2289235">
                  <a:extLst>
                    <a:ext uri="{9D8B030D-6E8A-4147-A177-3AD203B41FA5}">
                      <a16:colId xmlns:a16="http://schemas.microsoft.com/office/drawing/2014/main" val="20002"/>
                    </a:ext>
                  </a:extLst>
                </a:gridCol>
                <a:gridCol w="2197666">
                  <a:extLst>
                    <a:ext uri="{9D8B030D-6E8A-4147-A177-3AD203B41FA5}">
                      <a16:colId xmlns:a16="http://schemas.microsoft.com/office/drawing/2014/main" val="20003"/>
                    </a:ext>
                  </a:extLst>
                </a:gridCol>
              </a:tblGrid>
              <a:tr h="501918">
                <a:tc>
                  <a:txBody>
                    <a:bodyPr/>
                    <a:lstStyle/>
                    <a:p>
                      <a:pPr marL="0" marR="0">
                        <a:spcBef>
                          <a:spcPts val="0"/>
                        </a:spcBef>
                        <a:spcAft>
                          <a:spcPts val="0"/>
                        </a:spcAft>
                      </a:pPr>
                      <a:r>
                        <a:rPr lang="en-US" sz="1600" b="1" dirty="0">
                          <a:solidFill>
                            <a:srgbClr val="000000"/>
                          </a:solidFill>
                          <a:effectLst/>
                          <a:latin typeface="Arial" charset="0"/>
                          <a:ea typeface="Arial" charset="0"/>
                          <a:cs typeface="Arial" charset="0"/>
                        </a:rPr>
                        <a:t>Position</a:t>
                      </a:r>
                      <a:endParaRPr lang="en-US" sz="1600" b="1" dirty="0">
                        <a:solidFill>
                          <a:srgbClr val="365F91"/>
                        </a:solidFill>
                        <a:effectLst/>
                        <a:latin typeface="Arial" charset="0"/>
                        <a:ea typeface="Arial" charset="0"/>
                        <a:cs typeface="Arial"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600" b="1">
                          <a:solidFill>
                            <a:srgbClr val="000000"/>
                          </a:solidFill>
                          <a:effectLst/>
                          <a:latin typeface="Arial" charset="0"/>
                          <a:ea typeface="Arial" charset="0"/>
                          <a:cs typeface="Arial" charset="0"/>
                        </a:rPr>
                        <a:t>Price</a:t>
                      </a:r>
                      <a:endParaRPr lang="en-US" sz="1600" b="1">
                        <a:solidFill>
                          <a:srgbClr val="365F91"/>
                        </a:solidFill>
                        <a:effectLst/>
                        <a:latin typeface="Arial" charset="0"/>
                        <a:ea typeface="Arial" charset="0"/>
                        <a:cs typeface="Arial"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600" b="1">
                          <a:solidFill>
                            <a:srgbClr val="000000"/>
                          </a:solidFill>
                          <a:effectLst/>
                          <a:latin typeface="Arial" charset="0"/>
                          <a:ea typeface="Arial" charset="0"/>
                          <a:cs typeface="Arial" charset="0"/>
                        </a:rPr>
                        <a:t>Date</a:t>
                      </a:r>
                      <a:endParaRPr lang="en-US" sz="1600" b="1">
                        <a:solidFill>
                          <a:srgbClr val="365F91"/>
                        </a:solidFill>
                        <a:effectLst/>
                        <a:latin typeface="Arial" charset="0"/>
                        <a:ea typeface="Arial" charset="0"/>
                        <a:cs typeface="Arial"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600" b="1" dirty="0">
                          <a:solidFill>
                            <a:srgbClr val="000000"/>
                          </a:solidFill>
                          <a:effectLst/>
                          <a:latin typeface="Arial" charset="0"/>
                          <a:ea typeface="Arial" charset="0"/>
                          <a:cs typeface="Arial" charset="0"/>
                        </a:rPr>
                        <a:t>Time</a:t>
                      </a:r>
                      <a:endParaRPr lang="en-US" sz="1600" b="1" dirty="0">
                        <a:solidFill>
                          <a:srgbClr val="365F91"/>
                        </a:solidFill>
                        <a:effectLst/>
                        <a:latin typeface="Arial" charset="0"/>
                        <a:ea typeface="Arial" charset="0"/>
                        <a:cs typeface="Arial" charset="0"/>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74320">
                <a:tc>
                  <a:txBody>
                    <a:bodyPr/>
                    <a:lstStyle/>
                    <a:p>
                      <a:pPr marL="0" marR="0">
                        <a:spcBef>
                          <a:spcPts val="0"/>
                        </a:spcBef>
                        <a:spcAft>
                          <a:spcPts val="0"/>
                        </a:spcAft>
                      </a:pPr>
                      <a:r>
                        <a:rPr lang="en-US" sz="1600" b="0" dirty="0">
                          <a:solidFill>
                            <a:srgbClr val="000000"/>
                          </a:solidFill>
                          <a:effectLst/>
                          <a:latin typeface="Arial" charset="0"/>
                          <a:ea typeface="Arial" charset="0"/>
                          <a:cs typeface="Arial" charset="0"/>
                        </a:rPr>
                        <a:t>Buy</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13.1875</a:t>
                      </a:r>
                      <a:endParaRPr lang="en-US" sz="1600" b="0">
                        <a:solidFill>
                          <a:srgbClr val="365F91"/>
                        </a:solidFill>
                        <a:effectLst/>
                        <a:latin typeface="Arial" charset="0"/>
                        <a:ea typeface="Arial" charset="0"/>
                        <a:cs typeface="Arial" charset="0"/>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1/23/85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8:05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extLst>
                  <a:ext uri="{0D108BD9-81ED-4DB2-BD59-A6C34878D82A}">
                    <a16:rowId xmlns:a16="http://schemas.microsoft.com/office/drawing/2014/main" val="10001"/>
                  </a:ext>
                </a:extLst>
              </a:tr>
              <a:tr h="274320">
                <a:tc>
                  <a:txBody>
                    <a:bodyPr/>
                    <a:lstStyle/>
                    <a:p>
                      <a:pPr marL="0" marR="0">
                        <a:spcBef>
                          <a:spcPts val="0"/>
                        </a:spcBef>
                        <a:spcAft>
                          <a:spcPts val="0"/>
                        </a:spcAft>
                      </a:pPr>
                      <a:r>
                        <a:rPr lang="en-US" sz="1600" b="0" dirty="0">
                          <a:solidFill>
                            <a:srgbClr val="000000"/>
                          </a:solidFill>
                          <a:effectLst/>
                          <a:latin typeface="Arial" charset="0"/>
                          <a:ea typeface="Arial" charset="0"/>
                          <a:cs typeface="Arial" charset="0"/>
                        </a:rPr>
                        <a:t>Close</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11.3125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02/21/85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8:05</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2"/>
                  </a:ext>
                </a:extLst>
              </a:tr>
              <a:tr h="274320">
                <a:tc>
                  <a:txBody>
                    <a:bodyPr/>
                    <a:lstStyle/>
                    <a:p>
                      <a:pPr marL="0" marR="0">
                        <a:spcBef>
                          <a:spcPts val="0"/>
                        </a:spcBef>
                        <a:spcAft>
                          <a:spcPts val="0"/>
                        </a:spcAft>
                      </a:pPr>
                      <a:r>
                        <a:rPr lang="en-US" sz="1600" b="0" dirty="0">
                          <a:solidFill>
                            <a:srgbClr val="000000"/>
                          </a:solidFill>
                          <a:effectLst/>
                          <a:latin typeface="Arial" charset="0"/>
                          <a:ea typeface="Arial" charset="0"/>
                          <a:cs typeface="Arial" charset="0"/>
                        </a:rPr>
                        <a:t>Buy</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14.3125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4/18/85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8:05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extLst>
                  <a:ext uri="{0D108BD9-81ED-4DB2-BD59-A6C34878D82A}">
                    <a16:rowId xmlns:a16="http://schemas.microsoft.com/office/drawing/2014/main" val="10003"/>
                  </a:ext>
                </a:extLst>
              </a:tr>
              <a:tr h="274320">
                <a:tc>
                  <a:txBody>
                    <a:bodyPr/>
                    <a:lstStyle/>
                    <a:p>
                      <a:pPr marL="0" marR="0">
                        <a:spcBef>
                          <a:spcPts val="0"/>
                        </a:spcBef>
                        <a:spcAft>
                          <a:spcPts val="0"/>
                        </a:spcAft>
                      </a:pPr>
                      <a:r>
                        <a:rPr lang="en-US" sz="1600" b="0" dirty="0">
                          <a:solidFill>
                            <a:srgbClr val="000000"/>
                          </a:solidFill>
                          <a:effectLst/>
                          <a:latin typeface="Arial" charset="0"/>
                          <a:ea typeface="Arial" charset="0"/>
                          <a:cs typeface="Arial" charset="0"/>
                        </a:rPr>
                        <a:t>Close </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17.40625</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7/26/85</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8:05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4"/>
                  </a:ext>
                </a:extLst>
              </a:tr>
              <a:tr h="274320">
                <a:tc>
                  <a:txBody>
                    <a:bodyPr/>
                    <a:lstStyle/>
                    <a:p>
                      <a:pPr marL="0" marR="0">
                        <a:spcBef>
                          <a:spcPts val="0"/>
                        </a:spcBef>
                        <a:spcAft>
                          <a:spcPts val="0"/>
                        </a:spcAft>
                      </a:pPr>
                      <a:r>
                        <a:rPr lang="en-US" sz="1600" b="0" dirty="0">
                          <a:solidFill>
                            <a:srgbClr val="000000"/>
                          </a:solidFill>
                          <a:effectLst/>
                          <a:latin typeface="Arial" charset="0"/>
                          <a:ea typeface="Arial" charset="0"/>
                          <a:cs typeface="Arial" charset="0"/>
                        </a:rPr>
                        <a:t>Buy</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22.1875</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10/30/85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8:05</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extLst>
                  <a:ext uri="{0D108BD9-81ED-4DB2-BD59-A6C34878D82A}">
                    <a16:rowId xmlns:a16="http://schemas.microsoft.com/office/drawing/2014/main" val="10005"/>
                  </a:ext>
                </a:extLst>
              </a:tr>
              <a:tr h="274320">
                <a:tc>
                  <a:txBody>
                    <a:bodyPr/>
                    <a:lstStyle/>
                    <a:p>
                      <a:pPr marL="0" marR="0">
                        <a:spcBef>
                          <a:spcPts val="0"/>
                        </a:spcBef>
                        <a:spcAft>
                          <a:spcPts val="0"/>
                        </a:spcAft>
                      </a:pPr>
                      <a:r>
                        <a:rPr lang="en-US" sz="1600" b="0">
                          <a:solidFill>
                            <a:srgbClr val="000000"/>
                          </a:solidFill>
                          <a:effectLst/>
                          <a:latin typeface="Arial" charset="0"/>
                          <a:ea typeface="Arial" charset="0"/>
                          <a:cs typeface="Arial" charset="0"/>
                        </a:rPr>
                        <a:t>Close</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26.8125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1/9/86</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8:05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6"/>
                  </a:ext>
                </a:extLst>
              </a:tr>
              <a:tr h="274320">
                <a:tc>
                  <a:txBody>
                    <a:bodyPr/>
                    <a:lstStyle/>
                    <a:p>
                      <a:pPr marL="0" marR="0">
                        <a:spcBef>
                          <a:spcPts val="0"/>
                        </a:spcBef>
                        <a:spcAft>
                          <a:spcPts val="0"/>
                        </a:spcAft>
                      </a:pPr>
                      <a:r>
                        <a:rPr lang="en-US" sz="1600" b="0">
                          <a:solidFill>
                            <a:srgbClr val="000000"/>
                          </a:solidFill>
                          <a:effectLst/>
                          <a:latin typeface="Arial" charset="0"/>
                          <a:ea typeface="Arial" charset="0"/>
                          <a:cs typeface="Arial" charset="0"/>
                        </a:rPr>
                        <a:t>Buy</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29.03125</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2/4/86</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8:05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extLst>
                  <a:ext uri="{0D108BD9-81ED-4DB2-BD59-A6C34878D82A}">
                    <a16:rowId xmlns:a16="http://schemas.microsoft.com/office/drawing/2014/main" val="10007"/>
                  </a:ext>
                </a:extLst>
              </a:tr>
              <a:tr h="274320">
                <a:tc>
                  <a:txBody>
                    <a:bodyPr/>
                    <a:lstStyle/>
                    <a:p>
                      <a:pPr marL="0" marR="0">
                        <a:spcBef>
                          <a:spcPts val="0"/>
                        </a:spcBef>
                        <a:spcAft>
                          <a:spcPts val="0"/>
                        </a:spcAft>
                      </a:pPr>
                      <a:r>
                        <a:rPr lang="en-US" sz="1600" b="0">
                          <a:solidFill>
                            <a:srgbClr val="000000"/>
                          </a:solidFill>
                          <a:effectLst/>
                          <a:latin typeface="Arial" charset="0"/>
                          <a:ea typeface="Arial" charset="0"/>
                          <a:cs typeface="Arial" charset="0"/>
                        </a:rPr>
                        <a:t>Close</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27.09375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2/7/86</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8:05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8"/>
                  </a:ext>
                </a:extLst>
              </a:tr>
              <a:tr h="274320">
                <a:tc>
                  <a:txBody>
                    <a:bodyPr/>
                    <a:lstStyle/>
                    <a:p>
                      <a:pPr marL="0" marR="0">
                        <a:spcBef>
                          <a:spcPts val="0"/>
                        </a:spcBef>
                        <a:spcAft>
                          <a:spcPts val="0"/>
                        </a:spcAft>
                      </a:pPr>
                      <a:r>
                        <a:rPr lang="en-US" sz="1600" b="0">
                          <a:solidFill>
                            <a:srgbClr val="000000"/>
                          </a:solidFill>
                          <a:effectLst/>
                          <a:latin typeface="Arial" charset="0"/>
                          <a:ea typeface="Arial" charset="0"/>
                          <a:cs typeface="Arial" charset="0"/>
                        </a:rPr>
                        <a:t>Buy</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29.25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2/13/86</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8:05</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extLst>
                  <a:ext uri="{0D108BD9-81ED-4DB2-BD59-A6C34878D82A}">
                    <a16:rowId xmlns:a16="http://schemas.microsoft.com/office/drawing/2014/main" val="10009"/>
                  </a:ext>
                </a:extLst>
              </a:tr>
              <a:tr h="274320">
                <a:tc>
                  <a:txBody>
                    <a:bodyPr/>
                    <a:lstStyle/>
                    <a:p>
                      <a:pPr marL="0" marR="0">
                        <a:spcBef>
                          <a:spcPts val="0"/>
                        </a:spcBef>
                        <a:spcAft>
                          <a:spcPts val="0"/>
                        </a:spcAft>
                      </a:pPr>
                      <a:r>
                        <a:rPr lang="en-US" sz="1600" b="0">
                          <a:solidFill>
                            <a:srgbClr val="000000"/>
                          </a:solidFill>
                          <a:effectLst/>
                          <a:latin typeface="Arial" charset="0"/>
                          <a:ea typeface="Arial" charset="0"/>
                          <a:cs typeface="Arial" charset="0"/>
                        </a:rPr>
                        <a:t>Close</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33.83175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2/28/86</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12:05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10"/>
                  </a:ext>
                </a:extLst>
              </a:tr>
              <a:tr h="274320">
                <a:tc>
                  <a:txBody>
                    <a:bodyPr/>
                    <a:lstStyle/>
                    <a:p>
                      <a:pPr marL="0" marR="0">
                        <a:spcBef>
                          <a:spcPts val="0"/>
                        </a:spcBef>
                        <a:spcAft>
                          <a:spcPts val="0"/>
                        </a:spcAft>
                      </a:pPr>
                      <a:r>
                        <a:rPr lang="en-US" sz="1600" b="0">
                          <a:solidFill>
                            <a:srgbClr val="000000"/>
                          </a:solidFill>
                          <a:effectLst/>
                          <a:latin typeface="Arial" charset="0"/>
                          <a:ea typeface="Arial" charset="0"/>
                          <a:cs typeface="Arial" charset="0"/>
                        </a:rPr>
                        <a:t>Buy</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35.8125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3/4/86</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8:05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extLst>
                  <a:ext uri="{0D108BD9-81ED-4DB2-BD59-A6C34878D82A}">
                    <a16:rowId xmlns:a16="http://schemas.microsoft.com/office/drawing/2014/main" val="10011"/>
                  </a:ext>
                </a:extLst>
              </a:tr>
              <a:tr h="274320">
                <a:tc>
                  <a:txBody>
                    <a:bodyPr/>
                    <a:lstStyle/>
                    <a:p>
                      <a:pPr marL="0" marR="0">
                        <a:spcBef>
                          <a:spcPts val="0"/>
                        </a:spcBef>
                        <a:spcAft>
                          <a:spcPts val="0"/>
                        </a:spcAft>
                      </a:pPr>
                      <a:r>
                        <a:rPr lang="en-US" sz="1600" b="0" dirty="0">
                          <a:solidFill>
                            <a:srgbClr val="000000"/>
                          </a:solidFill>
                          <a:effectLst/>
                          <a:latin typeface="Arial" charset="0"/>
                          <a:ea typeface="Arial" charset="0"/>
                          <a:cs typeface="Arial" charset="0"/>
                        </a:rPr>
                        <a:t>Close</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34.216875</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3/5/86</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11:55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12"/>
                  </a:ext>
                </a:extLst>
              </a:tr>
              <a:tr h="274320">
                <a:tc>
                  <a:txBody>
                    <a:bodyPr/>
                    <a:lstStyle/>
                    <a:p>
                      <a:pPr marL="0" marR="0">
                        <a:spcBef>
                          <a:spcPts val="0"/>
                        </a:spcBef>
                        <a:spcAft>
                          <a:spcPts val="0"/>
                        </a:spcAft>
                      </a:pPr>
                      <a:r>
                        <a:rPr lang="en-US" sz="1600" b="0">
                          <a:solidFill>
                            <a:srgbClr val="000000"/>
                          </a:solidFill>
                          <a:effectLst/>
                          <a:latin typeface="Arial" charset="0"/>
                          <a:ea typeface="Arial" charset="0"/>
                          <a:cs typeface="Arial" charset="0"/>
                        </a:rPr>
                        <a:t>Buy</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36.125</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3/10/86</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10:10</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extLst>
                  <a:ext uri="{0D108BD9-81ED-4DB2-BD59-A6C34878D82A}">
                    <a16:rowId xmlns:a16="http://schemas.microsoft.com/office/drawing/2014/main" val="10013"/>
                  </a:ext>
                </a:extLst>
              </a:tr>
              <a:tr h="274320">
                <a:tc>
                  <a:txBody>
                    <a:bodyPr/>
                    <a:lstStyle/>
                    <a:p>
                      <a:pPr marL="0" marR="0">
                        <a:spcBef>
                          <a:spcPts val="0"/>
                        </a:spcBef>
                        <a:spcAft>
                          <a:spcPts val="0"/>
                        </a:spcAft>
                      </a:pPr>
                      <a:r>
                        <a:rPr lang="en-US" sz="1600" b="0">
                          <a:solidFill>
                            <a:srgbClr val="000000"/>
                          </a:solidFill>
                          <a:effectLst/>
                          <a:latin typeface="Arial" charset="0"/>
                          <a:ea typeface="Arial" charset="0"/>
                          <a:cs typeface="Arial" charset="0"/>
                        </a:rPr>
                        <a:t>Close</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40.21875</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4/16/86</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8:05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14"/>
                  </a:ext>
                </a:extLst>
              </a:tr>
              <a:tr h="274320">
                <a:tc>
                  <a:txBody>
                    <a:bodyPr/>
                    <a:lstStyle/>
                    <a:p>
                      <a:pPr marL="0" marR="0">
                        <a:spcBef>
                          <a:spcPts val="0"/>
                        </a:spcBef>
                        <a:spcAft>
                          <a:spcPts val="0"/>
                        </a:spcAft>
                      </a:pPr>
                      <a:r>
                        <a:rPr lang="en-US" sz="1600" b="0">
                          <a:solidFill>
                            <a:srgbClr val="000000"/>
                          </a:solidFill>
                          <a:effectLst/>
                          <a:latin typeface="Arial" charset="0"/>
                          <a:ea typeface="Arial" charset="0"/>
                          <a:cs typeface="Arial" charset="0"/>
                        </a:rPr>
                        <a:t>Buy</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38.80875</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4/22/86</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13:10</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D3DFEE"/>
                    </a:solidFill>
                  </a:tcPr>
                </a:tc>
                <a:extLst>
                  <a:ext uri="{0D108BD9-81ED-4DB2-BD59-A6C34878D82A}">
                    <a16:rowId xmlns:a16="http://schemas.microsoft.com/office/drawing/2014/main" val="10015"/>
                  </a:ext>
                </a:extLst>
              </a:tr>
              <a:tr h="274320">
                <a:tc>
                  <a:txBody>
                    <a:bodyPr/>
                    <a:lstStyle/>
                    <a:p>
                      <a:pPr marL="0" marR="0">
                        <a:spcBef>
                          <a:spcPts val="0"/>
                        </a:spcBef>
                        <a:spcAft>
                          <a:spcPts val="0"/>
                        </a:spcAft>
                      </a:pPr>
                      <a:r>
                        <a:rPr lang="en-US" sz="1600" b="0">
                          <a:solidFill>
                            <a:srgbClr val="000000"/>
                          </a:solidFill>
                          <a:effectLst/>
                          <a:latin typeface="Arial" charset="0"/>
                          <a:ea typeface="Arial" charset="0"/>
                          <a:cs typeface="Arial" charset="0"/>
                        </a:rPr>
                        <a:t>Close</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40.96875</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a:solidFill>
                            <a:srgbClr val="000000"/>
                          </a:solidFill>
                          <a:effectLst/>
                          <a:latin typeface="Arial" charset="0"/>
                          <a:ea typeface="Arial" charset="0"/>
                          <a:cs typeface="Arial" charset="0"/>
                        </a:rPr>
                        <a:t>8/20/86</a:t>
                      </a:r>
                      <a:endParaRPr lang="en-US" sz="1600" b="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tc>
                  <a:txBody>
                    <a:bodyPr/>
                    <a:lstStyle/>
                    <a:p>
                      <a:pPr marL="0" marR="0" algn="r">
                        <a:spcBef>
                          <a:spcPts val="0"/>
                        </a:spcBef>
                        <a:spcAft>
                          <a:spcPts val="0"/>
                        </a:spcAft>
                      </a:pPr>
                      <a:r>
                        <a:rPr lang="en-US" sz="1600" b="0" dirty="0">
                          <a:solidFill>
                            <a:srgbClr val="000000"/>
                          </a:solidFill>
                          <a:effectLst/>
                          <a:latin typeface="Arial" charset="0"/>
                          <a:ea typeface="Arial" charset="0"/>
                          <a:cs typeface="Arial" charset="0"/>
                        </a:rPr>
                        <a:t>8:05</a:t>
                      </a:r>
                      <a:endParaRPr lang="en-US" sz="1600" b="0" dirty="0">
                        <a:solidFill>
                          <a:srgbClr val="365F91"/>
                        </a:solidFill>
                        <a:effectLst/>
                        <a:latin typeface="Arial" charset="0"/>
                        <a:ea typeface="Arial" charset="0"/>
                        <a:cs typeface="Arial"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16"/>
                  </a:ext>
                </a:extLst>
              </a:tr>
            </a:tbl>
          </a:graphicData>
        </a:graphic>
      </p:graphicFrame>
      <p:sp>
        <p:nvSpPr>
          <p:cNvPr id="8" name="TextBox 7"/>
          <p:cNvSpPr txBox="1"/>
          <p:nvPr/>
        </p:nvSpPr>
        <p:spPr>
          <a:xfrm>
            <a:off x="1399431" y="606959"/>
            <a:ext cx="6675120" cy="1061829"/>
          </a:xfrm>
          <a:prstGeom prst="rect">
            <a:avLst/>
          </a:prstGeom>
          <a:noFill/>
        </p:spPr>
        <p:txBody>
          <a:bodyPr wrap="square" rtlCol="0">
            <a:spAutoFit/>
          </a:bodyPr>
          <a:lstStyle/>
          <a:p>
            <a:r>
              <a:rPr lang="en-US" b="1" dirty="0">
                <a:latin typeface="Arial" charset="0"/>
                <a:ea typeface="Arial" charset="0"/>
                <a:cs typeface="Arial" charset="0"/>
              </a:rPr>
              <a:t>Overall trade (Long 25 Short 11)</a:t>
            </a:r>
          </a:p>
          <a:p>
            <a:endParaRPr lang="en-US" sz="900" b="1" dirty="0">
              <a:latin typeface="Arial" charset="0"/>
              <a:ea typeface="Arial" charset="0"/>
              <a:cs typeface="Arial" charset="0"/>
            </a:endParaRPr>
          </a:p>
          <a:p>
            <a:r>
              <a:rPr lang="en-US" b="1" dirty="0">
                <a:latin typeface="Arial" charset="0"/>
                <a:ea typeface="Arial" charset="0"/>
                <a:cs typeface="Arial" charset="0"/>
              </a:rPr>
              <a:t>Here we just show the sample of first few trades</a:t>
            </a:r>
          </a:p>
          <a:p>
            <a:endParaRPr lang="en-US" b="1" dirty="0">
              <a:latin typeface="Arial" charset="0"/>
              <a:ea typeface="Arial" charset="0"/>
              <a:cs typeface="Arial" charset="0"/>
            </a:endParaRPr>
          </a:p>
        </p:txBody>
      </p:sp>
    </p:spTree>
    <p:extLst>
      <p:ext uri="{BB962C8B-B14F-4D97-AF65-F5344CB8AC3E}">
        <p14:creationId xmlns:p14="http://schemas.microsoft.com/office/powerpoint/2010/main" val="42587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70" y="667385"/>
            <a:ext cx="11097260" cy="5523230"/>
          </a:xfrm>
          <a:prstGeom prst="rect">
            <a:avLst/>
          </a:prstGeom>
          <a:ln>
            <a:noFill/>
          </a:ln>
          <a:effectLst/>
        </p:spPr>
      </p:pic>
    </p:spTree>
    <p:extLst>
      <p:ext uri="{BB962C8B-B14F-4D97-AF65-F5344CB8AC3E}">
        <p14:creationId xmlns:p14="http://schemas.microsoft.com/office/powerpoint/2010/main" val="5231204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10160" y="-8255"/>
            <a:ext cx="3981450" cy="1021080"/>
          </a:xfrm>
          <a:prstGeom prst="homePlate">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rmAutofit/>
          </a:bodyPr>
          <a:lstStyle/>
          <a:p>
            <a:pPr lvl="0" algn="ctr">
              <a:lnSpc>
                <a:spcPct val="90000"/>
              </a:lnSpc>
            </a:pPr>
            <a:r>
              <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sym typeface="+mn-ea"/>
              </a:rPr>
              <a:t>References </a:t>
            </a:r>
          </a:p>
        </p:txBody>
      </p:sp>
      <p:sp>
        <p:nvSpPr>
          <p:cNvPr id="5" name="TextBox 4"/>
          <p:cNvSpPr txBox="1"/>
          <p:nvPr/>
        </p:nvSpPr>
        <p:spPr>
          <a:xfrm>
            <a:off x="-1270" y="1192530"/>
            <a:ext cx="12194540" cy="5531485"/>
          </a:xfrm>
          <a:prstGeom prst="rect">
            <a:avLst/>
          </a:prstGeom>
          <a:noFill/>
        </p:spPr>
        <p:txBody>
          <a:bodyPr wrap="square" rtlCol="0">
            <a:spAutoFit/>
          </a:bodyPr>
          <a:lstStyle/>
          <a:p>
            <a:pPr marL="285750" indent="-285750" fontAlgn="base">
              <a:lnSpc>
                <a:spcPct val="60000"/>
              </a:lnSpc>
              <a:buClr>
                <a:srgbClr val="808080"/>
              </a:buClr>
              <a:buFont typeface="Wingdings" panose="05000000000000000000" charset="0"/>
              <a:buChar char="l"/>
            </a:pPr>
            <a:r>
              <a:rPr lang="en-US" sz="1600" u="sng" dirty="0">
                <a:hlinkClick r:id="rId3"/>
              </a:rPr>
              <a:t>https://www.csie.ntu.edu.tw/~cjlin/talks/rome.pdf</a:t>
            </a:r>
            <a:endParaRPr lang="en-US" sz="1600" u="sng" dirty="0"/>
          </a:p>
          <a:p>
            <a:pPr indent="0" fontAlgn="base">
              <a:lnSpc>
                <a:spcPct val="60000"/>
              </a:lnSpc>
              <a:buClr>
                <a:srgbClr val="808080"/>
              </a:buClr>
              <a:buFont typeface="Wingdings" panose="05000000000000000000" charset="0"/>
              <a:buNone/>
            </a:pPr>
            <a:endParaRPr lang="en-US" sz="1600" dirty="0"/>
          </a:p>
          <a:p>
            <a:pPr marL="285750" indent="-285750" fontAlgn="base">
              <a:lnSpc>
                <a:spcPct val="60000"/>
              </a:lnSpc>
              <a:buClr>
                <a:srgbClr val="808080"/>
              </a:buClr>
              <a:buFont typeface="Wingdings" panose="05000000000000000000" charset="0"/>
              <a:buChar char="l"/>
            </a:pPr>
            <a:r>
              <a:rPr lang="en-US" sz="1600" u="sng" dirty="0">
                <a:hlinkClick r:id="rId4"/>
              </a:rPr>
              <a:t>http://katrinaeg.com/simulated-annealing.html</a:t>
            </a:r>
            <a:endParaRPr lang="en-US" sz="1600" u="sng" dirty="0"/>
          </a:p>
          <a:p>
            <a:pPr indent="0" fontAlgn="base">
              <a:lnSpc>
                <a:spcPct val="60000"/>
              </a:lnSpc>
              <a:buClr>
                <a:srgbClr val="808080"/>
              </a:buClr>
              <a:buFont typeface="Wingdings" panose="05000000000000000000" charset="0"/>
              <a:buNone/>
            </a:pPr>
            <a:endParaRPr lang="en-US" sz="1600" dirty="0"/>
          </a:p>
          <a:p>
            <a:pPr marL="285750" indent="-285750" fontAlgn="base">
              <a:lnSpc>
                <a:spcPct val="60000"/>
              </a:lnSpc>
              <a:buClr>
                <a:srgbClr val="808080"/>
              </a:buClr>
              <a:buFont typeface="Wingdings" panose="05000000000000000000" charset="0"/>
              <a:buChar char="l"/>
            </a:pPr>
            <a:r>
              <a:rPr lang="en-US" sz="1600" u="sng" dirty="0">
                <a:hlinkClick r:id="rId5"/>
              </a:rPr>
              <a:t>http://stockcharts.com/school/doku.php?id=chart_school:technical_indicators:price_channels</a:t>
            </a:r>
            <a:endParaRPr lang="en-US" sz="1600" u="sng" dirty="0"/>
          </a:p>
          <a:p>
            <a:pPr indent="0" fontAlgn="base">
              <a:lnSpc>
                <a:spcPct val="60000"/>
              </a:lnSpc>
              <a:buClr>
                <a:srgbClr val="808080"/>
              </a:buClr>
              <a:buFont typeface="Wingdings" panose="05000000000000000000" charset="0"/>
              <a:buNone/>
            </a:pPr>
            <a:endParaRPr lang="en-US" sz="1600" u="sng" dirty="0">
              <a:hlinkClick r:id="rId5"/>
            </a:endParaRPr>
          </a:p>
          <a:p>
            <a:pPr marL="285750" indent="-285750" fontAlgn="base">
              <a:lnSpc>
                <a:spcPct val="60000"/>
              </a:lnSpc>
              <a:buClr>
                <a:srgbClr val="808080"/>
              </a:buClr>
              <a:buFont typeface="Wingdings" panose="05000000000000000000" charset="0"/>
              <a:buChar char="l"/>
            </a:pPr>
            <a:r>
              <a:rPr lang="en-US" sz="1600" u="sng" dirty="0">
                <a:hlinkClick r:id="rId6"/>
              </a:rPr>
              <a:t>http://www.investopedia.com/terms/d/drawdown.asp</a:t>
            </a:r>
            <a:endParaRPr lang="en-US" sz="1600" u="sng" dirty="0"/>
          </a:p>
          <a:p>
            <a:pPr indent="0" fontAlgn="base">
              <a:lnSpc>
                <a:spcPct val="60000"/>
              </a:lnSpc>
              <a:buClr>
                <a:srgbClr val="808080"/>
              </a:buClr>
              <a:buFont typeface="Wingdings" panose="05000000000000000000" charset="0"/>
              <a:buNone/>
            </a:pPr>
            <a:endParaRPr lang="en-US" sz="1600" dirty="0"/>
          </a:p>
          <a:p>
            <a:pPr marL="285750" indent="-285750" fontAlgn="base">
              <a:lnSpc>
                <a:spcPct val="60000"/>
              </a:lnSpc>
              <a:buClr>
                <a:srgbClr val="808080"/>
              </a:buClr>
              <a:buFont typeface="Wingdings" panose="05000000000000000000" charset="0"/>
              <a:buChar char="l"/>
            </a:pPr>
            <a:r>
              <a:rPr lang="en-US" sz="1600" u="sng" dirty="0">
                <a:hlinkClick r:id="rId7"/>
              </a:rPr>
              <a:t>http://www.investopedia.com/terms/p/position.asp</a:t>
            </a:r>
            <a:endParaRPr lang="en-US" sz="1600" u="sng" dirty="0"/>
          </a:p>
          <a:p>
            <a:pPr indent="0" fontAlgn="base">
              <a:lnSpc>
                <a:spcPct val="60000"/>
              </a:lnSpc>
              <a:buClr>
                <a:srgbClr val="808080"/>
              </a:buClr>
              <a:buFont typeface="Wingdings" panose="05000000000000000000" charset="0"/>
              <a:buNone/>
            </a:pPr>
            <a:endParaRPr lang="en-US" sz="1600" dirty="0"/>
          </a:p>
          <a:p>
            <a:pPr marL="285750" indent="-285750" fontAlgn="base">
              <a:lnSpc>
                <a:spcPct val="60000"/>
              </a:lnSpc>
              <a:buClr>
                <a:srgbClr val="808080"/>
              </a:buClr>
              <a:buFont typeface="Wingdings" panose="05000000000000000000" charset="0"/>
              <a:buChar char="l"/>
            </a:pPr>
            <a:r>
              <a:rPr lang="en-US" sz="1600" u="sng" dirty="0">
                <a:hlinkClick r:id="rId8"/>
              </a:rPr>
              <a:t>http://www.investopedia.com/terms/t/trailingstop.asp</a:t>
            </a:r>
            <a:endParaRPr lang="en-US" sz="1600" u="sng" dirty="0"/>
          </a:p>
          <a:p>
            <a:pPr indent="0" fontAlgn="base">
              <a:lnSpc>
                <a:spcPct val="60000"/>
              </a:lnSpc>
              <a:buClr>
                <a:srgbClr val="808080"/>
              </a:buClr>
              <a:buFont typeface="Wingdings" panose="05000000000000000000" charset="0"/>
              <a:buNone/>
            </a:pPr>
            <a:endParaRPr lang="en-US" sz="1600" dirty="0"/>
          </a:p>
          <a:p>
            <a:pPr marL="285750" indent="-285750" fontAlgn="base">
              <a:lnSpc>
                <a:spcPct val="80000"/>
              </a:lnSpc>
              <a:buClr>
                <a:srgbClr val="808080"/>
              </a:buClr>
              <a:buFont typeface="Wingdings" panose="05000000000000000000" charset="0"/>
              <a:buChar char="l"/>
            </a:pPr>
            <a:r>
              <a:rPr lang="en-US" sz="1600" u="sng" dirty="0">
                <a:hlinkClick r:id="rId9"/>
              </a:rPr>
              <a:t>https://ocw.mit.edu/courses/engineering-systems-division/esd-77-multidisciplinary-system-design-optimization-spring-2010/lecture-notes/MITESD_77S10_lec10.pdf</a:t>
            </a:r>
            <a:endParaRPr lang="en-US" sz="1600" u="sng" dirty="0"/>
          </a:p>
          <a:p>
            <a:pPr indent="0" fontAlgn="base">
              <a:lnSpc>
                <a:spcPct val="60000"/>
              </a:lnSpc>
              <a:buClr>
                <a:srgbClr val="808080"/>
              </a:buClr>
              <a:buFont typeface="Wingdings" panose="05000000000000000000" charset="0"/>
              <a:buNone/>
            </a:pPr>
            <a:endParaRPr lang="en-US" sz="1600" dirty="0"/>
          </a:p>
          <a:p>
            <a:pPr marL="285750" indent="-285750" fontAlgn="base">
              <a:lnSpc>
                <a:spcPct val="60000"/>
              </a:lnSpc>
              <a:buClr>
                <a:srgbClr val="808080"/>
              </a:buClr>
              <a:buFont typeface="Wingdings" panose="05000000000000000000" charset="0"/>
              <a:buChar char="l"/>
            </a:pPr>
            <a:r>
              <a:rPr lang="en-US" sz="1600" u="sng" dirty="0">
                <a:hlinkClick r:id="rId10"/>
              </a:rPr>
              <a:t>https://gcc.gnu.org/onlinedocs/gcc/Optimize-Options.html</a:t>
            </a:r>
            <a:endParaRPr lang="en-US" sz="1600" u="sng" dirty="0"/>
          </a:p>
          <a:p>
            <a:pPr indent="0" fontAlgn="base">
              <a:lnSpc>
                <a:spcPct val="60000"/>
              </a:lnSpc>
              <a:buClr>
                <a:srgbClr val="808080"/>
              </a:buClr>
              <a:buFont typeface="Wingdings" panose="05000000000000000000" charset="0"/>
              <a:buNone/>
            </a:pPr>
            <a:endParaRPr lang="en-US" sz="1600" u="sng" dirty="0">
              <a:hlinkClick r:id="rId10"/>
            </a:endParaRPr>
          </a:p>
          <a:p>
            <a:pPr marL="285750" indent="-285750" fontAlgn="base">
              <a:lnSpc>
                <a:spcPct val="60000"/>
              </a:lnSpc>
              <a:buClr>
                <a:srgbClr val="808080"/>
              </a:buClr>
              <a:buFont typeface="Wingdings" panose="05000000000000000000" charset="0"/>
              <a:buChar char="l"/>
            </a:pPr>
            <a:r>
              <a:rPr lang="en-US" sz="1600" u="sng" dirty="0">
                <a:hlinkClick r:id="rId11"/>
              </a:rPr>
              <a:t>http://machinelearningmastery.com/gradient-descent-for-machine-learning/</a:t>
            </a:r>
            <a:endParaRPr lang="en-US" sz="1600" u="sng" dirty="0"/>
          </a:p>
          <a:p>
            <a:pPr indent="0" fontAlgn="base">
              <a:lnSpc>
                <a:spcPct val="60000"/>
              </a:lnSpc>
              <a:buClr>
                <a:srgbClr val="808080"/>
              </a:buClr>
              <a:buFont typeface="Wingdings" panose="05000000000000000000" charset="0"/>
              <a:buNone/>
            </a:pPr>
            <a:endParaRPr lang="en-US" sz="1600" dirty="0"/>
          </a:p>
          <a:p>
            <a:pPr marL="285750" indent="-285750" fontAlgn="base">
              <a:lnSpc>
                <a:spcPct val="60000"/>
              </a:lnSpc>
              <a:buClr>
                <a:srgbClr val="808080"/>
              </a:buClr>
              <a:buFont typeface="Wingdings" panose="05000000000000000000" charset="0"/>
              <a:buChar char="l"/>
            </a:pPr>
            <a:r>
              <a:rPr lang="en-US" sz="1600" u="sng" dirty="0">
                <a:hlinkClick r:id="rId12"/>
              </a:rPr>
              <a:t>https://www.quora.com/What-is-an-intuitive-explanation-of-gradient-descent</a:t>
            </a:r>
            <a:endParaRPr lang="en-US" sz="1600" u="sng" dirty="0"/>
          </a:p>
          <a:p>
            <a:pPr indent="0" fontAlgn="base">
              <a:lnSpc>
                <a:spcPct val="60000"/>
              </a:lnSpc>
              <a:buClr>
                <a:srgbClr val="808080"/>
              </a:buClr>
              <a:buFont typeface="Wingdings" panose="05000000000000000000" charset="0"/>
              <a:buNone/>
            </a:pPr>
            <a:endParaRPr lang="en-US" sz="1600" u="sng" dirty="0">
              <a:hlinkClick r:id="rId12"/>
            </a:endParaRPr>
          </a:p>
          <a:p>
            <a:pPr marL="285750" indent="-285750" fontAlgn="base">
              <a:lnSpc>
                <a:spcPct val="60000"/>
              </a:lnSpc>
              <a:buClr>
                <a:srgbClr val="808080"/>
              </a:buClr>
              <a:buFont typeface="Wingdings" panose="05000000000000000000" charset="0"/>
              <a:buChar char="l"/>
            </a:pPr>
            <a:r>
              <a:rPr lang="en-US" sz="1600" dirty="0">
                <a:hlinkClick r:id="rId13"/>
              </a:rPr>
              <a:t>https://www.quora.com/What-are-the-potential-downsides-of-the-gradient-descent-method</a:t>
            </a:r>
            <a:endParaRPr lang="en-US" sz="1600" dirty="0"/>
          </a:p>
          <a:p>
            <a:pPr indent="0" fontAlgn="base">
              <a:lnSpc>
                <a:spcPct val="60000"/>
              </a:lnSpc>
              <a:buClr>
                <a:srgbClr val="808080"/>
              </a:buClr>
              <a:buFont typeface="Wingdings" panose="05000000000000000000" charset="0"/>
              <a:buNone/>
            </a:pPr>
            <a:endParaRPr lang="en-US" sz="1600" dirty="0"/>
          </a:p>
          <a:p>
            <a:pPr marL="285750" indent="-285750" fontAlgn="base">
              <a:lnSpc>
                <a:spcPct val="60000"/>
              </a:lnSpc>
              <a:buClr>
                <a:srgbClr val="808080"/>
              </a:buClr>
              <a:buFont typeface="Wingdings" panose="05000000000000000000" charset="0"/>
              <a:buChar char="l"/>
            </a:pPr>
            <a:r>
              <a:rPr lang="en-US" sz="1600" dirty="0">
                <a:hlinkClick r:id="rId14"/>
              </a:rPr>
              <a:t>http://moneytransfercomparison.com/major-economical-events-which-impacted-currency-rates/</a:t>
            </a:r>
            <a:endParaRPr lang="en-US" sz="1600" dirty="0"/>
          </a:p>
          <a:p>
            <a:pPr indent="0" fontAlgn="base">
              <a:lnSpc>
                <a:spcPct val="60000"/>
              </a:lnSpc>
              <a:buClr>
                <a:srgbClr val="808080"/>
              </a:buClr>
              <a:buFont typeface="Wingdings" panose="05000000000000000000" charset="0"/>
              <a:buNone/>
            </a:pPr>
            <a:endParaRPr lang="en-US" sz="1600" dirty="0">
              <a:hlinkClick r:id="rId14"/>
            </a:endParaRPr>
          </a:p>
          <a:p>
            <a:pPr marL="285750" indent="-285750" fontAlgn="base">
              <a:lnSpc>
                <a:spcPct val="60000"/>
              </a:lnSpc>
              <a:buClr>
                <a:srgbClr val="808080"/>
              </a:buClr>
              <a:buFont typeface="Wingdings" panose="05000000000000000000" charset="0"/>
              <a:buChar char="l"/>
            </a:pPr>
            <a:r>
              <a:rPr lang="en-US" sz="1600" u="sng" dirty="0">
                <a:hlinkClick r:id="rId15"/>
              </a:rPr>
              <a:t>https://www.theice.com/products/194/US-Dollar-Index-Futures</a:t>
            </a:r>
            <a:endParaRPr lang="en-US" sz="1600" u="sng" dirty="0"/>
          </a:p>
          <a:p>
            <a:pPr indent="0" fontAlgn="base">
              <a:lnSpc>
                <a:spcPct val="60000"/>
              </a:lnSpc>
              <a:buClr>
                <a:srgbClr val="808080"/>
              </a:buClr>
              <a:buFont typeface="Wingdings" panose="05000000000000000000" charset="0"/>
              <a:buNone/>
            </a:pPr>
            <a:endParaRPr lang="en-US" sz="1600" dirty="0"/>
          </a:p>
          <a:p>
            <a:pPr marL="285750" indent="-285750">
              <a:lnSpc>
                <a:spcPct val="60000"/>
              </a:lnSpc>
              <a:buClr>
                <a:srgbClr val="808080"/>
              </a:buClr>
              <a:buFont typeface="Wingdings" panose="05000000000000000000" charset="0"/>
              <a:buChar char="l"/>
            </a:pPr>
            <a:r>
              <a:rPr lang="en-US" sz="1600" u="sng" dirty="0">
                <a:hlinkClick r:id="rId16"/>
              </a:rPr>
              <a:t>http://www.cmegroup.com/trading/interest-rates/us-treasury/10-year-us-treasury-note_contract_specifications.html</a:t>
            </a:r>
            <a:endParaRPr lang="en-US" sz="1600" u="sng" dirty="0"/>
          </a:p>
          <a:p>
            <a:pPr indent="0">
              <a:lnSpc>
                <a:spcPct val="60000"/>
              </a:lnSpc>
              <a:buClr>
                <a:srgbClr val="808080"/>
              </a:buClr>
              <a:buFont typeface="Wingdings" panose="05000000000000000000" charset="0"/>
              <a:buNone/>
            </a:pPr>
            <a:endParaRPr lang="en-US" sz="1600" dirty="0"/>
          </a:p>
          <a:p>
            <a:pPr marL="285750" indent="-285750">
              <a:lnSpc>
                <a:spcPct val="60000"/>
              </a:lnSpc>
              <a:buClr>
                <a:srgbClr val="808080"/>
              </a:buClr>
              <a:buFont typeface="Wingdings" panose="05000000000000000000" charset="0"/>
              <a:buChar char="l"/>
            </a:pPr>
            <a:r>
              <a:rPr lang="en-US" sz="1600" u="sng" dirty="0">
                <a:hlinkClick r:id="rId17"/>
              </a:rPr>
              <a:t>http://www.reuters.com/article/us-global-forex-idUSKBN153145</a:t>
            </a:r>
            <a:r>
              <a:rPr lang="en-US" sz="1600" u="sng" dirty="0"/>
              <a:t>33</a:t>
            </a:r>
          </a:p>
          <a:p>
            <a:pPr indent="0">
              <a:lnSpc>
                <a:spcPct val="60000"/>
              </a:lnSpc>
              <a:buClr>
                <a:srgbClr val="808080"/>
              </a:buClr>
              <a:buFont typeface="Wingdings" panose="05000000000000000000" charset="0"/>
              <a:buNone/>
            </a:pPr>
            <a:endParaRPr lang="en-US" sz="1600" dirty="0"/>
          </a:p>
          <a:p>
            <a:pPr marL="285750" indent="-285750">
              <a:buClr>
                <a:srgbClr val="808080"/>
              </a:buClr>
              <a:buFont typeface="Wingdings" panose="05000000000000000000" charset="0"/>
              <a:buChar char="l"/>
            </a:pPr>
            <a:r>
              <a:rPr lang="en-US" sz="1600" u="sng" dirty="0">
                <a:hlinkClick r:id="rId18"/>
              </a:rPr>
              <a:t>https://www.ft.com/content/b921b994-dca3-11e6-9d7c-be108f1c1dce</a:t>
            </a:r>
            <a:endParaRPr lang="en-US" sz="1600" dirty="0"/>
          </a:p>
          <a:p>
            <a:pPr marL="285750" indent="-285750" fontAlgn="base">
              <a:buFont typeface="Arial" panose="020B0604020202020204" pitchFamily="34" charset="0"/>
              <a:buChar char="•"/>
            </a:pPr>
            <a:endParaRPr lang="en-US" sz="1600" dirty="0"/>
          </a:p>
          <a:p>
            <a:pPr marL="285750" indent="-285750" fontAlgn="base">
              <a:buFont typeface="Arial" panose="020B0604020202020204" pitchFamily="34" charset="0"/>
              <a:buChar char="•"/>
            </a:pPr>
            <a:endParaRPr lang="en-US" sz="16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81450" y="2294255"/>
            <a:ext cx="3731260" cy="2269490"/>
          </a:xfrm>
        </p:spPr>
        <p:txBody>
          <a:bodyPr/>
          <a:lstStyle/>
          <a:p>
            <a:pPr marL="0" indent="0" algn="ctr">
              <a:buNone/>
            </a:pPr>
            <a:r>
              <a:rPr lang="en-US" altLang="zh-CN" sz="10000">
                <a:latin typeface="Arial" panose="020B0604020202020204" pitchFamily="34" charset="0"/>
              </a:rPr>
              <a:t>Q&amp;A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90" y="897890"/>
            <a:ext cx="9846945" cy="5539105"/>
          </a:xfrm>
          <a:prstGeom prst="rect">
            <a:avLst/>
          </a:prstGeom>
        </p:spPr>
      </p:pic>
    </p:spTree>
    <p:extLst>
      <p:ext uri="{BB962C8B-B14F-4D97-AF65-F5344CB8AC3E}">
        <p14:creationId xmlns:p14="http://schemas.microsoft.com/office/powerpoint/2010/main" val="597285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6985" y="0"/>
            <a:ext cx="12177395" cy="617220"/>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bg1"/>
                </a:solidFill>
                <a:latin typeface="Arial" panose="020B0604020202020204" pitchFamily="34" charset="0"/>
                <a:ea typeface="Garamond" charset="0"/>
                <a:cs typeface="Arial" panose="020B0604020202020204" pitchFamily="34" charset="0"/>
              </a:rPr>
              <a:t>Major Events</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7" y="617517"/>
            <a:ext cx="9463314" cy="6235231"/>
          </a:xfrm>
          <a:prstGeom prst="rect">
            <a:avLst/>
          </a:prstGeom>
        </p:spPr>
      </p:pic>
      <p:sp>
        <p:nvSpPr>
          <p:cNvPr id="2" name="文本框 1"/>
          <p:cNvSpPr txBox="1"/>
          <p:nvPr/>
        </p:nvSpPr>
        <p:spPr>
          <a:xfrm>
            <a:off x="9492615" y="2153285"/>
            <a:ext cx="2691765" cy="2560320"/>
          </a:xfrm>
          <a:prstGeom prst="rect">
            <a:avLst/>
          </a:prstGeom>
          <a:noFill/>
        </p:spPr>
        <p:txBody>
          <a:bodyPr wrap="square" rtlCol="0">
            <a:spAutoFit/>
          </a:bodyPr>
          <a:lstStyle/>
          <a:p>
            <a:r>
              <a:rPr kumimoji="1" lang="en-US" altLang="zh-CN" dirty="0">
                <a:latin typeface="Arial" panose="020B0604020202020204" pitchFamily="34" charset="0"/>
                <a:ea typeface="Arial" panose="020B0604020202020204" pitchFamily="34" charset="0"/>
                <a:cs typeface="Arial" panose="020B0604020202020204" pitchFamily="34" charset="0"/>
              </a:rPr>
              <a:t>Further Event:</a:t>
            </a:r>
          </a:p>
          <a:p>
            <a:endParaRPr kumimoji="1" lang="en-US" altLang="zh-CN" dirty="0">
              <a:latin typeface="Arial" panose="020B0604020202020204" pitchFamily="34" charset="0"/>
              <a:ea typeface="Arial" panose="020B0604020202020204" pitchFamily="34" charset="0"/>
              <a:cs typeface="Arial" panose="020B0604020202020204" pitchFamily="34" charset="0"/>
            </a:endParaRPr>
          </a:p>
          <a:p>
            <a:pPr marL="285750" indent="-285750">
              <a:buFont typeface="Arial" panose="020B0604020202020204" pitchFamily="34" charset="0"/>
              <a:buChar char="•"/>
            </a:pPr>
            <a:r>
              <a:rPr kumimoji="1" lang="en-US" altLang="zh-CN" dirty="0">
                <a:latin typeface="Arial" panose="020B0604020202020204" pitchFamily="34" charset="0"/>
                <a:ea typeface="Arial" panose="020B0604020202020204" pitchFamily="34" charset="0"/>
                <a:cs typeface="Arial" panose="020B0604020202020204" pitchFamily="34" charset="0"/>
              </a:rPr>
              <a:t>2017 Trump Inauguration</a:t>
            </a:r>
          </a:p>
          <a:p>
            <a:endParaRPr lang="en-US" altLang="zh-CN" dirty="0">
              <a:latin typeface="Arial" panose="020B0604020202020204" pitchFamily="34" charset="0"/>
              <a:ea typeface="Arial" panose="020B0604020202020204" pitchFamily="34" charset="0"/>
              <a:cs typeface="Arial" panose="020B0604020202020204" pitchFamily="34" charset="0"/>
            </a:endParaRPr>
          </a:p>
          <a:p>
            <a:r>
              <a:rPr lang="en-US" altLang="zh-CN" dirty="0">
                <a:latin typeface="Arial" panose="020B0604020202020204" pitchFamily="34" charset="0"/>
                <a:ea typeface="Arial" panose="020B0604020202020204" pitchFamily="34" charset="0"/>
                <a:cs typeface="Arial" panose="020B0604020202020204" pitchFamily="34" charset="0"/>
              </a:rPr>
              <a:t>Dollar retreats on Trump’s concern over currency’s strength</a:t>
            </a:r>
          </a:p>
          <a:p>
            <a:endParaRPr kumimoji="1" lang="zh-CN" altLang="en-US" dirty="0"/>
          </a:p>
        </p:txBody>
      </p:sp>
    </p:spTree>
    <p:extLst>
      <p:ext uri="{BB962C8B-B14F-4D97-AF65-F5344CB8AC3E}">
        <p14:creationId xmlns:p14="http://schemas.microsoft.com/office/powerpoint/2010/main" val="4017862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15"/>
          <p:cNvSpPr/>
          <p:nvPr/>
        </p:nvSpPr>
        <p:spPr>
          <a:xfrm>
            <a:off x="0" y="0"/>
            <a:ext cx="12192000" cy="617517"/>
          </a:xfrm>
          <a:prstGeom prst="rect">
            <a:avLst/>
          </a:prstGeom>
          <a:gradFill flip="none" rotWithShape="1">
            <a:gsLst>
              <a:gs pos="0">
                <a:schemeClr val="bg1"/>
              </a:gs>
              <a:gs pos="30000">
                <a:srgbClr val="73B1DD"/>
              </a:gs>
              <a:gs pos="70000">
                <a:srgbClr val="1F6FA5"/>
              </a:gs>
              <a:gs pos="100000">
                <a:srgbClr val="003C65"/>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Arial" panose="020B0604020202020204" pitchFamily="34" charset="0"/>
                <a:ea typeface="Arial" panose="020B0604020202020204" pitchFamily="34" charset="0"/>
                <a:cs typeface="Arial" panose="020B0604020202020204" pitchFamily="34" charset="0"/>
              </a:rPr>
              <a:t>TY Market Description</a:t>
            </a:r>
            <a:endParaRPr lang="en-US" altLang="zh-CN" sz="3200" b="1"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6" name="TextBox 5"/>
          <p:cNvSpPr txBox="1"/>
          <p:nvPr/>
        </p:nvSpPr>
        <p:spPr>
          <a:xfrm>
            <a:off x="451932" y="1435511"/>
            <a:ext cx="10907136" cy="4968240"/>
          </a:xfrm>
          <a:prstGeom prst="rect">
            <a:avLst/>
          </a:prstGeom>
          <a:noFill/>
        </p:spPr>
        <p:txBody>
          <a:bodyPr wrap="square" rtlCol="0">
            <a:spAutoFit/>
          </a:bodyPr>
          <a:lstStyle/>
          <a:p>
            <a:r>
              <a:rPr lang="en-US" altLang="zh-CN" sz="2800" dirty="0">
                <a:latin typeface="Arial" panose="020B0604020202020204" pitchFamily="34" charset="0"/>
                <a:ea typeface="Arial" panose="020B0604020202020204" pitchFamily="34" charset="0"/>
                <a:cs typeface="Arial" panose="020B0604020202020204" pitchFamily="34" charset="0"/>
              </a:rPr>
              <a:t>A Treasury bond (T-Bond) is</a:t>
            </a:r>
            <a:r>
              <a:rPr lang="zh-CN" altLang="en-US" sz="2800" dirty="0">
                <a:latin typeface="Arial" panose="020B0604020202020204" pitchFamily="34" charset="0"/>
                <a:ea typeface="SimSun" panose="02010600030101010101" pitchFamily="2" charset="-122"/>
                <a:cs typeface="Arial" panose="020B0604020202020204" pitchFamily="34" charset="0"/>
              </a:rPr>
              <a:t>：</a:t>
            </a:r>
          </a:p>
          <a:p>
            <a:endParaRPr lang="zh-CN" altLang="en-US" sz="2800" dirty="0">
              <a:latin typeface="Arial" panose="020B0604020202020204" pitchFamily="34" charset="0"/>
              <a:ea typeface="SimSun" panose="02010600030101010101" pitchFamily="2" charset="-122"/>
              <a:cs typeface="Arial" panose="020B0604020202020204" pitchFamily="34" charset="0"/>
            </a:endParaRPr>
          </a:p>
          <a:p>
            <a:pPr marL="457200" indent="-457200">
              <a:buFont typeface="Wingdings" panose="05000000000000000000" charset="0"/>
              <a:buChar char="l"/>
            </a:pPr>
            <a:r>
              <a:rPr lang="en-US" altLang="zh-CN" sz="2800" dirty="0">
                <a:latin typeface="Arial" panose="020B0604020202020204" pitchFamily="34" charset="0"/>
                <a:ea typeface="Arial" panose="020B0604020202020204" pitchFamily="34" charset="0"/>
                <a:cs typeface="Arial" panose="020B0604020202020204" pitchFamily="34" charset="0"/>
              </a:rPr>
              <a:t>“A marketable, fixed-interest U.S. government</a:t>
            </a:r>
            <a:r>
              <a:rPr lang="zh-CN" altLang="en-US" sz="2800" dirty="0">
                <a:latin typeface="Arial" panose="020B0604020202020204" pitchFamily="34" charset="0"/>
                <a:ea typeface="Arial" panose="020B0604020202020204" pitchFamily="34" charset="0"/>
                <a:cs typeface="Arial" panose="020B0604020202020204" pitchFamily="34" charset="0"/>
              </a:rPr>
              <a:t> </a:t>
            </a:r>
            <a:r>
              <a:rPr lang="en-US" altLang="zh-CN" sz="2800" dirty="0">
                <a:latin typeface="Arial" panose="020B0604020202020204" pitchFamily="34" charset="0"/>
                <a:ea typeface="Arial" panose="020B0604020202020204" pitchFamily="34" charset="0"/>
                <a:cs typeface="Arial" panose="020B0604020202020204" pitchFamily="34" charset="0"/>
              </a:rPr>
              <a:t>debt security with a maturity of more than 10 years. Treasury bonds make interest payments semi-annually, and the income received is only taxed at the federal level.</a:t>
            </a:r>
          </a:p>
          <a:p>
            <a:endParaRPr lang="en-US" altLang="zh-CN" sz="2800" dirty="0">
              <a:latin typeface="Arial" panose="020B0604020202020204" pitchFamily="34" charset="0"/>
              <a:ea typeface="Arial" panose="020B0604020202020204" pitchFamily="34" charset="0"/>
              <a:cs typeface="Arial" panose="020B0604020202020204" pitchFamily="34" charset="0"/>
            </a:endParaRPr>
          </a:p>
          <a:p>
            <a:pPr marL="457200" indent="-457200">
              <a:buFont typeface="Wingdings" panose="05000000000000000000" charset="0"/>
              <a:buChar char="l"/>
            </a:pPr>
            <a:r>
              <a:rPr lang="en-US" altLang="zh-CN" sz="2800" dirty="0">
                <a:latin typeface="Arial" panose="020B0604020202020204" pitchFamily="34" charset="0"/>
                <a:ea typeface="Arial" panose="020B0604020202020204" pitchFamily="34" charset="0"/>
                <a:cs typeface="Arial" panose="020B0604020202020204" pitchFamily="34" charset="0"/>
              </a:rPr>
              <a:t>“Treasury bonds are known in the market as primarily risk-free; they are issued by the U.S. government with very little risk of default.”</a:t>
            </a:r>
            <a:br>
              <a:rPr lang="en-US" altLang="zh-CN" sz="2000" dirty="0"/>
            </a:br>
            <a:endParaRPr kumimoji="1" lang="zh-CN" altLang="en-US" sz="2000" dirty="0"/>
          </a:p>
          <a:p>
            <a:endParaRPr lang="en-US" sz="2000" b="1" dirty="0"/>
          </a:p>
        </p:txBody>
      </p:sp>
      <p:sp>
        <p:nvSpPr>
          <p:cNvPr id="2" name="TextBox 1"/>
          <p:cNvSpPr txBox="1"/>
          <p:nvPr/>
        </p:nvSpPr>
        <p:spPr>
          <a:xfrm>
            <a:off x="9481631" y="6066399"/>
            <a:ext cx="1311000" cy="276999"/>
          </a:xfrm>
          <a:prstGeom prst="rect">
            <a:avLst/>
          </a:prstGeom>
          <a:noFill/>
        </p:spPr>
        <p:txBody>
          <a:bodyPr wrap="none" rtlCol="0">
            <a:spAutoFit/>
          </a:bodyPr>
          <a:lstStyle/>
          <a:p>
            <a:r>
              <a:rPr lang="en-US" sz="1200"/>
              <a:t>Source: Wikipedia</a:t>
            </a:r>
          </a:p>
        </p:txBody>
      </p:sp>
    </p:spTree>
    <p:extLst>
      <p:ext uri="{BB962C8B-B14F-4D97-AF65-F5344CB8AC3E}">
        <p14:creationId xmlns:p14="http://schemas.microsoft.com/office/powerpoint/2010/main" val="791784250"/>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465</TotalTime>
  <Words>4902</Words>
  <Application>Microsoft Office PowerPoint</Application>
  <PresentationFormat>Widescreen</PresentationFormat>
  <Paragraphs>1041</Paragraphs>
  <Slides>61</Slides>
  <Notes>52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61</vt:i4>
      </vt:variant>
    </vt:vector>
  </HeadingPairs>
  <TitlesOfParts>
    <vt:vector size="74" baseType="lpstr">
      <vt:lpstr>等线</vt:lpstr>
      <vt:lpstr>等线 Light</vt:lpstr>
      <vt:lpstr>ＭＳ 明朝</vt:lpstr>
      <vt:lpstr>宋体</vt:lpstr>
      <vt:lpstr>宋体</vt:lpstr>
      <vt:lpstr>Arial</vt:lpstr>
      <vt:lpstr>Calibri</vt:lpstr>
      <vt:lpstr>Calibri Light</vt:lpstr>
      <vt:lpstr>Cambria Math</vt:lpstr>
      <vt:lpstr>Garamond</vt:lpstr>
      <vt:lpstr>Times New Roman</vt:lpstr>
      <vt:lpstr>Wingdings</vt:lpstr>
      <vt:lpstr>Office Theme</vt:lpstr>
      <vt:lpstr> GR5360 Math Methods-Financial Price Analysis Spring 2017  05/05/2017</vt:lpstr>
      <vt:lpstr>Presentation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Grid Search involves setting up a grid with one parameter on each axis, evaluating the target function at each grid point, and finding the grid point corresponding to the maximum RoA.</vt:lpstr>
      <vt:lpstr>We used grid search and simulated annealing in our project.</vt:lpstr>
      <vt:lpstr>Simulated Annealing is a heuristic technique for finding an approximately optimal solution. It is similar to a hill-climbing optimization, but stochastically generates random neighboring solutions, and sometimes chooses (with a small probability) not to move toward a better solution. It does this in order to avoid being stuck in a local maximum.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 Market - Graphs from Grid Search</vt:lpstr>
      <vt:lpstr>TY Market - Graphs from Grid Search</vt:lpstr>
      <vt:lpstr>TY Market - Graphs from Grid Search</vt:lpstr>
      <vt:lpstr>PowerPoint Presentation</vt:lpstr>
      <vt:lpstr>PowerPoint Presentation</vt:lpstr>
      <vt:lpstr>TY Grid Search Graphs</vt:lpstr>
      <vt:lpstr>PowerPoint Presentation</vt:lpstr>
      <vt:lpstr>PowerPoint Presentation</vt:lpstr>
      <vt:lpstr>Graph of Simulated Annealing Result - DX Market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Skyworks Solutions</dc:title>
  <dc:creator>Alfred Zhou</dc:creator>
  <cp:lastModifiedBy>Rene huang</cp:lastModifiedBy>
  <cp:revision>344</cp:revision>
  <dcterms:created xsi:type="dcterms:W3CDTF">2016-12-27T02:13:00Z</dcterms:created>
  <dcterms:modified xsi:type="dcterms:W3CDTF">2017-05-05T20:43:37Z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