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0" r:id="rId3"/>
    <p:sldId id="283" r:id="rId4"/>
    <p:sldId id="279" r:id="rId5"/>
    <p:sldId id="284" r:id="rId6"/>
    <p:sldId id="285" r:id="rId7"/>
    <p:sldId id="294" r:id="rId8"/>
    <p:sldId id="286" r:id="rId9"/>
    <p:sldId id="287" r:id="rId10"/>
    <p:sldId id="288" r:id="rId11"/>
    <p:sldId id="289" r:id="rId12"/>
    <p:sldId id="292" r:id="rId13"/>
    <p:sldId id="293" r:id="rId14"/>
    <p:sldId id="291"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3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333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12496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38548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641858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04202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19295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144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6549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77841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44437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26082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37541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72916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76391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1291" cy="51435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85800" y="1594485"/>
            <a:ext cx="7772400" cy="108013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799"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Franklin Gothic Book"/>
                <a:cs typeface="Franklin Gothic Book"/>
              </a:defRPr>
            </a:lvl1pPr>
          </a:lstStyle>
          <a:p>
            <a:endParaRPr/>
          </a:p>
        </p:txBody>
      </p:sp>
      <p:sp>
        <p:nvSpPr>
          <p:cNvPr id="3" name="Holder 3"/>
          <p:cNvSpPr>
            <a:spLocks noGrp="1"/>
          </p:cNvSpPr>
          <p:nvPr>
            <p:ph type="body" idx="1"/>
          </p:nvPr>
        </p:nvSpPr>
        <p:spPr/>
        <p:txBody>
          <a:bodyPr lIns="0" tIns="0" rIns="0" bIns="0"/>
          <a:lstStyle>
            <a:lvl1pPr>
              <a:defRPr sz="2200" b="0" i="0">
                <a:solidFill>
                  <a:schemeClr val="bg1"/>
                </a:solidFill>
                <a:latin typeface="Franklin Gothic Book"/>
                <a:cs typeface="Franklin Gothic Boo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Franklin Gothic Book"/>
                <a:cs typeface="Franklin Gothic Boo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35871" cy="51434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chemeClr val="tx1"/>
                </a:solidFill>
                <a:latin typeface="Franklin Gothic Book"/>
                <a:cs typeface="Franklin Gothic Boo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1880" y="717542"/>
            <a:ext cx="8360239" cy="359409"/>
          </a:xfrm>
          <a:prstGeom prst="rect">
            <a:avLst/>
          </a:prstGeom>
        </p:spPr>
        <p:txBody>
          <a:bodyPr wrap="square" lIns="0" tIns="0" rIns="0" bIns="0">
            <a:spAutoFit/>
          </a:bodyPr>
          <a:lstStyle>
            <a:lvl1pPr>
              <a:defRPr sz="1800" b="0" i="0">
                <a:solidFill>
                  <a:schemeClr val="tx1"/>
                </a:solidFill>
                <a:latin typeface="Franklin Gothic Book"/>
                <a:cs typeface="Franklin Gothic Book"/>
              </a:defRPr>
            </a:lvl1pPr>
          </a:lstStyle>
          <a:p>
            <a:endParaRPr/>
          </a:p>
        </p:txBody>
      </p:sp>
      <p:sp>
        <p:nvSpPr>
          <p:cNvPr id="3" name="Holder 3"/>
          <p:cNvSpPr>
            <a:spLocks noGrp="1"/>
          </p:cNvSpPr>
          <p:nvPr>
            <p:ph type="body" idx="1"/>
          </p:nvPr>
        </p:nvSpPr>
        <p:spPr>
          <a:xfrm>
            <a:off x="300354" y="1061926"/>
            <a:ext cx="8543290" cy="3408679"/>
          </a:xfrm>
          <a:prstGeom prst="rect">
            <a:avLst/>
          </a:prstGeom>
        </p:spPr>
        <p:txBody>
          <a:bodyPr wrap="square" lIns="0" tIns="0" rIns="0" bIns="0">
            <a:spAutoFit/>
          </a:bodyPr>
          <a:lstStyle>
            <a:lvl1pPr>
              <a:defRPr sz="2200" b="0" i="0">
                <a:solidFill>
                  <a:schemeClr val="bg1"/>
                </a:solidFill>
                <a:latin typeface="Franklin Gothic Book"/>
                <a:cs typeface="Franklin Gothic Book"/>
              </a:defRPr>
            </a:lvl1pPr>
          </a:lstStyle>
          <a:p>
            <a:endParaRPr/>
          </a:p>
        </p:txBody>
      </p:sp>
      <p:sp>
        <p:nvSpPr>
          <p:cNvPr id="4" name="Holder 4"/>
          <p:cNvSpPr>
            <a:spLocks noGrp="1"/>
          </p:cNvSpPr>
          <p:nvPr>
            <p:ph type="ftr" sz="quarter" idx="5"/>
          </p:nvPr>
        </p:nvSpPr>
        <p:spPr>
          <a:xfrm>
            <a:off x="3108960" y="4783455"/>
            <a:ext cx="2926079"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6/25/2018</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4150" y="0"/>
            <a:ext cx="0" cy="2137410"/>
          </a:xfrm>
          <a:custGeom>
            <a:avLst/>
            <a:gdLst/>
            <a:ahLst/>
            <a:cxnLst/>
            <a:rect l="l" t="t" r="r" b="b"/>
            <a:pathLst>
              <a:path h="2137410">
                <a:moveTo>
                  <a:pt x="0" y="2136913"/>
                </a:moveTo>
                <a:lnTo>
                  <a:pt x="0" y="0"/>
                </a:lnTo>
              </a:path>
            </a:pathLst>
          </a:custGeom>
          <a:ln w="12452">
            <a:solidFill>
              <a:srgbClr val="FBB83F"/>
            </a:solidFill>
          </a:ln>
        </p:spPr>
        <p:txBody>
          <a:bodyPr wrap="square" lIns="0" tIns="0" rIns="0" bIns="0" rtlCol="0"/>
          <a:lstStyle/>
          <a:p>
            <a:endParaRPr/>
          </a:p>
        </p:txBody>
      </p:sp>
      <p:sp>
        <p:nvSpPr>
          <p:cNvPr id="9" name="object 9"/>
          <p:cNvSpPr/>
          <p:nvPr/>
        </p:nvSpPr>
        <p:spPr>
          <a:xfrm flipV="1">
            <a:off x="3029955" y="2923154"/>
            <a:ext cx="6120000" cy="45719"/>
          </a:xfrm>
          <a:custGeom>
            <a:avLst/>
            <a:gdLst/>
            <a:ahLst/>
            <a:cxnLst/>
            <a:rect l="l" t="t" r="r" b="b"/>
            <a:pathLst>
              <a:path w="3337560">
                <a:moveTo>
                  <a:pt x="0" y="0"/>
                </a:moveTo>
                <a:lnTo>
                  <a:pt x="3337166" y="0"/>
                </a:lnTo>
              </a:path>
            </a:pathLst>
          </a:custGeom>
          <a:ln w="57150">
            <a:solidFill>
              <a:srgbClr val="FBBC0F"/>
            </a:solidFill>
          </a:ln>
        </p:spPr>
        <p:txBody>
          <a:bodyPr wrap="square" lIns="0" tIns="0" rIns="0" bIns="0" rtlCol="0"/>
          <a:lstStyle/>
          <a:p>
            <a:endParaRPr/>
          </a:p>
        </p:txBody>
      </p:sp>
      <p:sp>
        <p:nvSpPr>
          <p:cNvPr id="12" name="object 12"/>
          <p:cNvSpPr txBox="1"/>
          <p:nvPr/>
        </p:nvSpPr>
        <p:spPr>
          <a:xfrm>
            <a:off x="284215" y="3132589"/>
            <a:ext cx="2745740" cy="120650"/>
          </a:xfrm>
          <a:prstGeom prst="rect">
            <a:avLst/>
          </a:prstGeom>
        </p:spPr>
        <p:txBody>
          <a:bodyPr vert="horz" wrap="square" lIns="0" tIns="0" rIns="0" bIns="0" rtlCol="0">
            <a:spAutoFit/>
          </a:bodyPr>
          <a:lstStyle/>
          <a:p>
            <a:pPr marL="12700">
              <a:lnSpc>
                <a:spcPct val="100000"/>
              </a:lnSpc>
              <a:tabLst>
                <a:tab pos="2637790" algn="l"/>
              </a:tabLst>
            </a:pPr>
            <a:r>
              <a:rPr sz="750" spc="-12170" dirty="0">
                <a:solidFill>
                  <a:srgbClr val="F4DA8C"/>
                </a:solidFill>
                <a:latin typeface="Times New Roman"/>
                <a:cs typeface="Times New Roman"/>
              </a:rPr>
              <a:t>-</a:t>
            </a:r>
            <a:r>
              <a:rPr sz="750" spc="1245" dirty="0">
                <a:solidFill>
                  <a:srgbClr val="F4DA8C"/>
                </a:solidFill>
                <a:latin typeface="Times New Roman"/>
                <a:cs typeface="Times New Roman"/>
              </a:rPr>
              <a:t>-</a:t>
            </a:r>
            <a:r>
              <a:rPr sz="750" dirty="0">
                <a:solidFill>
                  <a:srgbClr val="F4DA8C"/>
                </a:solidFill>
                <a:latin typeface="Times New Roman"/>
                <a:cs typeface="Times New Roman"/>
              </a:rPr>
              <a:t>	</a:t>
            </a:r>
            <a:r>
              <a:rPr sz="750" spc="-85" dirty="0">
                <a:solidFill>
                  <a:srgbClr val="F9C423"/>
                </a:solidFill>
                <a:latin typeface="Times New Roman"/>
                <a:cs typeface="Times New Roman"/>
              </a:rPr>
              <a:t>Cl</a:t>
            </a:r>
            <a:r>
              <a:rPr sz="750" spc="-55" dirty="0">
                <a:solidFill>
                  <a:srgbClr val="F9C423"/>
                </a:solidFill>
                <a:latin typeface="Times New Roman"/>
                <a:cs typeface="Times New Roman"/>
              </a:rPr>
              <a:t>)</a:t>
            </a:r>
            <a:endParaRPr sz="750">
              <a:latin typeface="Times New Roman"/>
              <a:cs typeface="Times New Roman"/>
            </a:endParaRPr>
          </a:p>
        </p:txBody>
      </p:sp>
      <p:sp>
        <p:nvSpPr>
          <p:cNvPr id="13" name="object 13"/>
          <p:cNvSpPr txBox="1"/>
          <p:nvPr/>
        </p:nvSpPr>
        <p:spPr>
          <a:xfrm>
            <a:off x="488859" y="3770447"/>
            <a:ext cx="1610548" cy="830997"/>
          </a:xfrm>
          <a:prstGeom prst="rect">
            <a:avLst/>
          </a:prstGeom>
        </p:spPr>
        <p:txBody>
          <a:bodyPr vert="horz" wrap="square" lIns="0" tIns="0" rIns="0" bIns="0" rtlCol="0">
            <a:spAutoFit/>
          </a:bodyPr>
          <a:lstStyle/>
          <a:p>
            <a:pPr marL="12700">
              <a:lnSpc>
                <a:spcPct val="100000"/>
              </a:lnSpc>
            </a:pPr>
            <a:r>
              <a:rPr lang="en-US" dirty="0" err="1">
                <a:solidFill>
                  <a:srgbClr val="150A01"/>
                </a:solidFill>
                <a:latin typeface="Bahnschrift Condensed" panose="020B0502040204020203" pitchFamily="34" charset="0"/>
                <a:cs typeface="Times New Roman"/>
              </a:rPr>
              <a:t>Chaoshun</a:t>
            </a:r>
            <a:r>
              <a:rPr lang="en-US" dirty="0">
                <a:solidFill>
                  <a:srgbClr val="150A01"/>
                </a:solidFill>
                <a:latin typeface="Bahnschrift Condensed" panose="020B0502040204020203" pitchFamily="34" charset="0"/>
                <a:cs typeface="Times New Roman"/>
              </a:rPr>
              <a:t> Hu</a:t>
            </a:r>
          </a:p>
          <a:p>
            <a:pPr marL="12700">
              <a:lnSpc>
                <a:spcPct val="100000"/>
              </a:lnSpc>
            </a:pPr>
            <a:r>
              <a:rPr lang="en-US" dirty="0">
                <a:solidFill>
                  <a:srgbClr val="150A01"/>
                </a:solidFill>
                <a:latin typeface="Bahnschrift Condensed" panose="020B0502040204020203" pitchFamily="34" charset="0"/>
                <a:cs typeface="Times New Roman"/>
              </a:rPr>
              <a:t>Mahesh </a:t>
            </a:r>
            <a:r>
              <a:rPr lang="en-US" dirty="0" err="1">
                <a:solidFill>
                  <a:srgbClr val="150A01"/>
                </a:solidFill>
                <a:latin typeface="Bahnschrift Condensed" panose="020B0502040204020203" pitchFamily="34" charset="0"/>
                <a:cs typeface="Times New Roman"/>
              </a:rPr>
              <a:t>Kuklani</a:t>
            </a:r>
            <a:endParaRPr lang="en-US" dirty="0">
              <a:solidFill>
                <a:srgbClr val="150A01"/>
              </a:solidFill>
              <a:latin typeface="Bahnschrift Condensed" panose="020B0502040204020203" pitchFamily="34" charset="0"/>
              <a:cs typeface="Times New Roman"/>
            </a:endParaRPr>
          </a:p>
          <a:p>
            <a:pPr marL="12700">
              <a:lnSpc>
                <a:spcPct val="100000"/>
              </a:lnSpc>
            </a:pPr>
            <a:r>
              <a:rPr lang="en-US" dirty="0">
                <a:solidFill>
                  <a:srgbClr val="150A01"/>
                </a:solidFill>
                <a:latin typeface="Bahnschrift Condensed" panose="020B0502040204020203" pitchFamily="34" charset="0"/>
                <a:cs typeface="Times New Roman"/>
              </a:rPr>
              <a:t>Rene Pineda</a:t>
            </a:r>
            <a:endParaRPr dirty="0">
              <a:latin typeface="Bahnschrift Condensed" panose="020B0502040204020203" pitchFamily="34" charset="0"/>
              <a:cs typeface="Times New Roman"/>
            </a:endParaRPr>
          </a:p>
        </p:txBody>
      </p:sp>
      <p:sp>
        <p:nvSpPr>
          <p:cNvPr id="16" name="object 2">
            <a:extLst>
              <a:ext uri="{FF2B5EF4-FFF2-40B4-BE49-F238E27FC236}">
                <a16:creationId xmlns:a16="http://schemas.microsoft.com/office/drawing/2014/main" id="{0E2CD22D-D245-4274-AD69-F46CF77A0D0B}"/>
              </a:ext>
            </a:extLst>
          </p:cNvPr>
          <p:cNvSpPr/>
          <p:nvPr/>
        </p:nvSpPr>
        <p:spPr>
          <a:xfrm>
            <a:off x="488859" y="357565"/>
            <a:ext cx="2367040" cy="2761550"/>
          </a:xfrm>
          <a:prstGeom prst="rect">
            <a:avLst/>
          </a:prstGeom>
          <a:blipFill>
            <a:blip r:embed="rId3" cstate="print"/>
            <a:stretch>
              <a:fillRect l="-362056" t="-35712" r="-37500" b="-105358"/>
            </a:stretch>
          </a:blipFill>
        </p:spPr>
        <p:txBody>
          <a:bodyPr wrap="square" lIns="0" tIns="0" rIns="0" bIns="0" rtlCol="0"/>
          <a:lstStyle/>
          <a:p>
            <a:endParaRPr/>
          </a:p>
        </p:txBody>
      </p:sp>
      <p:sp>
        <p:nvSpPr>
          <p:cNvPr id="17" name="TextBox 16">
            <a:extLst>
              <a:ext uri="{FF2B5EF4-FFF2-40B4-BE49-F238E27FC236}">
                <a16:creationId xmlns:a16="http://schemas.microsoft.com/office/drawing/2014/main" id="{FE72B60A-D109-4090-86DB-CEE1AD9BBAA8}"/>
              </a:ext>
            </a:extLst>
          </p:cNvPr>
          <p:cNvSpPr txBox="1"/>
          <p:nvPr/>
        </p:nvSpPr>
        <p:spPr>
          <a:xfrm>
            <a:off x="3016404" y="2998469"/>
            <a:ext cx="6120000" cy="2164076"/>
          </a:xfrm>
          <a:prstGeom prst="rect">
            <a:avLst/>
          </a:prstGeom>
          <a:solidFill>
            <a:schemeClr val="tx1">
              <a:lumMod val="65000"/>
              <a:lumOff val="35000"/>
            </a:schemeClr>
          </a:solidFill>
        </p:spPr>
        <p:txBody>
          <a:bodyPr wrap="square" rtlCol="0" anchor="ctr">
            <a:noAutofit/>
          </a:bodyPr>
          <a:lstStyle/>
          <a:p>
            <a:r>
              <a:rPr lang="en-US" sz="2400" dirty="0">
                <a:solidFill>
                  <a:schemeClr val="bg1"/>
                </a:solidFill>
                <a:latin typeface="Bahnschrift Condensed" panose="020B0502040204020203" pitchFamily="34" charset="0"/>
              </a:rPr>
              <a:t>Analyzing producers, alcoholic content, bitterness, and other data of the industry</a:t>
            </a:r>
          </a:p>
        </p:txBody>
      </p:sp>
      <p:sp>
        <p:nvSpPr>
          <p:cNvPr id="18" name="TextBox 17">
            <a:extLst>
              <a:ext uri="{FF2B5EF4-FFF2-40B4-BE49-F238E27FC236}">
                <a16:creationId xmlns:a16="http://schemas.microsoft.com/office/drawing/2014/main" id="{FB1636E0-3B6D-4F38-83D2-81A2A6A250EA}"/>
              </a:ext>
            </a:extLst>
          </p:cNvPr>
          <p:cNvSpPr txBox="1"/>
          <p:nvPr/>
        </p:nvSpPr>
        <p:spPr>
          <a:xfrm>
            <a:off x="3016404" y="0"/>
            <a:ext cx="6120000" cy="2923154"/>
          </a:xfrm>
          <a:prstGeom prst="rect">
            <a:avLst/>
          </a:prstGeom>
          <a:solidFill>
            <a:schemeClr val="tx1"/>
          </a:solidFill>
        </p:spPr>
        <p:txBody>
          <a:bodyPr wrap="square" rtlCol="0" anchor="ctr">
            <a:noAutofit/>
          </a:bodyPr>
          <a:lstStyle/>
          <a:p>
            <a:r>
              <a:rPr lang="en-US" sz="4400" dirty="0">
                <a:solidFill>
                  <a:schemeClr val="bg1"/>
                </a:solidFill>
                <a:latin typeface="Bahnschrift Condensed" panose="020B0502040204020203" pitchFamily="34" charset="0"/>
              </a:rPr>
              <a:t>Analysis of </a:t>
            </a:r>
          </a:p>
          <a:p>
            <a:r>
              <a:rPr lang="en-US" sz="4400" dirty="0">
                <a:solidFill>
                  <a:schemeClr val="bg1"/>
                </a:solidFill>
                <a:latin typeface="Bahnschrift Condensed" panose="020B0502040204020203" pitchFamily="34" charset="0"/>
              </a:rPr>
              <a:t>Craft Beers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t>Maximum alcoholic content and maximum bitterness</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rPr>
              <a:t>Presented to the Brewers Association | Boulder, CO</a:t>
            </a:r>
          </a:p>
        </p:txBody>
      </p:sp>
      <p:sp>
        <p:nvSpPr>
          <p:cNvPr id="2" name="TextBox 1">
            <a:extLst>
              <a:ext uri="{FF2B5EF4-FFF2-40B4-BE49-F238E27FC236}">
                <a16:creationId xmlns:a16="http://schemas.microsoft.com/office/drawing/2014/main" id="{D720670B-5E3F-4374-AB02-CB843848AD7E}"/>
              </a:ext>
            </a:extLst>
          </p:cNvPr>
          <p:cNvSpPr txBox="1"/>
          <p:nvPr/>
        </p:nvSpPr>
        <p:spPr>
          <a:xfrm>
            <a:off x="304800" y="1047750"/>
            <a:ext cx="3960000" cy="830997"/>
          </a:xfrm>
          <a:prstGeom prst="rect">
            <a:avLst/>
          </a:prstGeom>
          <a:noFill/>
        </p:spPr>
        <p:txBody>
          <a:bodyPr wrap="square" rtlCol="0">
            <a:spAutoFit/>
          </a:bodyPr>
          <a:lstStyle/>
          <a:p>
            <a:pPr algn="ctr"/>
            <a:r>
              <a:rPr lang="en-US" sz="1600" dirty="0"/>
              <a:t>The State that has maximum alcoholic beer is </a:t>
            </a:r>
            <a:r>
              <a:rPr lang="en-US" sz="1600" dirty="0">
                <a:solidFill>
                  <a:srgbClr val="C00000"/>
                </a:solidFill>
              </a:rPr>
              <a:t>Colorado</a:t>
            </a:r>
            <a:r>
              <a:rPr lang="en-US" sz="1600" dirty="0"/>
              <a:t>, and it’s the “Lee Hill Series Vol. 5”, a </a:t>
            </a:r>
            <a:r>
              <a:rPr lang="en-US" sz="1600" dirty="0" err="1"/>
              <a:t>Quadrupel</a:t>
            </a:r>
            <a:r>
              <a:rPr lang="en-US" sz="1600" dirty="0"/>
              <a:t> Ale with 0.128 ABV</a:t>
            </a:r>
          </a:p>
        </p:txBody>
      </p:sp>
      <p:pic>
        <p:nvPicPr>
          <p:cNvPr id="4" name="Picture 3">
            <a:extLst>
              <a:ext uri="{FF2B5EF4-FFF2-40B4-BE49-F238E27FC236}">
                <a16:creationId xmlns:a16="http://schemas.microsoft.com/office/drawing/2014/main" id="{A486E00E-5D02-41BD-B352-869ABED67773}"/>
              </a:ext>
            </a:extLst>
          </p:cNvPr>
          <p:cNvPicPr>
            <a:picLocks noChangeAspect="1"/>
          </p:cNvPicPr>
          <p:nvPr/>
        </p:nvPicPr>
        <p:blipFill rotWithShape="1">
          <a:blip r:embed="rId3"/>
          <a:srcRect l="10000" t="20371" r="31667" b="10000"/>
          <a:stretch/>
        </p:blipFill>
        <p:spPr>
          <a:xfrm>
            <a:off x="293464" y="1885950"/>
            <a:ext cx="3806809" cy="2556000"/>
          </a:xfrm>
          <a:prstGeom prst="rect">
            <a:avLst/>
          </a:prstGeom>
        </p:spPr>
      </p:pic>
      <p:sp>
        <p:nvSpPr>
          <p:cNvPr id="9" name="TextBox 8">
            <a:extLst>
              <a:ext uri="{FF2B5EF4-FFF2-40B4-BE49-F238E27FC236}">
                <a16:creationId xmlns:a16="http://schemas.microsoft.com/office/drawing/2014/main" id="{1EF24315-FC2C-4E97-8F81-656989C5970A}"/>
              </a:ext>
            </a:extLst>
          </p:cNvPr>
          <p:cNvSpPr txBox="1"/>
          <p:nvPr/>
        </p:nvSpPr>
        <p:spPr>
          <a:xfrm>
            <a:off x="4724400" y="1047750"/>
            <a:ext cx="4343400" cy="830997"/>
          </a:xfrm>
          <a:prstGeom prst="rect">
            <a:avLst/>
          </a:prstGeom>
          <a:noFill/>
        </p:spPr>
        <p:txBody>
          <a:bodyPr wrap="square" rtlCol="0">
            <a:spAutoFit/>
          </a:bodyPr>
          <a:lstStyle/>
          <a:p>
            <a:pPr algn="ctr"/>
            <a:r>
              <a:rPr lang="en-US" sz="1600" dirty="0"/>
              <a:t>The State that has most bitter (IBU) beer is </a:t>
            </a:r>
            <a:r>
              <a:rPr lang="en-US" sz="1600" dirty="0">
                <a:solidFill>
                  <a:srgbClr val="C00000"/>
                </a:solidFill>
              </a:rPr>
              <a:t>Oregon</a:t>
            </a:r>
            <a:r>
              <a:rPr lang="en-US" sz="1600" dirty="0"/>
              <a:t>, and it’s the “Bitter Bitch”, an Imperial IPA with 138 IBU, produced by Astoria Brewing Co.</a:t>
            </a:r>
          </a:p>
        </p:txBody>
      </p:sp>
      <p:pic>
        <p:nvPicPr>
          <p:cNvPr id="7170" name="Picture 2" descr="Image result for bitter bitch imperial ipa astoria">
            <a:extLst>
              <a:ext uri="{FF2B5EF4-FFF2-40B4-BE49-F238E27FC236}">
                <a16:creationId xmlns:a16="http://schemas.microsoft.com/office/drawing/2014/main" id="{4E28136F-4F75-4164-9A85-A21926E4D7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2038350"/>
            <a:ext cx="1782000" cy="2376000"/>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721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t>Relationship between Bitterness and alcoholic content</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rPr>
              <a:t>Presented to the Brewers Association | Boulder, CO</a:t>
            </a:r>
          </a:p>
        </p:txBody>
      </p:sp>
      <p:pic>
        <p:nvPicPr>
          <p:cNvPr id="3" name="Picture 2">
            <a:extLst>
              <a:ext uri="{FF2B5EF4-FFF2-40B4-BE49-F238E27FC236}">
                <a16:creationId xmlns:a16="http://schemas.microsoft.com/office/drawing/2014/main" id="{6ABCABA2-3B2B-453C-B615-DD1DC4FC0B01}"/>
              </a:ext>
            </a:extLst>
          </p:cNvPr>
          <p:cNvPicPr>
            <a:picLocks noChangeAspect="1"/>
          </p:cNvPicPr>
          <p:nvPr/>
        </p:nvPicPr>
        <p:blipFill>
          <a:blip r:embed="rId3"/>
          <a:stretch>
            <a:fillRect/>
          </a:stretch>
        </p:blipFill>
        <p:spPr>
          <a:xfrm>
            <a:off x="2674800" y="895350"/>
            <a:ext cx="4183200" cy="2988000"/>
          </a:xfrm>
          <a:prstGeom prst="rect">
            <a:avLst/>
          </a:prstGeom>
        </p:spPr>
      </p:pic>
      <p:sp>
        <p:nvSpPr>
          <p:cNvPr id="9" name="TextBox 8">
            <a:extLst>
              <a:ext uri="{FF2B5EF4-FFF2-40B4-BE49-F238E27FC236}">
                <a16:creationId xmlns:a16="http://schemas.microsoft.com/office/drawing/2014/main" id="{C6FD9071-B31A-4931-B0A6-AA740B1C0ECC}"/>
              </a:ext>
            </a:extLst>
          </p:cNvPr>
          <p:cNvSpPr txBox="1"/>
          <p:nvPr/>
        </p:nvSpPr>
        <p:spPr>
          <a:xfrm>
            <a:off x="1502588" y="3955762"/>
            <a:ext cx="6803212" cy="584775"/>
          </a:xfrm>
          <a:prstGeom prst="rect">
            <a:avLst/>
          </a:prstGeom>
          <a:noFill/>
        </p:spPr>
        <p:txBody>
          <a:bodyPr wrap="square" rtlCol="0">
            <a:spAutoFit/>
          </a:bodyPr>
          <a:lstStyle/>
          <a:p>
            <a:pPr algn="ctr"/>
            <a:r>
              <a:rPr lang="en-US" sz="1600" dirty="0"/>
              <a:t>There is a noticeable positive relationship between bitterness and alcoholic content. The correlation coefficient between the variables is 0.67</a:t>
            </a:r>
          </a:p>
        </p:txBody>
      </p:sp>
    </p:spTree>
    <p:extLst>
      <p:ext uri="{BB962C8B-B14F-4D97-AF65-F5344CB8AC3E}">
        <p14:creationId xmlns:p14="http://schemas.microsoft.com/office/powerpoint/2010/main" val="184587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t>Additional analysis: Most popular beer styles</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rPr>
              <a:t>Presented to the Brewers Association | Boulder, CO</a:t>
            </a:r>
          </a:p>
        </p:txBody>
      </p:sp>
      <p:pic>
        <p:nvPicPr>
          <p:cNvPr id="2" name="Picture 1">
            <a:extLst>
              <a:ext uri="{FF2B5EF4-FFF2-40B4-BE49-F238E27FC236}">
                <a16:creationId xmlns:a16="http://schemas.microsoft.com/office/drawing/2014/main" id="{DDAA5E7A-C574-4AD8-AA33-A0DA14449C3D}"/>
              </a:ext>
            </a:extLst>
          </p:cNvPr>
          <p:cNvPicPr>
            <a:picLocks noChangeAspect="1"/>
          </p:cNvPicPr>
          <p:nvPr/>
        </p:nvPicPr>
        <p:blipFill>
          <a:blip r:embed="rId3"/>
          <a:stretch>
            <a:fillRect/>
          </a:stretch>
        </p:blipFill>
        <p:spPr>
          <a:xfrm>
            <a:off x="2011458" y="964624"/>
            <a:ext cx="5121084" cy="3657917"/>
          </a:xfrm>
          <a:prstGeom prst="rect">
            <a:avLst/>
          </a:prstGeom>
        </p:spPr>
      </p:pic>
    </p:spTree>
    <p:extLst>
      <p:ext uri="{BB962C8B-B14F-4D97-AF65-F5344CB8AC3E}">
        <p14:creationId xmlns:p14="http://schemas.microsoft.com/office/powerpoint/2010/main" val="355396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t>Additional analysis: Common words in beer names</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rPr>
              <a:t>Presented to the Brewers Association | Boulder, CO</a:t>
            </a:r>
          </a:p>
        </p:txBody>
      </p:sp>
      <p:pic>
        <p:nvPicPr>
          <p:cNvPr id="3" name="Picture 2">
            <a:extLst>
              <a:ext uri="{FF2B5EF4-FFF2-40B4-BE49-F238E27FC236}">
                <a16:creationId xmlns:a16="http://schemas.microsoft.com/office/drawing/2014/main" id="{56313FAF-DB69-4A7C-BFC1-E2BA61C6DB03}"/>
              </a:ext>
            </a:extLst>
          </p:cNvPr>
          <p:cNvPicPr>
            <a:picLocks noChangeAspect="1"/>
          </p:cNvPicPr>
          <p:nvPr/>
        </p:nvPicPr>
        <p:blipFill>
          <a:blip r:embed="rId3"/>
          <a:stretch>
            <a:fillRect/>
          </a:stretch>
        </p:blipFill>
        <p:spPr>
          <a:xfrm>
            <a:off x="1981200" y="895350"/>
            <a:ext cx="5121084" cy="3657917"/>
          </a:xfrm>
          <a:prstGeom prst="rect">
            <a:avLst/>
          </a:prstGeom>
        </p:spPr>
      </p:pic>
    </p:spTree>
    <p:extLst>
      <p:ext uri="{BB962C8B-B14F-4D97-AF65-F5344CB8AC3E}">
        <p14:creationId xmlns:p14="http://schemas.microsoft.com/office/powerpoint/2010/main" val="488782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t>Conclusions</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rPr>
              <a:t>Presented to the Brewers Association | Boulder, CO</a:t>
            </a:r>
          </a:p>
        </p:txBody>
      </p:sp>
      <p:sp>
        <p:nvSpPr>
          <p:cNvPr id="6" name="object 4">
            <a:extLst>
              <a:ext uri="{FF2B5EF4-FFF2-40B4-BE49-F238E27FC236}">
                <a16:creationId xmlns:a16="http://schemas.microsoft.com/office/drawing/2014/main" id="{0FA7648E-2C89-484A-98D6-2BBFE929FC09}"/>
              </a:ext>
            </a:extLst>
          </p:cNvPr>
          <p:cNvSpPr txBox="1"/>
          <p:nvPr/>
        </p:nvSpPr>
        <p:spPr>
          <a:xfrm>
            <a:off x="228600" y="1035606"/>
            <a:ext cx="8839200" cy="3693319"/>
          </a:xfrm>
          <a:prstGeom prst="rect">
            <a:avLst/>
          </a:prstGeom>
        </p:spPr>
        <p:txBody>
          <a:bodyPr vert="horz" wrap="square" lIns="0" tIns="0" rIns="0" bIns="0" rtlCol="0">
            <a:noAutofit/>
          </a:bodyPr>
          <a:lstStyle/>
          <a:p>
            <a:r>
              <a:rPr lang="en-US" sz="1600" dirty="0"/>
              <a:t>Based on the analysis, California and Colorado are the top two States. When we order all the data by Brewery and Beer IDs, . The first six observations include beer names: Parapet ESB, Stronghold, </a:t>
            </a:r>
            <a:r>
              <a:rPr lang="en-US" sz="1600" dirty="0" err="1"/>
              <a:t>Pumpion</a:t>
            </a:r>
            <a:r>
              <a:rPr lang="en-US" sz="1600" dirty="0"/>
              <a:t>, Wall’s End, Maggie’s Leap and Get Together. The last 6 observations include beer names: Pilsner Ukiah, </a:t>
            </a:r>
            <a:r>
              <a:rPr lang="en-US" sz="1600" dirty="0" err="1"/>
              <a:t>Porkslap</a:t>
            </a:r>
            <a:r>
              <a:rPr lang="en-US" sz="1600" dirty="0"/>
              <a:t> Pale Ale, Moo Thunder Stout, </a:t>
            </a:r>
            <a:r>
              <a:rPr lang="en-US" sz="1600" dirty="0" err="1"/>
              <a:t>Snapperhead</a:t>
            </a:r>
            <a:r>
              <a:rPr lang="en-US" sz="1600" dirty="0"/>
              <a:t> IPA, </a:t>
            </a:r>
            <a:r>
              <a:rPr lang="en-US" sz="1600" dirty="0" err="1"/>
              <a:t>Heinnieweisse</a:t>
            </a:r>
            <a:r>
              <a:rPr lang="en-US" sz="1600" dirty="0"/>
              <a:t> </a:t>
            </a:r>
            <a:r>
              <a:rPr lang="en-US" sz="1600" dirty="0" err="1"/>
              <a:t>Weissebier</a:t>
            </a:r>
            <a:r>
              <a:rPr lang="en-US" sz="1600" dirty="0"/>
              <a:t> and Urban Wilderness Pale Ale; Out of 2410 total rows of the data, there are two columns having NA’s: ABV has 62 and IBU has 1005.</a:t>
            </a:r>
          </a:p>
          <a:p>
            <a:endParaRPr lang="en-US" sz="1600" dirty="0"/>
          </a:p>
          <a:p>
            <a:r>
              <a:rPr lang="en-US" sz="1600" dirty="0"/>
              <a:t>After computing the median alcohol content and international bitterness unit for each state. DC has the highest median ABV, MS has the highest median IBV; UT has the lowest median ABV, SD has the lowest median IBV. The State of Colorado has the maximum alcoholic (ABV) beer and Oregon has the most bitter(IBU) beer. After running the summary statistics to ABV variable, the min ABV is 0.001 and the max ABV is 0.128. The Mean is 0.05977 and the median is 0.056. It has a little bit skewness here. Based on the scatter plot, we can see that there is a noticeable positive, linear relationship between the bitterness of the beer and the alcoholic content.</a:t>
            </a:r>
          </a:p>
          <a:p>
            <a:pPr marL="12700">
              <a:lnSpc>
                <a:spcPct val="100000"/>
              </a:lnSpc>
              <a:buSzPct val="103125"/>
              <a:tabLst>
                <a:tab pos="355600" algn="l"/>
              </a:tabLst>
            </a:pPr>
            <a:endParaRPr lang="en-US" sz="1200" dirty="0">
              <a:latin typeface="+mj-lt"/>
              <a:cs typeface="Franklin Gothic Book"/>
            </a:endParaRPr>
          </a:p>
        </p:txBody>
      </p:sp>
    </p:spTree>
    <p:extLst>
      <p:ext uri="{BB962C8B-B14F-4D97-AF65-F5344CB8AC3E}">
        <p14:creationId xmlns:p14="http://schemas.microsoft.com/office/powerpoint/2010/main" val="45434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t>Introduction</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rPr>
              <a:t>Presented to the Brewers Association | Boulder, CO</a:t>
            </a:r>
          </a:p>
        </p:txBody>
      </p:sp>
      <p:sp>
        <p:nvSpPr>
          <p:cNvPr id="6" name="object 4">
            <a:extLst>
              <a:ext uri="{FF2B5EF4-FFF2-40B4-BE49-F238E27FC236}">
                <a16:creationId xmlns:a16="http://schemas.microsoft.com/office/drawing/2014/main" id="{0FA7648E-2C89-484A-98D6-2BBFE929FC09}"/>
              </a:ext>
            </a:extLst>
          </p:cNvPr>
          <p:cNvSpPr txBox="1"/>
          <p:nvPr/>
        </p:nvSpPr>
        <p:spPr>
          <a:xfrm>
            <a:off x="228600" y="1035606"/>
            <a:ext cx="8839200" cy="3693319"/>
          </a:xfrm>
          <a:prstGeom prst="rect">
            <a:avLst/>
          </a:prstGeom>
        </p:spPr>
        <p:txBody>
          <a:bodyPr vert="horz" wrap="square" lIns="0" tIns="0" rIns="0" bIns="0" rtlCol="0">
            <a:noAutofit/>
          </a:bodyPr>
          <a:lstStyle/>
          <a:p>
            <a:pPr marL="298450" indent="-285750">
              <a:lnSpc>
                <a:spcPct val="100000"/>
              </a:lnSpc>
              <a:buSzPct val="103125"/>
              <a:buFont typeface="Wingdings" panose="05000000000000000000" pitchFamily="2" charset="2"/>
              <a:buChar char="§"/>
              <a:tabLst>
                <a:tab pos="355600" algn="l"/>
              </a:tabLst>
            </a:pPr>
            <a:r>
              <a:rPr lang="en-US" sz="1600" dirty="0">
                <a:latin typeface="+mj-lt"/>
                <a:cs typeface="Franklin Gothic Book"/>
              </a:rPr>
              <a:t>The craft beer Market in the U.S.</a:t>
            </a:r>
          </a:p>
          <a:p>
            <a:pPr marL="12700">
              <a:lnSpc>
                <a:spcPct val="100000"/>
              </a:lnSpc>
              <a:buSzPct val="103125"/>
              <a:tabLst>
                <a:tab pos="355600" algn="l"/>
              </a:tabLst>
            </a:pPr>
            <a:endParaRPr lang="en-US" sz="1400" dirty="0">
              <a:latin typeface="+mj-lt"/>
              <a:cs typeface="Franklin Gothic Book"/>
            </a:endParaRPr>
          </a:p>
          <a:p>
            <a:pPr marL="12700">
              <a:lnSpc>
                <a:spcPct val="100000"/>
              </a:lnSpc>
              <a:buSzPct val="103125"/>
              <a:tabLst>
                <a:tab pos="355600" algn="l"/>
              </a:tabLst>
            </a:pPr>
            <a:r>
              <a:rPr lang="en-US" sz="1400" dirty="0">
                <a:latin typeface="+mj-lt"/>
                <a:cs typeface="Franklin Gothic Book"/>
              </a:rPr>
              <a:t>There is a surge in popularity of craft beers in the United States. According to the Brewers Association, the overall beer market size in the U.S. was USD 111.4 Billion in 2017, of which USD 26 Billion belong to "craft beers". Retail dollar sales of craft increased 8%, a much larger growth than the rest of the industry. </a:t>
            </a:r>
          </a:p>
          <a:p>
            <a:pPr marL="12700">
              <a:lnSpc>
                <a:spcPct val="100000"/>
              </a:lnSpc>
              <a:buSzPct val="103125"/>
              <a:tabLst>
                <a:tab pos="355600" algn="l"/>
              </a:tabLst>
            </a:pPr>
            <a:r>
              <a:rPr lang="en-US" sz="1400" dirty="0">
                <a:latin typeface="+mj-lt"/>
                <a:cs typeface="Franklin Gothic Book"/>
              </a:rPr>
              <a:t>In volume terms, Overall U.S. beer volume sales were down 1% in 2017, whereas craft brewer sales continued to grow at a rate of 5% by volume, reaching 12.7% of the U.S. beer market by volume.</a:t>
            </a:r>
          </a:p>
          <a:p>
            <a:pPr marL="12700">
              <a:lnSpc>
                <a:spcPct val="100000"/>
              </a:lnSpc>
              <a:buSzPct val="103125"/>
              <a:tabLst>
                <a:tab pos="355600" algn="l"/>
              </a:tabLst>
            </a:pPr>
            <a:endParaRPr lang="en-US" sz="1600" dirty="0">
              <a:latin typeface="+mj-lt"/>
              <a:cs typeface="Franklin Gothic Book"/>
            </a:endParaRPr>
          </a:p>
          <a:p>
            <a:pPr marL="298450" indent="-285750">
              <a:lnSpc>
                <a:spcPct val="100000"/>
              </a:lnSpc>
              <a:buSzPct val="103125"/>
              <a:buFont typeface="Wingdings" panose="05000000000000000000" pitchFamily="2" charset="2"/>
              <a:buChar char="§"/>
              <a:tabLst>
                <a:tab pos="355600" algn="l"/>
              </a:tabLst>
            </a:pPr>
            <a:r>
              <a:rPr lang="en-US" sz="1600" dirty="0">
                <a:latin typeface="+mj-lt"/>
                <a:cs typeface="Franklin Gothic Book"/>
              </a:rPr>
              <a:t>Craft Breweries</a:t>
            </a:r>
          </a:p>
          <a:p>
            <a:pPr marL="12700">
              <a:lnSpc>
                <a:spcPct val="100000"/>
              </a:lnSpc>
              <a:buSzPct val="103125"/>
              <a:tabLst>
                <a:tab pos="355600" algn="l"/>
              </a:tabLst>
            </a:pPr>
            <a:endParaRPr lang="en-US" sz="1400" dirty="0">
              <a:latin typeface="+mj-lt"/>
              <a:cs typeface="Franklin Gothic Book"/>
            </a:endParaRPr>
          </a:p>
          <a:p>
            <a:pPr marL="12700">
              <a:lnSpc>
                <a:spcPct val="100000"/>
              </a:lnSpc>
              <a:buSzPct val="103125"/>
              <a:tabLst>
                <a:tab pos="355600" algn="l"/>
              </a:tabLst>
            </a:pPr>
            <a:r>
              <a:rPr lang="en-US" sz="1400" dirty="0">
                <a:latin typeface="+mj-lt"/>
                <a:cs typeface="Franklin Gothic Book"/>
              </a:rPr>
              <a:t>The characteristics of American craft beer producers are: small, independent, and traditional.</a:t>
            </a:r>
          </a:p>
          <a:p>
            <a:pPr marL="12700">
              <a:lnSpc>
                <a:spcPct val="100000"/>
              </a:lnSpc>
              <a:buSzPct val="103125"/>
              <a:tabLst>
                <a:tab pos="355600" algn="l"/>
              </a:tabLst>
            </a:pPr>
            <a:r>
              <a:rPr lang="en-US" sz="1400" dirty="0">
                <a:latin typeface="+mj-lt"/>
                <a:cs typeface="Franklin Gothic Book"/>
              </a:rPr>
              <a:t>There has been an explosive growth of craft breweries, the total number of breweries rose from 42 in 1978 to over 2,750 in 2012.</a:t>
            </a:r>
          </a:p>
          <a:p>
            <a:pPr marL="12700">
              <a:lnSpc>
                <a:spcPct val="100000"/>
              </a:lnSpc>
              <a:buSzPct val="103125"/>
              <a:tabLst>
                <a:tab pos="355600" algn="l"/>
              </a:tabLst>
            </a:pPr>
            <a:endParaRPr lang="en-US" sz="1400" dirty="0">
              <a:latin typeface="+mj-lt"/>
              <a:cs typeface="Franklin Gothic Book"/>
            </a:endParaRPr>
          </a:p>
          <a:p>
            <a:pPr marL="12700">
              <a:lnSpc>
                <a:spcPct val="100000"/>
              </a:lnSpc>
              <a:buSzPct val="103125"/>
              <a:tabLst>
                <a:tab pos="355600" algn="l"/>
              </a:tabLst>
            </a:pPr>
            <a:r>
              <a:rPr lang="en-US" sz="1400" dirty="0">
                <a:latin typeface="+mj-lt"/>
                <a:cs typeface="Franklin Gothic Book"/>
              </a:rPr>
              <a:t>The primary objective of this work is to provide the Brewers Association with insights that can help to understand the craft beers industry, using sample data from producers in the United States.</a:t>
            </a:r>
          </a:p>
          <a:p>
            <a:pPr marL="12700">
              <a:lnSpc>
                <a:spcPct val="100000"/>
              </a:lnSpc>
              <a:buSzPct val="103125"/>
              <a:tabLst>
                <a:tab pos="355600" algn="l"/>
              </a:tabLst>
            </a:pPr>
            <a:endParaRPr lang="en-US" sz="1400" dirty="0">
              <a:latin typeface="+mj-lt"/>
              <a:cs typeface="Franklin Gothic Book"/>
            </a:endParaRPr>
          </a:p>
        </p:txBody>
      </p:sp>
    </p:spTree>
    <p:extLst>
      <p:ext uri="{BB962C8B-B14F-4D97-AF65-F5344CB8AC3E}">
        <p14:creationId xmlns:p14="http://schemas.microsoft.com/office/powerpoint/2010/main" val="278470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t>Description of the Data</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rPr>
              <a:t>Presented to the Brewers Association | Boulder, CO</a:t>
            </a:r>
          </a:p>
        </p:txBody>
      </p:sp>
      <p:sp>
        <p:nvSpPr>
          <p:cNvPr id="6" name="object 4">
            <a:extLst>
              <a:ext uri="{FF2B5EF4-FFF2-40B4-BE49-F238E27FC236}">
                <a16:creationId xmlns:a16="http://schemas.microsoft.com/office/drawing/2014/main" id="{0FA7648E-2C89-484A-98D6-2BBFE929FC09}"/>
              </a:ext>
            </a:extLst>
          </p:cNvPr>
          <p:cNvSpPr txBox="1"/>
          <p:nvPr/>
        </p:nvSpPr>
        <p:spPr>
          <a:xfrm>
            <a:off x="228600" y="1035606"/>
            <a:ext cx="3733800" cy="2831544"/>
          </a:xfrm>
          <a:prstGeom prst="rect">
            <a:avLst/>
          </a:prstGeom>
        </p:spPr>
        <p:txBody>
          <a:bodyPr vert="horz" wrap="square" lIns="0" tIns="0" rIns="0" bIns="0" rtlCol="0">
            <a:spAutoFit/>
          </a:bodyPr>
          <a:lstStyle/>
          <a:p>
            <a:pPr marL="12700">
              <a:lnSpc>
                <a:spcPct val="100000"/>
              </a:lnSpc>
              <a:buSzPct val="103125"/>
              <a:tabLst>
                <a:tab pos="355600" algn="l"/>
              </a:tabLst>
            </a:pPr>
            <a:r>
              <a:rPr lang="en-US" sz="2000" spc="35" dirty="0">
                <a:latin typeface="+mj-lt"/>
                <a:cs typeface="Franklin Gothic Book"/>
              </a:rPr>
              <a:t>Beers Data Set: </a:t>
            </a:r>
          </a:p>
          <a:p>
            <a:pPr marL="12700">
              <a:lnSpc>
                <a:spcPct val="100000"/>
              </a:lnSpc>
              <a:buSzPct val="103125"/>
              <a:tabLst>
                <a:tab pos="355600" algn="l"/>
              </a:tabLst>
            </a:pPr>
            <a:r>
              <a:rPr lang="en-US" sz="2000" spc="35" dirty="0">
                <a:latin typeface="+mj-lt"/>
                <a:cs typeface="Franklin Gothic Book"/>
              </a:rPr>
              <a:t>2,410 different craft beers</a:t>
            </a:r>
          </a:p>
          <a:p>
            <a:pPr marL="355600" indent="-342900">
              <a:lnSpc>
                <a:spcPct val="100000"/>
              </a:lnSpc>
              <a:buSzPct val="103125"/>
              <a:buFont typeface="Arial"/>
              <a:buChar char="•"/>
              <a:tabLst>
                <a:tab pos="355600" algn="l"/>
              </a:tabLst>
            </a:pPr>
            <a:endParaRPr lang="en-US" sz="1600" dirty="0">
              <a:latin typeface="+mj-lt"/>
              <a:cs typeface="Franklin Gothic Book"/>
            </a:endParaRPr>
          </a:p>
          <a:p>
            <a:pPr marL="12700">
              <a:lnSpc>
                <a:spcPct val="100000"/>
              </a:lnSpc>
              <a:buSzPct val="103125"/>
              <a:tabLst>
                <a:tab pos="355600" algn="l"/>
              </a:tabLst>
            </a:pPr>
            <a:r>
              <a:rPr lang="en-US" sz="1600" u="sng" dirty="0">
                <a:latin typeface="+mj-lt"/>
                <a:cs typeface="Franklin Gothic Book"/>
              </a:rPr>
              <a:t>Variables:</a:t>
            </a:r>
          </a:p>
          <a:p>
            <a:pPr indent="252000">
              <a:lnSpc>
                <a:spcPct val="100000"/>
              </a:lnSpc>
              <a:buSzPct val="103125"/>
              <a:buFont typeface="Arial"/>
              <a:buChar char="•"/>
              <a:tabLst>
                <a:tab pos="355600" algn="l"/>
              </a:tabLst>
            </a:pPr>
            <a:r>
              <a:rPr lang="en-US" sz="1600" dirty="0">
                <a:latin typeface="+mj-lt"/>
                <a:cs typeface="Franklin Gothic Book"/>
              </a:rPr>
              <a:t>Name: Name of the Beer</a:t>
            </a:r>
          </a:p>
          <a:p>
            <a:pPr indent="252000">
              <a:lnSpc>
                <a:spcPct val="100000"/>
              </a:lnSpc>
              <a:buSzPct val="103125"/>
              <a:buFont typeface="Arial"/>
              <a:buChar char="•"/>
              <a:tabLst>
                <a:tab pos="355600" algn="l"/>
              </a:tabLst>
            </a:pPr>
            <a:r>
              <a:rPr lang="en-US" sz="1600" dirty="0" err="1">
                <a:latin typeface="+mj-lt"/>
                <a:cs typeface="Franklin Gothic Book"/>
              </a:rPr>
              <a:t>Beer_ID</a:t>
            </a:r>
            <a:r>
              <a:rPr lang="en-US" sz="1600" dirty="0">
                <a:latin typeface="+mj-lt"/>
                <a:cs typeface="Franklin Gothic Book"/>
              </a:rPr>
              <a:t>:  ID number for each beer</a:t>
            </a:r>
          </a:p>
          <a:p>
            <a:pPr indent="252000">
              <a:lnSpc>
                <a:spcPct val="100000"/>
              </a:lnSpc>
              <a:buSzPct val="103125"/>
              <a:buFont typeface="Arial"/>
              <a:buChar char="•"/>
              <a:tabLst>
                <a:tab pos="355600" algn="l"/>
              </a:tabLst>
            </a:pPr>
            <a:r>
              <a:rPr lang="en-US" sz="1600" dirty="0">
                <a:latin typeface="+mj-lt"/>
                <a:cs typeface="Franklin Gothic Book"/>
              </a:rPr>
              <a:t>ABV:  Alcohol by volume</a:t>
            </a:r>
          </a:p>
          <a:p>
            <a:pPr indent="252000">
              <a:lnSpc>
                <a:spcPct val="100000"/>
              </a:lnSpc>
              <a:buSzPct val="103125"/>
              <a:buFont typeface="Arial"/>
              <a:buChar char="•"/>
              <a:tabLst>
                <a:tab pos="355600" algn="l"/>
              </a:tabLst>
            </a:pPr>
            <a:r>
              <a:rPr lang="en-US" sz="1600" dirty="0">
                <a:latin typeface="+mj-lt"/>
                <a:cs typeface="Franklin Gothic Book"/>
              </a:rPr>
              <a:t>ABU:  International Bitterness Unit</a:t>
            </a:r>
          </a:p>
          <a:p>
            <a:pPr indent="252000">
              <a:lnSpc>
                <a:spcPct val="100000"/>
              </a:lnSpc>
              <a:buSzPct val="103125"/>
              <a:buFont typeface="Arial"/>
              <a:buChar char="•"/>
              <a:tabLst>
                <a:tab pos="355600" algn="l"/>
              </a:tabLst>
            </a:pPr>
            <a:r>
              <a:rPr lang="en-US" sz="1600" dirty="0" err="1">
                <a:latin typeface="+mj-lt"/>
                <a:cs typeface="Franklin Gothic Book"/>
              </a:rPr>
              <a:t>Brewery_id</a:t>
            </a:r>
            <a:r>
              <a:rPr lang="en-US" sz="1600" dirty="0">
                <a:latin typeface="+mj-lt"/>
                <a:cs typeface="Franklin Gothic Book"/>
              </a:rPr>
              <a:t>:  ID number for each brewery</a:t>
            </a:r>
          </a:p>
          <a:p>
            <a:pPr indent="252000">
              <a:lnSpc>
                <a:spcPct val="100000"/>
              </a:lnSpc>
              <a:buSzPct val="103125"/>
              <a:buFont typeface="Arial"/>
              <a:buChar char="•"/>
              <a:tabLst>
                <a:tab pos="355600" algn="l"/>
              </a:tabLst>
            </a:pPr>
            <a:r>
              <a:rPr lang="en-US" sz="1600" dirty="0">
                <a:latin typeface="+mj-lt"/>
                <a:cs typeface="Franklin Gothic Book"/>
              </a:rPr>
              <a:t>Style: Style of Beer</a:t>
            </a:r>
          </a:p>
          <a:p>
            <a:pPr indent="252000">
              <a:lnSpc>
                <a:spcPct val="100000"/>
              </a:lnSpc>
              <a:buSzPct val="103125"/>
              <a:buFont typeface="Arial"/>
              <a:buChar char="•"/>
              <a:tabLst>
                <a:tab pos="355600" algn="l"/>
              </a:tabLst>
            </a:pPr>
            <a:r>
              <a:rPr lang="en-US" sz="1600" dirty="0">
                <a:latin typeface="+mj-lt"/>
                <a:cs typeface="Franklin Gothic Book"/>
              </a:rPr>
              <a:t>Ounces:  Fluid ounces of each beer</a:t>
            </a:r>
          </a:p>
        </p:txBody>
      </p:sp>
      <p:sp>
        <p:nvSpPr>
          <p:cNvPr id="9" name="object 4">
            <a:extLst>
              <a:ext uri="{FF2B5EF4-FFF2-40B4-BE49-F238E27FC236}">
                <a16:creationId xmlns:a16="http://schemas.microsoft.com/office/drawing/2014/main" id="{1B7DB6A3-9CDD-4F2A-AFBD-26A3B2D6D5C7}"/>
              </a:ext>
            </a:extLst>
          </p:cNvPr>
          <p:cNvSpPr txBox="1"/>
          <p:nvPr/>
        </p:nvSpPr>
        <p:spPr>
          <a:xfrm>
            <a:off x="4648200" y="1035606"/>
            <a:ext cx="3886200" cy="2092881"/>
          </a:xfrm>
          <a:prstGeom prst="rect">
            <a:avLst/>
          </a:prstGeom>
        </p:spPr>
        <p:txBody>
          <a:bodyPr vert="horz" wrap="square" lIns="0" tIns="0" rIns="0" bIns="0" rtlCol="0">
            <a:spAutoFit/>
          </a:bodyPr>
          <a:lstStyle/>
          <a:p>
            <a:pPr marL="12700">
              <a:lnSpc>
                <a:spcPct val="100000"/>
              </a:lnSpc>
              <a:buSzPct val="103125"/>
              <a:tabLst>
                <a:tab pos="355600" algn="l"/>
              </a:tabLst>
            </a:pPr>
            <a:r>
              <a:rPr lang="en-US" sz="2000" spc="35" dirty="0">
                <a:latin typeface="+mj-lt"/>
                <a:cs typeface="Franklin Gothic Book"/>
              </a:rPr>
              <a:t>Breweries data set: </a:t>
            </a:r>
          </a:p>
          <a:p>
            <a:pPr marL="12700">
              <a:lnSpc>
                <a:spcPct val="100000"/>
              </a:lnSpc>
              <a:buSzPct val="103125"/>
              <a:tabLst>
                <a:tab pos="355600" algn="l"/>
              </a:tabLst>
            </a:pPr>
            <a:r>
              <a:rPr lang="en-US" sz="2000" spc="35" dirty="0">
                <a:latin typeface="+mj-lt"/>
                <a:cs typeface="Franklin Gothic Book"/>
              </a:rPr>
              <a:t>558 craft beer producers</a:t>
            </a:r>
          </a:p>
          <a:p>
            <a:pPr marL="12700">
              <a:lnSpc>
                <a:spcPct val="100000"/>
              </a:lnSpc>
              <a:buSzPct val="103125"/>
              <a:tabLst>
                <a:tab pos="355600" algn="l"/>
              </a:tabLst>
            </a:pPr>
            <a:endParaRPr lang="en-US" sz="1600" u="sng" dirty="0">
              <a:latin typeface="+mj-lt"/>
              <a:cs typeface="Franklin Gothic Book"/>
            </a:endParaRPr>
          </a:p>
          <a:p>
            <a:pPr marL="12700">
              <a:lnSpc>
                <a:spcPct val="100000"/>
              </a:lnSpc>
              <a:buSzPct val="103125"/>
              <a:tabLst>
                <a:tab pos="355600" algn="l"/>
              </a:tabLst>
            </a:pPr>
            <a:r>
              <a:rPr lang="en-US" sz="1600" u="sng" dirty="0">
                <a:latin typeface="+mj-lt"/>
                <a:cs typeface="Franklin Gothic Book"/>
              </a:rPr>
              <a:t>Variables:</a:t>
            </a:r>
          </a:p>
          <a:p>
            <a:pPr marL="355600" indent="-342900">
              <a:lnSpc>
                <a:spcPct val="100000"/>
              </a:lnSpc>
              <a:buSzPct val="103125"/>
              <a:buFont typeface="Arial"/>
              <a:buChar char="•"/>
              <a:tabLst>
                <a:tab pos="355600" algn="l"/>
              </a:tabLst>
            </a:pPr>
            <a:r>
              <a:rPr lang="en-US" sz="1600" dirty="0" err="1">
                <a:latin typeface="+mj-lt"/>
                <a:cs typeface="Franklin Gothic Book"/>
              </a:rPr>
              <a:t>Brew_ID</a:t>
            </a:r>
            <a:r>
              <a:rPr lang="en-US" sz="1600" dirty="0">
                <a:latin typeface="+mj-lt"/>
                <a:cs typeface="Franklin Gothic Book"/>
              </a:rPr>
              <a:t>:  ID number for each brewery</a:t>
            </a:r>
          </a:p>
          <a:p>
            <a:pPr marL="355600" indent="-342900">
              <a:lnSpc>
                <a:spcPct val="100000"/>
              </a:lnSpc>
              <a:buSzPct val="103125"/>
              <a:buFont typeface="Arial"/>
              <a:buChar char="•"/>
              <a:tabLst>
                <a:tab pos="355600" algn="l"/>
              </a:tabLst>
            </a:pPr>
            <a:r>
              <a:rPr lang="en-US" sz="1600" dirty="0">
                <a:latin typeface="+mj-lt"/>
                <a:cs typeface="Franklin Gothic Book"/>
              </a:rPr>
              <a:t>Name:  Brewery Name</a:t>
            </a:r>
          </a:p>
          <a:p>
            <a:pPr marL="355600" indent="-342900">
              <a:lnSpc>
                <a:spcPct val="100000"/>
              </a:lnSpc>
              <a:buSzPct val="103125"/>
              <a:buFont typeface="Arial"/>
              <a:buChar char="•"/>
              <a:tabLst>
                <a:tab pos="355600" algn="l"/>
              </a:tabLst>
            </a:pPr>
            <a:r>
              <a:rPr lang="en-US" sz="1600" dirty="0">
                <a:latin typeface="+mj-lt"/>
                <a:cs typeface="Franklin Gothic Book"/>
              </a:rPr>
              <a:t>City:  City each brewery is located</a:t>
            </a:r>
          </a:p>
          <a:p>
            <a:pPr marL="355600" indent="-342900">
              <a:lnSpc>
                <a:spcPct val="100000"/>
              </a:lnSpc>
              <a:buSzPct val="103125"/>
              <a:buFont typeface="Arial"/>
              <a:buChar char="•"/>
              <a:tabLst>
                <a:tab pos="355600" algn="l"/>
              </a:tabLst>
            </a:pPr>
            <a:r>
              <a:rPr lang="en-US" sz="1600" dirty="0">
                <a:latin typeface="+mj-lt"/>
                <a:cs typeface="Franklin Gothic Book"/>
              </a:rPr>
              <a:t>State:  State each brewery is located</a:t>
            </a:r>
            <a:endParaRPr sz="1600" dirty="0">
              <a:latin typeface="+mj-lt"/>
              <a:cs typeface="Franklin Gothic Book"/>
            </a:endParaRPr>
          </a:p>
        </p:txBody>
      </p:sp>
      <p:sp>
        <p:nvSpPr>
          <p:cNvPr id="11" name="object 4">
            <a:extLst>
              <a:ext uri="{FF2B5EF4-FFF2-40B4-BE49-F238E27FC236}">
                <a16:creationId xmlns:a16="http://schemas.microsoft.com/office/drawing/2014/main" id="{8E349571-691D-4404-A2C9-98687B3F0532}"/>
              </a:ext>
            </a:extLst>
          </p:cNvPr>
          <p:cNvSpPr txBox="1"/>
          <p:nvPr/>
        </p:nvSpPr>
        <p:spPr>
          <a:xfrm>
            <a:off x="304800" y="4106477"/>
            <a:ext cx="7924800" cy="307777"/>
          </a:xfrm>
          <a:prstGeom prst="rect">
            <a:avLst/>
          </a:prstGeom>
        </p:spPr>
        <p:txBody>
          <a:bodyPr vert="horz" wrap="square" lIns="0" tIns="0" rIns="0" bIns="0" rtlCol="0">
            <a:spAutoFit/>
          </a:bodyPr>
          <a:lstStyle/>
          <a:p>
            <a:pPr marL="12700">
              <a:lnSpc>
                <a:spcPct val="100000"/>
              </a:lnSpc>
              <a:buSzPct val="103125"/>
              <a:tabLst>
                <a:tab pos="355600" algn="l"/>
              </a:tabLst>
            </a:pPr>
            <a:r>
              <a:rPr lang="en-US" sz="2000" spc="35" dirty="0">
                <a:latin typeface="Franklin Gothic Book"/>
                <a:cs typeface="Franklin Gothic Book"/>
              </a:rPr>
              <a:t>We merged the data set by the ID of the brewery.</a:t>
            </a:r>
            <a:endParaRPr sz="1600" dirty="0">
              <a:latin typeface="Franklin Gothic Book"/>
              <a:cs typeface="Franklin Gothic Book"/>
            </a:endParaRPr>
          </a:p>
        </p:txBody>
      </p:sp>
    </p:spTree>
    <p:extLst>
      <p:ext uri="{BB962C8B-B14F-4D97-AF65-F5344CB8AC3E}">
        <p14:creationId xmlns:p14="http://schemas.microsoft.com/office/powerpoint/2010/main" val="371446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t>Which States have the largest number of breweries?</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rPr>
              <a:t>Presented to the Brewers Association | Boulder, CO</a:t>
            </a:r>
          </a:p>
        </p:txBody>
      </p:sp>
      <p:pic>
        <p:nvPicPr>
          <p:cNvPr id="10" name="Picture 9">
            <a:extLst>
              <a:ext uri="{FF2B5EF4-FFF2-40B4-BE49-F238E27FC236}">
                <a16:creationId xmlns:a16="http://schemas.microsoft.com/office/drawing/2014/main" id="{8FA33523-3FC4-456F-9478-75764538B005}"/>
              </a:ext>
            </a:extLst>
          </p:cNvPr>
          <p:cNvPicPr>
            <a:picLocks noChangeAspect="1"/>
          </p:cNvPicPr>
          <p:nvPr/>
        </p:nvPicPr>
        <p:blipFill rotWithShape="1">
          <a:blip r:embed="rId3"/>
          <a:srcRect t="16667" r="1230" b="19277"/>
          <a:stretch/>
        </p:blipFill>
        <p:spPr>
          <a:xfrm>
            <a:off x="3124200" y="1276350"/>
            <a:ext cx="5828442" cy="2700000"/>
          </a:xfrm>
          <a:prstGeom prst="rect">
            <a:avLst/>
          </a:prstGeom>
        </p:spPr>
      </p:pic>
      <p:pic>
        <p:nvPicPr>
          <p:cNvPr id="13" name="Picture 12">
            <a:extLst>
              <a:ext uri="{FF2B5EF4-FFF2-40B4-BE49-F238E27FC236}">
                <a16:creationId xmlns:a16="http://schemas.microsoft.com/office/drawing/2014/main" id="{635E773A-EEF5-4778-AAF7-FF6D1AC4E1CF}"/>
              </a:ext>
            </a:extLst>
          </p:cNvPr>
          <p:cNvPicPr>
            <a:picLocks noChangeAspect="1"/>
          </p:cNvPicPr>
          <p:nvPr/>
        </p:nvPicPr>
        <p:blipFill>
          <a:blip r:embed="rId4"/>
          <a:stretch>
            <a:fillRect/>
          </a:stretch>
        </p:blipFill>
        <p:spPr>
          <a:xfrm>
            <a:off x="838200" y="1073038"/>
            <a:ext cx="2105434" cy="3492000"/>
          </a:xfrm>
          <a:prstGeom prst="rect">
            <a:avLst/>
          </a:prstGeom>
        </p:spPr>
      </p:pic>
    </p:spTree>
    <p:extLst>
      <p:ext uri="{BB962C8B-B14F-4D97-AF65-F5344CB8AC3E}">
        <p14:creationId xmlns:p14="http://schemas.microsoft.com/office/powerpoint/2010/main" val="360628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t>First and last observations of the merged data set</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rPr>
              <a:t>Presented to the Brewers Association | Boulder, CO</a:t>
            </a:r>
          </a:p>
        </p:txBody>
      </p:sp>
      <p:graphicFrame>
        <p:nvGraphicFramePr>
          <p:cNvPr id="3" name="Table 2">
            <a:extLst>
              <a:ext uri="{FF2B5EF4-FFF2-40B4-BE49-F238E27FC236}">
                <a16:creationId xmlns:a16="http://schemas.microsoft.com/office/drawing/2014/main" id="{FBA8E220-A6D9-47D1-9360-B107842FEF98}"/>
              </a:ext>
            </a:extLst>
          </p:cNvPr>
          <p:cNvGraphicFramePr>
            <a:graphicFrameLocks noGrp="1"/>
          </p:cNvGraphicFramePr>
          <p:nvPr/>
        </p:nvGraphicFramePr>
        <p:xfrm>
          <a:off x="300038" y="1410491"/>
          <a:ext cx="8543925" cy="2711456"/>
        </p:xfrm>
        <a:graphic>
          <a:graphicData uri="http://schemas.openxmlformats.org/drawingml/2006/table">
            <a:tbl>
              <a:tblPr/>
              <a:tblGrid>
                <a:gridCol w="318078">
                  <a:extLst>
                    <a:ext uri="{9D8B030D-6E8A-4147-A177-3AD203B41FA5}">
                      <a16:colId xmlns:a16="http://schemas.microsoft.com/office/drawing/2014/main" val="1688933509"/>
                    </a:ext>
                  </a:extLst>
                </a:gridCol>
                <a:gridCol w="671498">
                  <a:extLst>
                    <a:ext uri="{9D8B030D-6E8A-4147-A177-3AD203B41FA5}">
                      <a16:colId xmlns:a16="http://schemas.microsoft.com/office/drawing/2014/main" val="2778762645"/>
                    </a:ext>
                  </a:extLst>
                </a:gridCol>
                <a:gridCol w="1431350">
                  <a:extLst>
                    <a:ext uri="{9D8B030D-6E8A-4147-A177-3AD203B41FA5}">
                      <a16:colId xmlns:a16="http://schemas.microsoft.com/office/drawing/2014/main" val="4139854795"/>
                    </a:ext>
                  </a:extLst>
                </a:gridCol>
                <a:gridCol w="477117">
                  <a:extLst>
                    <a:ext uri="{9D8B030D-6E8A-4147-A177-3AD203B41FA5}">
                      <a16:colId xmlns:a16="http://schemas.microsoft.com/office/drawing/2014/main" val="543717026"/>
                    </a:ext>
                  </a:extLst>
                </a:gridCol>
                <a:gridCol w="379927">
                  <a:extLst>
                    <a:ext uri="{9D8B030D-6E8A-4147-A177-3AD203B41FA5}">
                      <a16:colId xmlns:a16="http://schemas.microsoft.com/office/drawing/2014/main" val="2582337561"/>
                    </a:ext>
                  </a:extLst>
                </a:gridCol>
                <a:gridCol w="256230">
                  <a:extLst>
                    <a:ext uri="{9D8B030D-6E8A-4147-A177-3AD203B41FA5}">
                      <a16:colId xmlns:a16="http://schemas.microsoft.com/office/drawing/2014/main" val="1341982510"/>
                    </a:ext>
                  </a:extLst>
                </a:gridCol>
                <a:gridCol w="1793606">
                  <a:extLst>
                    <a:ext uri="{9D8B030D-6E8A-4147-A177-3AD203B41FA5}">
                      <a16:colId xmlns:a16="http://schemas.microsoft.com/office/drawing/2014/main" val="2615487876"/>
                    </a:ext>
                  </a:extLst>
                </a:gridCol>
                <a:gridCol w="441775">
                  <a:extLst>
                    <a:ext uri="{9D8B030D-6E8A-4147-A177-3AD203B41FA5}">
                      <a16:colId xmlns:a16="http://schemas.microsoft.com/office/drawing/2014/main" val="2092249482"/>
                    </a:ext>
                  </a:extLst>
                </a:gridCol>
                <a:gridCol w="1749428">
                  <a:extLst>
                    <a:ext uri="{9D8B030D-6E8A-4147-A177-3AD203B41FA5}">
                      <a16:colId xmlns:a16="http://schemas.microsoft.com/office/drawing/2014/main" val="473802054"/>
                    </a:ext>
                  </a:extLst>
                </a:gridCol>
                <a:gridCol w="689168">
                  <a:extLst>
                    <a:ext uri="{9D8B030D-6E8A-4147-A177-3AD203B41FA5}">
                      <a16:colId xmlns:a16="http://schemas.microsoft.com/office/drawing/2014/main" val="383495212"/>
                    </a:ext>
                  </a:extLst>
                </a:gridCol>
                <a:gridCol w="335748">
                  <a:extLst>
                    <a:ext uri="{9D8B030D-6E8A-4147-A177-3AD203B41FA5}">
                      <a16:colId xmlns:a16="http://schemas.microsoft.com/office/drawing/2014/main" val="2639549380"/>
                    </a:ext>
                  </a:extLst>
                </a:gridCol>
              </a:tblGrid>
              <a:tr h="169466">
                <a:tc gridSpan="11">
                  <a:txBody>
                    <a:bodyPr/>
                    <a:lstStyle/>
                    <a:p>
                      <a:pPr algn="ctr" fontAlgn="b"/>
                      <a:r>
                        <a:rPr lang="en-US" sz="1000" b="1" i="0" u="none" strike="noStrike">
                          <a:solidFill>
                            <a:srgbClr val="000000"/>
                          </a:solidFill>
                          <a:effectLst/>
                          <a:latin typeface="Calibri" panose="020F0502020204030204" pitchFamily="34" charset="0"/>
                        </a:rPr>
                        <a:t>First 6 Observations</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02834041"/>
                  </a:ext>
                </a:extLst>
              </a:tr>
              <a:tr h="169466">
                <a:tc>
                  <a:txBody>
                    <a:bodyPr/>
                    <a:lstStyle/>
                    <a:p>
                      <a:pPr algn="ctr" fontAlgn="b"/>
                      <a:r>
                        <a:rPr lang="en-US" sz="1000" b="0" i="0" u="none" strike="noStrike">
                          <a:solidFill>
                            <a:srgbClr val="000000"/>
                          </a:solidFill>
                          <a:effectLst/>
                          <a:latin typeface="Calibri" panose="020F0502020204030204" pitchFamily="34" charset="0"/>
                        </a:rPr>
                        <a:t> </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Brewery_ID</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Beer_Name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Beer_ID</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ABV</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IBU</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Style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Ounces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Brewery_Name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City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State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090069211"/>
                  </a:ext>
                </a:extLst>
              </a:tr>
              <a:tr h="169466">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Parapet ESB</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2687</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0.056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Extra Special / Strong Bitter (ESB)</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NorthGate Brewing </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Minneapolis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MN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942594653"/>
                  </a:ext>
                </a:extLst>
              </a:tr>
              <a:tr h="169466">
                <a:tc>
                  <a:txBody>
                    <a:bodyPr/>
                    <a:lstStyle/>
                    <a:p>
                      <a:pPr algn="r" fontAlgn="b"/>
                      <a:r>
                        <a:rPr lang="en-US" sz="1000" b="0" i="0" u="none" strike="noStrike">
                          <a:solidFill>
                            <a:srgbClr val="000000"/>
                          </a:solidFill>
                          <a:effectLst/>
                          <a:latin typeface="Calibri" panose="020F0502020204030204" pitchFamily="34" charset="0"/>
                        </a:rPr>
                        <a:t>2</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Stronghold</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2688</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American Porter</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NorthGate Brewing </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Minneapolis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MN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2189588875"/>
                  </a:ext>
                </a:extLst>
              </a:tr>
              <a:tr h="169466">
                <a:tc>
                  <a:txBody>
                    <a:bodyPr/>
                    <a:lstStyle/>
                    <a:p>
                      <a:pPr algn="r" fontAlgn="b"/>
                      <a:r>
                        <a:rPr lang="en-US" sz="1000" b="0" i="0" u="none" strike="noStrike">
                          <a:solidFill>
                            <a:srgbClr val="000000"/>
                          </a:solidFill>
                          <a:effectLst/>
                          <a:latin typeface="Calibri" panose="020F0502020204030204" pitchFamily="34" charset="0"/>
                        </a:rPr>
                        <a:t>3</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Pumpion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2689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38</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Pumpkin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NorthGate Brewing </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Minneapolis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MN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1711471490"/>
                  </a:ext>
                </a:extLst>
              </a:tr>
              <a:tr h="169466">
                <a:tc>
                  <a:txBody>
                    <a:bodyPr/>
                    <a:lstStyle/>
                    <a:p>
                      <a:pPr algn="r" fontAlgn="b"/>
                      <a:r>
                        <a:rPr lang="en-US" sz="1000" b="0" i="0" u="none" strike="noStrike">
                          <a:solidFill>
                            <a:srgbClr val="000000"/>
                          </a:solidFill>
                          <a:effectLst/>
                          <a:latin typeface="Calibri" panose="020F0502020204030204" pitchFamily="34" charset="0"/>
                        </a:rPr>
                        <a:t>4</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Wall's End</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2690</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0.048</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English Brown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NorthGate Brewing </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Minneapolis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MN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958294477"/>
                  </a:ext>
                </a:extLst>
              </a:tr>
              <a:tr h="169466">
                <a:tc>
                  <a:txBody>
                    <a:bodyPr/>
                    <a:lstStyle/>
                    <a:p>
                      <a:pPr algn="r" fontAlgn="b"/>
                      <a:r>
                        <a:rPr lang="en-US" sz="1000" b="0" i="0" u="none" strike="noStrike">
                          <a:solidFill>
                            <a:srgbClr val="000000"/>
                          </a:solidFill>
                          <a:effectLst/>
                          <a:latin typeface="Calibri" panose="020F0502020204030204" pitchFamily="34" charset="0"/>
                        </a:rPr>
                        <a:t>5</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Maggie's Leap</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2691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Milk / Sweet Stout</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NorthGate Brewing </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Minneapolis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MN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1174978263"/>
                  </a:ext>
                </a:extLst>
              </a:tr>
              <a:tr h="169466">
                <a:tc>
                  <a:txBody>
                    <a:bodyPr/>
                    <a:lstStyle/>
                    <a:p>
                      <a:pPr algn="r" fontAlgn="b"/>
                      <a:r>
                        <a:rPr lang="en-US" sz="1000" b="0" i="0" u="none" strike="noStrike">
                          <a:solidFill>
                            <a:srgbClr val="000000"/>
                          </a:solidFill>
                          <a:effectLst/>
                          <a:latin typeface="Calibri" panose="020F0502020204030204" pitchFamily="34" charset="0"/>
                        </a:rPr>
                        <a:t>6</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Get Together</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2692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0.045</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American IPA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NorthGate Brewing </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Minneapolis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MN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extLst>
                  <a:ext uri="{0D108BD9-81ED-4DB2-BD59-A6C34878D82A}">
                    <a16:rowId xmlns:a16="http://schemas.microsoft.com/office/drawing/2014/main" val="1562349943"/>
                  </a:ext>
                </a:extLst>
              </a:tr>
              <a:tr h="169466">
                <a:tc gridSpan="11">
                  <a:txBody>
                    <a:bodyPr/>
                    <a:lstStyle/>
                    <a:p>
                      <a:pPr algn="ctr" fontAlgn="b"/>
                      <a:r>
                        <a:rPr lang="en-US" sz="1000" b="1" i="0" u="none" strike="noStrike">
                          <a:solidFill>
                            <a:srgbClr val="000000"/>
                          </a:solidFill>
                          <a:effectLst/>
                          <a:latin typeface="Calibri" panose="020F0502020204030204" pitchFamily="34" charset="0"/>
                        </a:rPr>
                        <a:t>Last 6 Observations</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12423121"/>
                  </a:ext>
                </a:extLst>
              </a:tr>
              <a:tr h="169466">
                <a:tc>
                  <a:txBody>
                    <a:bodyPr/>
                    <a:lstStyle/>
                    <a:p>
                      <a:pPr algn="ctr" fontAlgn="b"/>
                      <a:r>
                        <a:rPr lang="en-US" sz="1000" b="0" i="0" u="none" strike="noStrike">
                          <a:solidFill>
                            <a:srgbClr val="000000"/>
                          </a:solidFill>
                          <a:effectLst/>
                          <a:latin typeface="Calibri" panose="020F0502020204030204" pitchFamily="34" charset="0"/>
                        </a:rPr>
                        <a:t> </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Brewery_ID</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Beer_Name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Beer_ID</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ABV</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IBU</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Style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Ounces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Brewery_Name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City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State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018054166"/>
                  </a:ext>
                </a:extLst>
              </a:tr>
              <a:tr h="169466">
                <a:tc>
                  <a:txBody>
                    <a:bodyPr/>
                    <a:lstStyle/>
                    <a:p>
                      <a:pPr algn="r" fontAlgn="b"/>
                      <a:r>
                        <a:rPr lang="en-US" sz="1000" b="0" i="0" u="none" strike="noStrike">
                          <a:solidFill>
                            <a:srgbClr val="000000"/>
                          </a:solidFill>
                          <a:effectLst/>
                          <a:latin typeface="Calibri" panose="020F0502020204030204" pitchFamily="34" charset="0"/>
                        </a:rPr>
                        <a:t>2405</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Pilsner Ukiah</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98</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0.055</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German Pilsener</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Ukiah Brewing Company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Ukiah</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CA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712059789"/>
                  </a:ext>
                </a:extLst>
              </a:tr>
              <a:tr h="169466">
                <a:tc>
                  <a:txBody>
                    <a:bodyPr/>
                    <a:lstStyle/>
                    <a:p>
                      <a:pPr algn="r" fontAlgn="b"/>
                      <a:r>
                        <a:rPr lang="en-US" sz="1000" b="0" i="0" u="none" strike="noStrike">
                          <a:solidFill>
                            <a:srgbClr val="000000"/>
                          </a:solidFill>
                          <a:effectLst/>
                          <a:latin typeface="Calibri" panose="020F0502020204030204" pitchFamily="34" charset="0"/>
                        </a:rPr>
                        <a:t>2406</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557</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Porkslap Pale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0.043</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American Pale Ale (APA)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Butternuts Beer and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Garrattsville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NY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1435869104"/>
                  </a:ext>
                </a:extLst>
              </a:tr>
              <a:tr h="169466">
                <a:tc>
                  <a:txBody>
                    <a:bodyPr/>
                    <a:lstStyle/>
                    <a:p>
                      <a:pPr algn="r" fontAlgn="b"/>
                      <a:r>
                        <a:rPr lang="en-US" sz="1000" b="0" i="0" u="none" strike="noStrike">
                          <a:solidFill>
                            <a:srgbClr val="000000"/>
                          </a:solidFill>
                          <a:effectLst/>
                          <a:latin typeface="Calibri" panose="020F0502020204030204" pitchFamily="34" charset="0"/>
                        </a:rPr>
                        <a:t>2407</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557</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Moo Thunder Stout</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Milk / Sweet Stout</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Butternuts Beer and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Garrattsville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NY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550827816"/>
                  </a:ext>
                </a:extLst>
              </a:tr>
              <a:tr h="169466">
                <a:tc>
                  <a:txBody>
                    <a:bodyPr/>
                    <a:lstStyle/>
                    <a:p>
                      <a:pPr algn="r" fontAlgn="b"/>
                      <a:r>
                        <a:rPr lang="en-US" sz="1000" b="0" i="0" u="none" strike="noStrike">
                          <a:solidFill>
                            <a:srgbClr val="000000"/>
                          </a:solidFill>
                          <a:effectLst/>
                          <a:latin typeface="Calibri" panose="020F0502020204030204" pitchFamily="34" charset="0"/>
                        </a:rPr>
                        <a:t>2408</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557</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Snapperhead IPA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0.068</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American IPA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Butternuts Beer and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Garrattsville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NY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1908044856"/>
                  </a:ext>
                </a:extLst>
              </a:tr>
              <a:tr h="169466">
                <a:tc>
                  <a:txBody>
                    <a:bodyPr/>
                    <a:lstStyle/>
                    <a:p>
                      <a:pPr algn="r" fontAlgn="b"/>
                      <a:r>
                        <a:rPr lang="en-US" sz="1000" b="0" i="0" u="none" strike="noStrike">
                          <a:solidFill>
                            <a:srgbClr val="000000"/>
                          </a:solidFill>
                          <a:effectLst/>
                          <a:latin typeface="Calibri" panose="020F0502020204030204" pitchFamily="34" charset="0"/>
                        </a:rPr>
                        <a:t>2409</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557</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Heinnieweisse Weissebier</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Hefeweizen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Butternuts Beer and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Garrattsville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NY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541404346"/>
                  </a:ext>
                </a:extLst>
              </a:tr>
              <a:tr h="169466">
                <a:tc>
                  <a:txBody>
                    <a:bodyPr/>
                    <a:lstStyle/>
                    <a:p>
                      <a:pPr algn="r" fontAlgn="b"/>
                      <a:r>
                        <a:rPr lang="en-US" sz="1000" b="0" i="0" u="none" strike="noStrike">
                          <a:solidFill>
                            <a:srgbClr val="000000"/>
                          </a:solidFill>
                          <a:effectLst/>
                          <a:latin typeface="Calibri" panose="020F0502020204030204" pitchFamily="34" charset="0"/>
                        </a:rPr>
                        <a:t>2410</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558</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Urban Wilderness Pale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30</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English Pale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Sleeping Lady Brewing Company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Anchorage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AK</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extLst>
                  <a:ext uri="{0D108BD9-81ED-4DB2-BD59-A6C34878D82A}">
                    <a16:rowId xmlns:a16="http://schemas.microsoft.com/office/drawing/2014/main" val="3393026793"/>
                  </a:ext>
                </a:extLst>
              </a:tr>
            </a:tbl>
          </a:graphicData>
        </a:graphic>
      </p:graphicFrame>
    </p:spTree>
    <p:extLst>
      <p:ext uri="{BB962C8B-B14F-4D97-AF65-F5344CB8AC3E}">
        <p14:creationId xmlns:p14="http://schemas.microsoft.com/office/powerpoint/2010/main" val="141052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t>Number of NA’s in each column</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rPr>
              <a:t>Presented to the Brewers Association | Boulder, CO</a:t>
            </a:r>
          </a:p>
        </p:txBody>
      </p:sp>
      <p:graphicFrame>
        <p:nvGraphicFramePr>
          <p:cNvPr id="4" name="Table 3">
            <a:extLst>
              <a:ext uri="{FF2B5EF4-FFF2-40B4-BE49-F238E27FC236}">
                <a16:creationId xmlns:a16="http://schemas.microsoft.com/office/drawing/2014/main" id="{952CAB91-CDF7-42DA-A27C-AB90B6EE910B}"/>
              </a:ext>
            </a:extLst>
          </p:cNvPr>
          <p:cNvGraphicFramePr>
            <a:graphicFrameLocks noGrp="1"/>
          </p:cNvGraphicFramePr>
          <p:nvPr/>
        </p:nvGraphicFramePr>
        <p:xfrm>
          <a:off x="3219450" y="1508919"/>
          <a:ext cx="2705100" cy="2514600"/>
        </p:xfrm>
        <a:graphic>
          <a:graphicData uri="http://schemas.openxmlformats.org/drawingml/2006/table">
            <a:tbl>
              <a:tblPr/>
              <a:tblGrid>
                <a:gridCol w="1422400">
                  <a:extLst>
                    <a:ext uri="{9D8B030D-6E8A-4147-A177-3AD203B41FA5}">
                      <a16:colId xmlns:a16="http://schemas.microsoft.com/office/drawing/2014/main" val="3349145058"/>
                    </a:ext>
                  </a:extLst>
                </a:gridCol>
                <a:gridCol w="1282700">
                  <a:extLst>
                    <a:ext uri="{9D8B030D-6E8A-4147-A177-3AD203B41FA5}">
                      <a16:colId xmlns:a16="http://schemas.microsoft.com/office/drawing/2014/main" val="3665215600"/>
                    </a:ext>
                  </a:extLst>
                </a:gridCol>
              </a:tblGrid>
              <a:tr h="228600">
                <a:tc>
                  <a:txBody>
                    <a:bodyPr/>
                    <a:lstStyle/>
                    <a:p>
                      <a:pPr algn="ctr" fontAlgn="b"/>
                      <a:r>
                        <a:rPr lang="en-US" sz="1400" b="1" i="0" u="none" strike="noStrike">
                          <a:solidFill>
                            <a:srgbClr val="000000"/>
                          </a:solidFill>
                          <a:effectLst/>
                          <a:latin typeface="Calibri" panose="020F0502020204030204" pitchFamily="34" charset="0"/>
                        </a:rPr>
                        <a:t>Column</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solidFill>
                      <a:srgbClr val="FFF2CC"/>
                    </a:solidFill>
                  </a:tcPr>
                </a:tc>
                <a:tc>
                  <a:txBody>
                    <a:bodyPr/>
                    <a:lstStyle/>
                    <a:p>
                      <a:pPr algn="ctr" fontAlgn="b"/>
                      <a:r>
                        <a:rPr lang="en-US" sz="1400" b="1" i="0" u="none" strike="noStrike">
                          <a:solidFill>
                            <a:srgbClr val="000000"/>
                          </a:solidFill>
                          <a:effectLst/>
                          <a:latin typeface="Calibri" panose="020F0502020204030204" pitchFamily="34" charset="0"/>
                        </a:rPr>
                        <a:t>Number of NA's</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solidFill>
                      <a:srgbClr val="FFF2CC"/>
                    </a:solidFill>
                  </a:tcPr>
                </a:tc>
                <a:extLst>
                  <a:ext uri="{0D108BD9-81ED-4DB2-BD59-A6C34878D82A}">
                    <a16:rowId xmlns:a16="http://schemas.microsoft.com/office/drawing/2014/main" val="1554610102"/>
                  </a:ext>
                </a:extLst>
              </a:tr>
              <a:tr h="228600">
                <a:tc>
                  <a:txBody>
                    <a:bodyPr/>
                    <a:lstStyle/>
                    <a:p>
                      <a:pPr algn="ctr" fontAlgn="b"/>
                      <a:r>
                        <a:rPr lang="en-US" sz="1400" b="0" i="0" u="none" strike="noStrike">
                          <a:solidFill>
                            <a:srgbClr val="000000"/>
                          </a:solidFill>
                          <a:effectLst/>
                          <a:latin typeface="Calibri" panose="020F0502020204030204" pitchFamily="34" charset="0"/>
                        </a:rPr>
                        <a:t>Brewery_ID</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323468872"/>
                  </a:ext>
                </a:extLst>
              </a:tr>
              <a:tr h="228600">
                <a:tc>
                  <a:txBody>
                    <a:bodyPr/>
                    <a:lstStyle/>
                    <a:p>
                      <a:pPr algn="ctr" fontAlgn="b"/>
                      <a:r>
                        <a:rPr lang="en-US" sz="1400" b="0" i="0" u="none" strike="noStrike">
                          <a:solidFill>
                            <a:srgbClr val="000000"/>
                          </a:solidFill>
                          <a:effectLst/>
                          <a:latin typeface="Calibri" panose="020F0502020204030204" pitchFamily="34" charset="0"/>
                        </a:rPr>
                        <a:t>Beer_Name</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689706464"/>
                  </a:ext>
                </a:extLst>
              </a:tr>
              <a:tr h="228600">
                <a:tc>
                  <a:txBody>
                    <a:bodyPr/>
                    <a:lstStyle/>
                    <a:p>
                      <a:pPr algn="ctr" fontAlgn="b"/>
                      <a:r>
                        <a:rPr lang="en-US" sz="1400" b="0" i="0" u="none" strike="noStrike">
                          <a:solidFill>
                            <a:srgbClr val="000000"/>
                          </a:solidFill>
                          <a:effectLst/>
                          <a:latin typeface="Calibri" panose="020F0502020204030204" pitchFamily="34" charset="0"/>
                        </a:rPr>
                        <a:t>Beer_ID</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21069812"/>
                  </a:ext>
                </a:extLst>
              </a:tr>
              <a:tr h="228600">
                <a:tc>
                  <a:txBody>
                    <a:bodyPr/>
                    <a:lstStyle/>
                    <a:p>
                      <a:pPr algn="ctr" fontAlgn="b"/>
                      <a:r>
                        <a:rPr lang="en-US" sz="1400" b="0" i="0" u="none" strike="noStrike">
                          <a:solidFill>
                            <a:srgbClr val="000000"/>
                          </a:solidFill>
                          <a:effectLst/>
                          <a:latin typeface="Calibri" panose="020F0502020204030204" pitchFamily="34" charset="0"/>
                        </a:rPr>
                        <a:t>ABV</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62</a:t>
                      </a:r>
                    </a:p>
                  </a:txBody>
                  <a:tcPr marL="7620" marR="7620" marT="762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289995414"/>
                  </a:ext>
                </a:extLst>
              </a:tr>
              <a:tr h="228600">
                <a:tc>
                  <a:txBody>
                    <a:bodyPr/>
                    <a:lstStyle/>
                    <a:p>
                      <a:pPr algn="ctr" fontAlgn="b"/>
                      <a:r>
                        <a:rPr lang="en-US" sz="1400" b="0" i="0" u="none" strike="noStrike">
                          <a:solidFill>
                            <a:srgbClr val="000000"/>
                          </a:solidFill>
                          <a:effectLst/>
                          <a:latin typeface="Calibri" panose="020F0502020204030204" pitchFamily="34" charset="0"/>
                        </a:rPr>
                        <a:t>IBU</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1,005</a:t>
                      </a:r>
                    </a:p>
                  </a:txBody>
                  <a:tcPr marL="7620" marR="7620" marT="762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284954571"/>
                  </a:ext>
                </a:extLst>
              </a:tr>
              <a:tr h="228600">
                <a:tc>
                  <a:txBody>
                    <a:bodyPr/>
                    <a:lstStyle/>
                    <a:p>
                      <a:pPr algn="ctr" fontAlgn="b"/>
                      <a:r>
                        <a:rPr lang="en-US" sz="1400" b="0" i="0" u="none" strike="noStrike">
                          <a:solidFill>
                            <a:srgbClr val="000000"/>
                          </a:solidFill>
                          <a:effectLst/>
                          <a:latin typeface="Calibri" panose="020F0502020204030204" pitchFamily="34" charset="0"/>
                        </a:rPr>
                        <a:t>Style</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419564489"/>
                  </a:ext>
                </a:extLst>
              </a:tr>
              <a:tr h="228600">
                <a:tc>
                  <a:txBody>
                    <a:bodyPr/>
                    <a:lstStyle/>
                    <a:p>
                      <a:pPr algn="ctr" fontAlgn="b"/>
                      <a:r>
                        <a:rPr lang="en-US" sz="1400" b="0" i="0" u="none" strike="noStrike">
                          <a:solidFill>
                            <a:srgbClr val="000000"/>
                          </a:solidFill>
                          <a:effectLst/>
                          <a:latin typeface="Calibri" panose="020F0502020204030204" pitchFamily="34" charset="0"/>
                        </a:rPr>
                        <a:t>Ounces</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63793958"/>
                  </a:ext>
                </a:extLst>
              </a:tr>
              <a:tr h="228600">
                <a:tc>
                  <a:txBody>
                    <a:bodyPr/>
                    <a:lstStyle/>
                    <a:p>
                      <a:pPr algn="ctr" fontAlgn="b"/>
                      <a:r>
                        <a:rPr lang="en-US" sz="1400" b="0" i="0" u="none" strike="noStrike">
                          <a:solidFill>
                            <a:srgbClr val="000000"/>
                          </a:solidFill>
                          <a:effectLst/>
                          <a:latin typeface="Calibri" panose="020F0502020204030204" pitchFamily="34" charset="0"/>
                        </a:rPr>
                        <a:t>Brewery_Name</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1494971019"/>
                  </a:ext>
                </a:extLst>
              </a:tr>
              <a:tr h="228600">
                <a:tc>
                  <a:txBody>
                    <a:bodyPr/>
                    <a:lstStyle/>
                    <a:p>
                      <a:pPr algn="ctr" fontAlgn="b"/>
                      <a:r>
                        <a:rPr lang="en-US" sz="1400" b="0" i="0" u="none" strike="noStrike">
                          <a:solidFill>
                            <a:srgbClr val="000000"/>
                          </a:solidFill>
                          <a:effectLst/>
                          <a:latin typeface="Calibri" panose="020F0502020204030204" pitchFamily="34" charset="0"/>
                        </a:rPr>
                        <a:t>City</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689958284"/>
                  </a:ext>
                </a:extLst>
              </a:tr>
              <a:tr h="228600">
                <a:tc>
                  <a:txBody>
                    <a:bodyPr/>
                    <a:lstStyle/>
                    <a:p>
                      <a:pPr algn="ctr" fontAlgn="b"/>
                      <a:r>
                        <a:rPr lang="en-US" sz="1400" b="0" i="0" u="none" strike="noStrike">
                          <a:solidFill>
                            <a:srgbClr val="000000"/>
                          </a:solidFill>
                          <a:effectLst/>
                          <a:latin typeface="Calibri" panose="020F0502020204030204" pitchFamily="34" charset="0"/>
                        </a:rPr>
                        <a:t>State</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extLst>
                  <a:ext uri="{0D108BD9-81ED-4DB2-BD59-A6C34878D82A}">
                    <a16:rowId xmlns:a16="http://schemas.microsoft.com/office/drawing/2014/main" val="1885256158"/>
                  </a:ext>
                </a:extLst>
              </a:tr>
            </a:tbl>
          </a:graphicData>
        </a:graphic>
      </p:graphicFrame>
    </p:spTree>
    <p:extLst>
      <p:ext uri="{BB962C8B-B14F-4D97-AF65-F5344CB8AC3E}">
        <p14:creationId xmlns:p14="http://schemas.microsoft.com/office/powerpoint/2010/main" val="152793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t>Summary Statistics of the ABV variable</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rPr>
              <a:t>Presented to the Brewers Association | Boulder, CO</a:t>
            </a:r>
          </a:p>
        </p:txBody>
      </p:sp>
      <p:pic>
        <p:nvPicPr>
          <p:cNvPr id="2" name="Picture 1">
            <a:extLst>
              <a:ext uri="{FF2B5EF4-FFF2-40B4-BE49-F238E27FC236}">
                <a16:creationId xmlns:a16="http://schemas.microsoft.com/office/drawing/2014/main" id="{4950FB01-0441-4425-8A3F-7F5A25C49F49}"/>
              </a:ext>
            </a:extLst>
          </p:cNvPr>
          <p:cNvPicPr>
            <a:picLocks noChangeAspect="1"/>
          </p:cNvPicPr>
          <p:nvPr/>
        </p:nvPicPr>
        <p:blipFill>
          <a:blip r:embed="rId3"/>
          <a:stretch>
            <a:fillRect/>
          </a:stretch>
        </p:blipFill>
        <p:spPr>
          <a:xfrm>
            <a:off x="2430000" y="895350"/>
            <a:ext cx="4284000" cy="3060000"/>
          </a:xfrm>
          <a:prstGeom prst="rect">
            <a:avLst/>
          </a:prstGeom>
        </p:spPr>
      </p:pic>
      <p:sp>
        <p:nvSpPr>
          <p:cNvPr id="4" name="Rectangle 1">
            <a:extLst>
              <a:ext uri="{FF2B5EF4-FFF2-40B4-BE49-F238E27FC236}">
                <a16:creationId xmlns:a16="http://schemas.microsoft.com/office/drawing/2014/main" id="{9EF84A57-FC09-4029-8AAE-BCE9ED286790}"/>
              </a:ext>
            </a:extLst>
          </p:cNvPr>
          <p:cNvSpPr>
            <a:spLocks noChangeArrowheads="1"/>
          </p:cNvSpPr>
          <p:nvPr/>
        </p:nvSpPr>
        <p:spPr bwMode="auto">
          <a:xfrm>
            <a:off x="1828800" y="4070224"/>
            <a:ext cx="5924699" cy="3558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Min. 	1st Qu. 	Median 	Mean 	3rd Qu. Max. 	NA’s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0.00100 	0.05000 	0.05600 	0.05977 	0.06700 0.12800 	62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115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t>Median alcohol content for beers produced in each State</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rPr>
              <a:t>Presented to the Brewers Association | Boulder, CO</a:t>
            </a:r>
          </a:p>
        </p:txBody>
      </p:sp>
      <p:pic>
        <p:nvPicPr>
          <p:cNvPr id="3" name="Picture 2">
            <a:extLst>
              <a:ext uri="{FF2B5EF4-FFF2-40B4-BE49-F238E27FC236}">
                <a16:creationId xmlns:a16="http://schemas.microsoft.com/office/drawing/2014/main" id="{213FB622-FD1D-46E1-A236-06FA74FAE5A7}"/>
              </a:ext>
            </a:extLst>
          </p:cNvPr>
          <p:cNvPicPr>
            <a:picLocks noChangeAspect="1"/>
          </p:cNvPicPr>
          <p:nvPr/>
        </p:nvPicPr>
        <p:blipFill>
          <a:blip r:embed="rId3"/>
          <a:stretch>
            <a:fillRect/>
          </a:stretch>
        </p:blipFill>
        <p:spPr>
          <a:xfrm>
            <a:off x="2286000" y="971550"/>
            <a:ext cx="4888800" cy="3492000"/>
          </a:xfrm>
          <a:prstGeom prst="rect">
            <a:avLst/>
          </a:prstGeom>
        </p:spPr>
      </p:pic>
    </p:spTree>
    <p:extLst>
      <p:ext uri="{BB962C8B-B14F-4D97-AF65-F5344CB8AC3E}">
        <p14:creationId xmlns:p14="http://schemas.microsoft.com/office/powerpoint/2010/main" val="268992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t>Median Bitterness Units for beers produced in each State</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rPr>
              <a:t>Presented to the Brewers Association | Boulder, CO</a:t>
            </a:r>
          </a:p>
        </p:txBody>
      </p:sp>
      <p:pic>
        <p:nvPicPr>
          <p:cNvPr id="4" name="Picture 3">
            <a:extLst>
              <a:ext uri="{FF2B5EF4-FFF2-40B4-BE49-F238E27FC236}">
                <a16:creationId xmlns:a16="http://schemas.microsoft.com/office/drawing/2014/main" id="{07B5F007-D5E3-4933-A5B7-BAAB96964539}"/>
              </a:ext>
            </a:extLst>
          </p:cNvPr>
          <p:cNvPicPr>
            <a:picLocks noChangeAspect="1"/>
          </p:cNvPicPr>
          <p:nvPr/>
        </p:nvPicPr>
        <p:blipFill>
          <a:blip r:embed="rId3"/>
          <a:stretch>
            <a:fillRect/>
          </a:stretch>
        </p:blipFill>
        <p:spPr>
          <a:xfrm>
            <a:off x="2052000" y="927311"/>
            <a:ext cx="5040000" cy="3600000"/>
          </a:xfrm>
          <a:prstGeom prst="rect">
            <a:avLst/>
          </a:prstGeom>
        </p:spPr>
      </p:pic>
    </p:spTree>
    <p:extLst>
      <p:ext uri="{BB962C8B-B14F-4D97-AF65-F5344CB8AC3E}">
        <p14:creationId xmlns:p14="http://schemas.microsoft.com/office/powerpoint/2010/main" val="2139218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TotalTime>
  <Words>1135</Words>
  <Application>Microsoft Office PowerPoint</Application>
  <PresentationFormat>On-screen Show (16:9)</PresentationFormat>
  <Paragraphs>250</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 Condensed</vt:lpstr>
      <vt:lpstr>Calibri</vt:lpstr>
      <vt:lpstr>Courier New</vt:lpstr>
      <vt:lpstr>Franklin Gothic Book</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CBC17_SOI_FINAL</dc:title>
  <dc:creator>Rene Pineda</dc:creator>
  <cp:lastModifiedBy>Rene Pineda</cp:lastModifiedBy>
  <cp:revision>11</cp:revision>
  <dcterms:created xsi:type="dcterms:W3CDTF">2018-06-25T22:29:49Z</dcterms:created>
  <dcterms:modified xsi:type="dcterms:W3CDTF">2018-06-26T05:19:12Z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2017-04-12T00:00:00Z</vt:filetime>
  </property>
  <property fmtid="{D5CDD505-2E9C-101B-9397-08002B2CF9AE}" pid="3" name="LastSaved">
    <vt:filetime>2018-06-26T00:00:00Z</vt:filetime>
  </property>
</Properties>
</file>