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4D3E2F"/>
        </a:fontRef>
        <a:srgbClr val="4D3E2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A"/>
          </a:solidFill>
        </a:fill>
      </a:tcStyle>
    </a:wholeTbl>
    <a:band2H>
      <a:tcTxStyle b="def" i="def"/>
      <a:tcStyle>
        <a:tcBdr/>
        <a:fill>
          <a:solidFill>
            <a:srgbClr val="EDF1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4D3E2F"/>
        </a:fontRef>
        <a:srgbClr val="4D3E2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0CC"/>
          </a:solidFill>
        </a:fill>
      </a:tcStyle>
    </a:wholeTbl>
    <a:band2H>
      <a:tcTxStyle b="def" i="def"/>
      <a:tcStyle>
        <a:tcBdr/>
        <a:fill>
          <a:solidFill>
            <a:srgbClr val="EB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4D3E2F"/>
        </a:fontRef>
        <a:srgbClr val="4D3E2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EBCA"/>
          </a:solidFill>
        </a:fill>
      </a:tcStyle>
    </a:wholeTbl>
    <a:band2H>
      <a:tcTxStyle b="def" i="def"/>
      <a:tcStyle>
        <a:tcBdr/>
        <a:fill>
          <a:solidFill>
            <a:srgbClr val="F6F5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4D3E2F"/>
        </a:fontRef>
        <a:srgbClr val="4D3E2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D3E2F"/>
        </a:fontRef>
        <a:srgbClr val="4D3E2F"/>
      </a:tcTxStyle>
      <a:tcStyle>
        <a:tcBdr>
          <a:left>
            <a:ln w="12700" cap="flat">
              <a:noFill/>
              <a:miter lim="400000"/>
            </a:ln>
          </a:left>
          <a:right>
            <a:ln w="12700" cap="flat">
              <a:noFill/>
              <a:miter lim="400000"/>
            </a:ln>
          </a:right>
          <a:top>
            <a:ln w="50800" cap="flat">
              <a:solidFill>
                <a:srgbClr val="4D3E2F"/>
              </a:solidFill>
              <a:prstDash val="solid"/>
              <a:round/>
            </a:ln>
          </a:top>
          <a:bottom>
            <a:ln w="25400" cap="flat">
              <a:solidFill>
                <a:srgbClr val="4D3E2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4D3E2F"/>
              </a:solidFill>
              <a:prstDash val="solid"/>
              <a:round/>
            </a:ln>
          </a:top>
          <a:bottom>
            <a:ln w="25400" cap="flat">
              <a:solidFill>
                <a:srgbClr val="4D3E2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D3E2F"/>
        </a:fontRef>
        <a:srgbClr val="4D3E2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DCC"/>
          </a:solidFill>
        </a:fill>
      </a:tcStyle>
    </a:wholeTbl>
    <a:band2H>
      <a:tcTxStyle b="def" i="def"/>
      <a:tcStyle>
        <a:tcBdr/>
        <a:fill>
          <a:solidFill>
            <a:srgbClr val="E8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3E2F"/>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3E2F"/>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3E2F"/>
          </a:solidFill>
        </a:fill>
      </a:tcStyle>
    </a:firstRow>
  </a:tblStyle>
  <a:tblStyle styleId="{2708684C-4D16-4618-839F-0558EEFCDFE6}" styleName="">
    <a:tblBg/>
    <a:wholeTbl>
      <a:tcTxStyle b="off" i="off">
        <a:fontRef idx="major">
          <a:srgbClr val="4D3E2F"/>
        </a:fontRef>
        <a:srgbClr val="4D3E2F"/>
      </a:tcTxStyle>
      <a:tcStyle>
        <a:tcBdr>
          <a:left>
            <a:ln w="12700" cap="flat">
              <a:solidFill>
                <a:srgbClr val="4D3E2F"/>
              </a:solidFill>
              <a:prstDash val="solid"/>
              <a:round/>
            </a:ln>
          </a:left>
          <a:right>
            <a:ln w="12700" cap="flat">
              <a:solidFill>
                <a:srgbClr val="4D3E2F"/>
              </a:solidFill>
              <a:prstDash val="solid"/>
              <a:round/>
            </a:ln>
          </a:right>
          <a:top>
            <a:ln w="12700" cap="flat">
              <a:solidFill>
                <a:srgbClr val="4D3E2F"/>
              </a:solidFill>
              <a:prstDash val="solid"/>
              <a:round/>
            </a:ln>
          </a:top>
          <a:bottom>
            <a:ln w="12700" cap="flat">
              <a:solidFill>
                <a:srgbClr val="4D3E2F"/>
              </a:solidFill>
              <a:prstDash val="solid"/>
              <a:round/>
            </a:ln>
          </a:bottom>
          <a:insideH>
            <a:ln w="12700" cap="flat">
              <a:solidFill>
                <a:srgbClr val="4D3E2F"/>
              </a:solidFill>
              <a:prstDash val="solid"/>
              <a:round/>
            </a:ln>
          </a:insideH>
          <a:insideV>
            <a:ln w="12700" cap="flat">
              <a:solidFill>
                <a:srgbClr val="4D3E2F"/>
              </a:solidFill>
              <a:prstDash val="solid"/>
              <a:round/>
            </a:ln>
          </a:insideV>
        </a:tcBdr>
        <a:fill>
          <a:solidFill>
            <a:srgbClr val="4D3E2F">
              <a:alpha val="20000"/>
            </a:srgbClr>
          </a:solidFill>
        </a:fill>
      </a:tcStyle>
    </a:wholeTbl>
    <a:band2H>
      <a:tcTxStyle b="def" i="def"/>
      <a:tcStyle>
        <a:tcBdr/>
        <a:fill>
          <a:solidFill>
            <a:srgbClr val="FFFFFF"/>
          </a:solidFill>
        </a:fill>
      </a:tcStyle>
    </a:band2H>
    <a:firstCol>
      <a:tcTxStyle b="on" i="off">
        <a:fontRef idx="major">
          <a:srgbClr val="4D3E2F"/>
        </a:fontRef>
        <a:srgbClr val="4D3E2F"/>
      </a:tcTxStyle>
      <a:tcStyle>
        <a:tcBdr>
          <a:left>
            <a:ln w="12700" cap="flat">
              <a:solidFill>
                <a:srgbClr val="4D3E2F"/>
              </a:solidFill>
              <a:prstDash val="solid"/>
              <a:round/>
            </a:ln>
          </a:left>
          <a:right>
            <a:ln w="12700" cap="flat">
              <a:solidFill>
                <a:srgbClr val="4D3E2F"/>
              </a:solidFill>
              <a:prstDash val="solid"/>
              <a:round/>
            </a:ln>
          </a:right>
          <a:top>
            <a:ln w="12700" cap="flat">
              <a:solidFill>
                <a:srgbClr val="4D3E2F"/>
              </a:solidFill>
              <a:prstDash val="solid"/>
              <a:round/>
            </a:ln>
          </a:top>
          <a:bottom>
            <a:ln w="12700" cap="flat">
              <a:solidFill>
                <a:srgbClr val="4D3E2F"/>
              </a:solidFill>
              <a:prstDash val="solid"/>
              <a:round/>
            </a:ln>
          </a:bottom>
          <a:insideH>
            <a:ln w="12700" cap="flat">
              <a:solidFill>
                <a:srgbClr val="4D3E2F"/>
              </a:solidFill>
              <a:prstDash val="solid"/>
              <a:round/>
            </a:ln>
          </a:insideH>
          <a:insideV>
            <a:ln w="12700" cap="flat">
              <a:solidFill>
                <a:srgbClr val="4D3E2F"/>
              </a:solidFill>
              <a:prstDash val="solid"/>
              <a:round/>
            </a:ln>
          </a:insideV>
        </a:tcBdr>
        <a:fill>
          <a:solidFill>
            <a:srgbClr val="4D3E2F">
              <a:alpha val="20000"/>
            </a:srgbClr>
          </a:solidFill>
        </a:fill>
      </a:tcStyle>
    </a:firstCol>
    <a:lastRow>
      <a:tcTxStyle b="on" i="off">
        <a:fontRef idx="major">
          <a:srgbClr val="4D3E2F"/>
        </a:fontRef>
        <a:srgbClr val="4D3E2F"/>
      </a:tcTxStyle>
      <a:tcStyle>
        <a:tcBdr>
          <a:left>
            <a:ln w="12700" cap="flat">
              <a:solidFill>
                <a:srgbClr val="4D3E2F"/>
              </a:solidFill>
              <a:prstDash val="solid"/>
              <a:round/>
            </a:ln>
          </a:left>
          <a:right>
            <a:ln w="12700" cap="flat">
              <a:solidFill>
                <a:srgbClr val="4D3E2F"/>
              </a:solidFill>
              <a:prstDash val="solid"/>
              <a:round/>
            </a:ln>
          </a:right>
          <a:top>
            <a:ln w="50800" cap="flat">
              <a:solidFill>
                <a:srgbClr val="4D3E2F"/>
              </a:solidFill>
              <a:prstDash val="solid"/>
              <a:round/>
            </a:ln>
          </a:top>
          <a:bottom>
            <a:ln w="12700" cap="flat">
              <a:solidFill>
                <a:srgbClr val="4D3E2F"/>
              </a:solidFill>
              <a:prstDash val="solid"/>
              <a:round/>
            </a:ln>
          </a:bottom>
          <a:insideH>
            <a:ln w="12700" cap="flat">
              <a:solidFill>
                <a:srgbClr val="4D3E2F"/>
              </a:solidFill>
              <a:prstDash val="solid"/>
              <a:round/>
            </a:ln>
          </a:insideH>
          <a:insideV>
            <a:ln w="12700" cap="flat">
              <a:solidFill>
                <a:srgbClr val="4D3E2F"/>
              </a:solidFill>
              <a:prstDash val="solid"/>
              <a:round/>
            </a:ln>
          </a:insideV>
        </a:tcBdr>
        <a:fill>
          <a:noFill/>
        </a:fill>
      </a:tcStyle>
    </a:lastRow>
    <a:firstRow>
      <a:tcTxStyle b="on" i="off">
        <a:fontRef idx="major">
          <a:srgbClr val="4D3E2F"/>
        </a:fontRef>
        <a:srgbClr val="4D3E2F"/>
      </a:tcTxStyle>
      <a:tcStyle>
        <a:tcBdr>
          <a:left>
            <a:ln w="12700" cap="flat">
              <a:solidFill>
                <a:srgbClr val="4D3E2F"/>
              </a:solidFill>
              <a:prstDash val="solid"/>
              <a:round/>
            </a:ln>
          </a:left>
          <a:right>
            <a:ln w="12700" cap="flat">
              <a:solidFill>
                <a:srgbClr val="4D3E2F"/>
              </a:solidFill>
              <a:prstDash val="solid"/>
              <a:round/>
            </a:ln>
          </a:right>
          <a:top>
            <a:ln w="12700" cap="flat">
              <a:solidFill>
                <a:srgbClr val="4D3E2F"/>
              </a:solidFill>
              <a:prstDash val="solid"/>
              <a:round/>
            </a:ln>
          </a:top>
          <a:bottom>
            <a:ln w="25400" cap="flat">
              <a:solidFill>
                <a:srgbClr val="4D3E2F"/>
              </a:solidFill>
              <a:prstDash val="solid"/>
              <a:round/>
            </a:ln>
          </a:bottom>
          <a:insideH>
            <a:ln w="12700" cap="flat">
              <a:solidFill>
                <a:srgbClr val="4D3E2F"/>
              </a:solidFill>
              <a:prstDash val="solid"/>
              <a:round/>
            </a:ln>
          </a:insideH>
          <a:insideV>
            <a:ln w="12700" cap="flat">
              <a:solidFill>
                <a:srgbClr val="4D3E2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a:p>
        </p:txBody>
      </p:sp>
      <p:sp>
        <p:nvSpPr>
          <p:cNvPr id="102" name="Shape 1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4D3E2F"/>
        </a:solidFill>
        <a:latin typeface="+mj-lt"/>
        <a:ea typeface="+mj-ea"/>
        <a:cs typeface="+mj-cs"/>
        <a:sym typeface="Corbel"/>
      </a:defRPr>
    </a:lvl1pPr>
    <a:lvl2pPr indent="228600" latinLnBrk="0">
      <a:defRPr sz="1200">
        <a:solidFill>
          <a:srgbClr val="4D3E2F"/>
        </a:solidFill>
        <a:latin typeface="+mj-lt"/>
        <a:ea typeface="+mj-ea"/>
        <a:cs typeface="+mj-cs"/>
        <a:sym typeface="Corbel"/>
      </a:defRPr>
    </a:lvl2pPr>
    <a:lvl3pPr indent="457200" latinLnBrk="0">
      <a:defRPr sz="1200">
        <a:solidFill>
          <a:srgbClr val="4D3E2F"/>
        </a:solidFill>
        <a:latin typeface="+mj-lt"/>
        <a:ea typeface="+mj-ea"/>
        <a:cs typeface="+mj-cs"/>
        <a:sym typeface="Corbel"/>
      </a:defRPr>
    </a:lvl3pPr>
    <a:lvl4pPr indent="685800" latinLnBrk="0">
      <a:defRPr sz="1200">
        <a:solidFill>
          <a:srgbClr val="4D3E2F"/>
        </a:solidFill>
        <a:latin typeface="+mj-lt"/>
        <a:ea typeface="+mj-ea"/>
        <a:cs typeface="+mj-cs"/>
        <a:sym typeface="Corbel"/>
      </a:defRPr>
    </a:lvl4pPr>
    <a:lvl5pPr indent="914400" latinLnBrk="0">
      <a:defRPr sz="1200">
        <a:solidFill>
          <a:srgbClr val="4D3E2F"/>
        </a:solidFill>
        <a:latin typeface="+mj-lt"/>
        <a:ea typeface="+mj-ea"/>
        <a:cs typeface="+mj-cs"/>
        <a:sym typeface="Corbel"/>
      </a:defRPr>
    </a:lvl5pPr>
    <a:lvl6pPr indent="1143000" latinLnBrk="0">
      <a:defRPr sz="1200">
        <a:solidFill>
          <a:srgbClr val="4D3E2F"/>
        </a:solidFill>
        <a:latin typeface="+mj-lt"/>
        <a:ea typeface="+mj-ea"/>
        <a:cs typeface="+mj-cs"/>
        <a:sym typeface="Corbel"/>
      </a:defRPr>
    </a:lvl6pPr>
    <a:lvl7pPr indent="1371600" latinLnBrk="0">
      <a:defRPr sz="1200">
        <a:solidFill>
          <a:srgbClr val="4D3E2F"/>
        </a:solidFill>
        <a:latin typeface="+mj-lt"/>
        <a:ea typeface="+mj-ea"/>
        <a:cs typeface="+mj-cs"/>
        <a:sym typeface="Corbel"/>
      </a:defRPr>
    </a:lvl7pPr>
    <a:lvl8pPr indent="1600200" latinLnBrk="0">
      <a:defRPr sz="1200">
        <a:solidFill>
          <a:srgbClr val="4D3E2F"/>
        </a:solidFill>
        <a:latin typeface="+mj-lt"/>
        <a:ea typeface="+mj-ea"/>
        <a:cs typeface="+mj-cs"/>
        <a:sym typeface="Corbel"/>
      </a:defRPr>
    </a:lvl8pPr>
    <a:lvl9pPr indent="1828800" latinLnBrk="0">
      <a:defRPr sz="1200">
        <a:solidFill>
          <a:srgbClr val="4D3E2F"/>
        </a:solidFill>
        <a:latin typeface="+mj-lt"/>
        <a:ea typeface="+mj-ea"/>
        <a:cs typeface="+mj-cs"/>
        <a:sym typeface="Corbe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Rectangle 8"/>
          <p:cNvSpPr/>
          <p:nvPr/>
        </p:nvSpPr>
        <p:spPr>
          <a:xfrm>
            <a:off x="1200150" y="0"/>
            <a:ext cx="3771900" cy="5943600"/>
          </a:xfrm>
          <a:prstGeom prst="rect">
            <a:avLst/>
          </a:prstGeom>
          <a:solidFill>
            <a:srgbClr val="688000"/>
          </a:solidFill>
          <a:ln w="12700">
            <a:miter lim="400000"/>
          </a:ln>
        </p:spPr>
        <p:txBody>
          <a:bodyPr lIns="45719" rIns="45719" anchor="ctr"/>
          <a:lstStyle/>
          <a:p>
            <a:pPr algn="ctr">
              <a:defRPr sz="1300">
                <a:solidFill>
                  <a:srgbClr val="FFFFFF"/>
                </a:solidFill>
              </a:defRPr>
            </a:pPr>
          </a:p>
        </p:txBody>
      </p:sp>
      <p:pic>
        <p:nvPicPr>
          <p:cNvPr id="14" name="Picture 7" descr="Picture 7"/>
          <p:cNvPicPr>
            <a:picLocks noChangeAspect="1"/>
          </p:cNvPicPr>
          <p:nvPr/>
        </p:nvPicPr>
        <p:blipFill>
          <a:blip r:embed="rId2">
            <a:extLst/>
          </a:blip>
          <a:stretch>
            <a:fillRect/>
          </a:stretch>
        </p:blipFill>
        <p:spPr>
          <a:xfrm>
            <a:off x="0" y="2057400"/>
            <a:ext cx="1117854" cy="3886200"/>
          </a:xfrm>
          <a:prstGeom prst="rect">
            <a:avLst/>
          </a:prstGeom>
          <a:ln w="12700">
            <a:miter lim="400000"/>
          </a:ln>
        </p:spPr>
      </p:pic>
      <p:pic>
        <p:nvPicPr>
          <p:cNvPr id="15" name="Picture 9" descr="Picture 9"/>
          <p:cNvPicPr>
            <a:picLocks noChangeAspect="1"/>
          </p:cNvPicPr>
          <p:nvPr/>
        </p:nvPicPr>
        <p:blipFill>
          <a:blip r:embed="rId3">
            <a:extLst/>
          </a:blip>
          <a:stretch>
            <a:fillRect/>
          </a:stretch>
        </p:blipFill>
        <p:spPr>
          <a:xfrm>
            <a:off x="5054346" y="2057400"/>
            <a:ext cx="1545576" cy="3886200"/>
          </a:xfrm>
          <a:prstGeom prst="rect">
            <a:avLst/>
          </a:prstGeom>
          <a:ln w="12700">
            <a:miter lim="400000"/>
          </a:ln>
        </p:spPr>
      </p:pic>
      <p:pic>
        <p:nvPicPr>
          <p:cNvPr id="16" name="Picture 10" descr="Picture 10"/>
          <p:cNvPicPr>
            <a:picLocks noChangeAspect="1"/>
          </p:cNvPicPr>
          <p:nvPr/>
        </p:nvPicPr>
        <p:blipFill>
          <a:blip r:embed="rId4">
            <a:extLst/>
          </a:blip>
          <a:stretch>
            <a:fillRect/>
          </a:stretch>
        </p:blipFill>
        <p:spPr>
          <a:xfrm>
            <a:off x="6682216" y="2057400"/>
            <a:ext cx="2462023" cy="3886200"/>
          </a:xfrm>
          <a:prstGeom prst="rect">
            <a:avLst/>
          </a:prstGeom>
          <a:ln w="12700">
            <a:miter lim="400000"/>
          </a:ln>
        </p:spPr>
      </p:pic>
      <p:sp>
        <p:nvSpPr>
          <p:cNvPr id="17" name="How does climate change in…"/>
          <p:cNvSpPr txBox="1"/>
          <p:nvPr/>
        </p:nvSpPr>
        <p:spPr>
          <a:xfrm>
            <a:off x="1268729" y="1697555"/>
            <a:ext cx="3530855" cy="28549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lnSpc>
                <a:spcPct val="90000"/>
              </a:lnSpc>
              <a:defRPr sz="3000">
                <a:solidFill>
                  <a:srgbClr val="FFFFFF"/>
                </a:solidFill>
              </a:defRPr>
            </a:pPr>
            <a:br/>
            <a:r>
              <a:t>How does climate change in</a:t>
            </a:r>
          </a:p>
          <a:p>
            <a:pPr defTabSz="685800">
              <a:lnSpc>
                <a:spcPct val="90000"/>
              </a:lnSpc>
              <a:defRPr sz="3000">
                <a:solidFill>
                  <a:srgbClr val="FFFFFF"/>
                </a:solidFill>
              </a:defRPr>
            </a:pPr>
            <a:r>
              <a:t>Miami Dade County compares to other counties in USA</a:t>
            </a:r>
            <a:br/>
          </a:p>
        </p:txBody>
      </p:sp>
      <p:sp>
        <p:nvSpPr>
          <p:cNvPr id="18" name="Subtitle 2"/>
          <p:cNvSpPr txBox="1"/>
          <p:nvPr/>
        </p:nvSpPr>
        <p:spPr>
          <a:xfrm>
            <a:off x="1268729" y="5130903"/>
            <a:ext cx="3634742" cy="62884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685800">
              <a:lnSpc>
                <a:spcPct val="81000"/>
              </a:lnSpc>
              <a:defRPr sz="1200">
                <a:solidFill>
                  <a:srgbClr val="FFFFFF"/>
                </a:solidFill>
              </a:defRPr>
            </a:pPr>
            <a:r>
              <a:t>Xiomara Chirinos</a:t>
            </a:r>
          </a:p>
          <a:p>
            <a:pPr defTabSz="685800">
              <a:lnSpc>
                <a:spcPct val="81000"/>
              </a:lnSpc>
              <a:defRPr sz="1200">
                <a:solidFill>
                  <a:srgbClr val="FFFFFF"/>
                </a:solidFill>
              </a:defRPr>
            </a:pPr>
            <a:r>
              <a:t>Raul Ramon Rodriguez</a:t>
            </a:r>
          </a:p>
          <a:p>
            <a:pPr defTabSz="685800">
              <a:lnSpc>
                <a:spcPct val="81000"/>
              </a:lnSpc>
              <a:defRPr sz="1200">
                <a:solidFill>
                  <a:srgbClr val="FFFFFF"/>
                </a:solidFill>
              </a:defRPr>
            </a:pPr>
            <a:r>
              <a:t>Rene Villarreal</a:t>
            </a:r>
          </a:p>
        </p:txBody>
      </p:sp>
      <p:sp>
        <p:nvSpPr>
          <p:cNvPr id="19" name="Title 1"/>
          <p:cNvSpPr txBox="1"/>
          <p:nvPr/>
        </p:nvSpPr>
        <p:spPr>
          <a:xfrm>
            <a:off x="1268729" y="4598807"/>
            <a:ext cx="3289808" cy="837092"/>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defTabSz="534923">
              <a:lnSpc>
                <a:spcPct val="90000"/>
              </a:lnSpc>
              <a:defRPr sz="1871">
                <a:solidFill>
                  <a:srgbClr val="FFFFFF"/>
                </a:solidFill>
              </a:defRPr>
            </a:pPr>
            <a:r>
              <a:t>CIS 541</a:t>
            </a:r>
            <a:br/>
            <a:r>
              <a:t>Fundamentals of Big Data</a:t>
            </a:r>
            <a:br/>
          </a:p>
        </p:txBody>
      </p:sp>
      <p:sp>
        <p:nvSpPr>
          <p:cNvPr id="20"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Title Text"/>
          <p:cNvSpPr txBox="1"/>
          <p:nvPr>
            <p:ph type="title"/>
          </p:nvPr>
        </p:nvSpPr>
        <p:spPr>
          <a:xfrm>
            <a:off x="1057520" y="276086"/>
            <a:ext cx="7028962" cy="1183568"/>
          </a:xfrm>
          <a:prstGeom prst="rect">
            <a:avLst/>
          </a:prstGeom>
        </p:spPr>
        <p:txBody>
          <a:bodyPr/>
          <a:lstStyle/>
          <a:p>
            <a:pPr/>
            <a:r>
              <a:t>Title Text</a:t>
            </a:r>
          </a:p>
        </p:txBody>
      </p:sp>
      <p:sp>
        <p:nvSpPr>
          <p:cNvPr id="28" name="Body Level One…"/>
          <p:cNvSpPr txBox="1"/>
          <p:nvPr>
            <p:ph type="body" idx="1"/>
          </p:nvPr>
        </p:nvSpPr>
        <p:spPr>
          <a:xfrm>
            <a:off x="583646" y="1627428"/>
            <a:ext cx="7028962" cy="46206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6" name="Rectangle 7"/>
          <p:cNvSpPr/>
          <p:nvPr/>
        </p:nvSpPr>
        <p:spPr>
          <a:xfrm>
            <a:off x="1200149" y="2059146"/>
            <a:ext cx="5399772" cy="3886201"/>
          </a:xfrm>
          <a:prstGeom prst="rect">
            <a:avLst/>
          </a:prstGeom>
          <a:solidFill>
            <a:srgbClr val="688000"/>
          </a:solidFill>
          <a:ln w="12700">
            <a:miter lim="400000"/>
          </a:ln>
        </p:spPr>
        <p:txBody>
          <a:bodyPr lIns="45719" rIns="45719" anchor="ctr"/>
          <a:lstStyle/>
          <a:p>
            <a:pPr algn="ctr">
              <a:defRPr sz="1300">
                <a:solidFill>
                  <a:srgbClr val="FFFFFF"/>
                </a:solidFill>
              </a:defRPr>
            </a:pPr>
          </a:p>
        </p:txBody>
      </p:sp>
      <p:sp>
        <p:nvSpPr>
          <p:cNvPr id="37" name="Title Text"/>
          <p:cNvSpPr txBox="1"/>
          <p:nvPr>
            <p:ph type="title"/>
          </p:nvPr>
        </p:nvSpPr>
        <p:spPr>
          <a:xfrm>
            <a:off x="1313832" y="2263913"/>
            <a:ext cx="5212081" cy="3143394"/>
          </a:xfrm>
          <a:prstGeom prst="rect">
            <a:avLst/>
          </a:prstGeom>
        </p:spPr>
        <p:txBody>
          <a:bodyPr/>
          <a:lstStyle>
            <a:lvl1pPr>
              <a:defRPr sz="4500">
                <a:solidFill>
                  <a:srgbClr val="FFFFFF"/>
                </a:solidFill>
              </a:defRPr>
            </a:lvl1pPr>
          </a:lstStyle>
          <a:p>
            <a:pPr/>
            <a:r>
              <a:t>Title Text</a:t>
            </a:r>
          </a:p>
        </p:txBody>
      </p:sp>
      <p:sp>
        <p:nvSpPr>
          <p:cNvPr id="38" name="Body Level One…"/>
          <p:cNvSpPr txBox="1"/>
          <p:nvPr>
            <p:ph type="body" sz="quarter" idx="1"/>
          </p:nvPr>
        </p:nvSpPr>
        <p:spPr>
          <a:xfrm>
            <a:off x="1313832" y="5381893"/>
            <a:ext cx="5212081" cy="449524"/>
          </a:xfrm>
          <a:prstGeom prst="rect">
            <a:avLst/>
          </a:prstGeom>
        </p:spPr>
        <p:txBody>
          <a:bodyPr/>
          <a:lstStyle>
            <a:lvl1pPr marL="0" indent="0">
              <a:spcBef>
                <a:spcPts val="0"/>
              </a:spcBef>
              <a:buSzTx/>
              <a:buFontTx/>
              <a:buNone/>
              <a:defRPr sz="1800">
                <a:solidFill>
                  <a:srgbClr val="FFFFFF"/>
                </a:solidFill>
              </a:defRPr>
            </a:lvl1pPr>
            <a:lvl2pPr marL="0" indent="342900">
              <a:spcBef>
                <a:spcPts val="0"/>
              </a:spcBef>
              <a:buSzTx/>
              <a:buFontTx/>
              <a:buNone/>
              <a:defRPr sz="1800">
                <a:solidFill>
                  <a:srgbClr val="FFFFFF"/>
                </a:solidFill>
              </a:defRPr>
            </a:lvl2pPr>
            <a:lvl3pPr marL="0" indent="685800">
              <a:spcBef>
                <a:spcPts val="0"/>
              </a:spcBef>
              <a:buSzTx/>
              <a:buFontTx/>
              <a:buNone/>
              <a:defRPr sz="1800">
                <a:solidFill>
                  <a:srgbClr val="FFFFFF"/>
                </a:solidFill>
              </a:defRPr>
            </a:lvl3pPr>
            <a:lvl4pPr marL="0" indent="1028700">
              <a:spcBef>
                <a:spcPts val="0"/>
              </a:spcBef>
              <a:buSzTx/>
              <a:buFontTx/>
              <a:buNone/>
              <a:defRPr sz="1800">
                <a:solidFill>
                  <a:srgbClr val="FFFFFF"/>
                </a:solidFill>
              </a:defRPr>
            </a:lvl4pPr>
            <a:lvl5pPr marL="0" indent="1371600">
              <a:spcBef>
                <a:spcPts val="0"/>
              </a:spcBef>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39" name="Picture 10" descr="Picture 10"/>
          <p:cNvPicPr>
            <a:picLocks noChangeAspect="1"/>
          </p:cNvPicPr>
          <p:nvPr/>
        </p:nvPicPr>
        <p:blipFill>
          <a:blip r:embed="rId2">
            <a:extLst/>
          </a:blip>
          <a:stretch>
            <a:fillRect/>
          </a:stretch>
        </p:blipFill>
        <p:spPr>
          <a:xfrm>
            <a:off x="0" y="2059146"/>
            <a:ext cx="1117854" cy="3886201"/>
          </a:xfrm>
          <a:prstGeom prst="rect">
            <a:avLst/>
          </a:prstGeom>
          <a:ln w="12700">
            <a:miter lim="400000"/>
          </a:ln>
        </p:spPr>
      </p:pic>
      <p:pic>
        <p:nvPicPr>
          <p:cNvPr id="40" name="Picture 8" descr="Picture 8"/>
          <p:cNvPicPr>
            <a:picLocks noChangeAspect="1"/>
          </p:cNvPicPr>
          <p:nvPr/>
        </p:nvPicPr>
        <p:blipFill>
          <a:blip r:embed="rId3">
            <a:extLst/>
          </a:blip>
          <a:stretch>
            <a:fillRect/>
          </a:stretch>
        </p:blipFill>
        <p:spPr>
          <a:xfrm>
            <a:off x="6682216" y="2059146"/>
            <a:ext cx="2462023" cy="3886201"/>
          </a:xfrm>
          <a:prstGeom prst="rect">
            <a:avLst/>
          </a:prstGeom>
          <a:ln w="12700">
            <a:miter lim="400000"/>
          </a:ln>
        </p:spPr>
      </p:pic>
      <p:sp>
        <p:nvSpPr>
          <p:cNvPr id="41"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8" name="Title Text"/>
          <p:cNvSpPr txBox="1"/>
          <p:nvPr>
            <p:ph type="title"/>
          </p:nvPr>
        </p:nvSpPr>
        <p:spPr>
          <a:xfrm>
            <a:off x="1057520" y="276086"/>
            <a:ext cx="7028962" cy="1183568"/>
          </a:xfrm>
          <a:prstGeom prst="rect">
            <a:avLst/>
          </a:prstGeom>
        </p:spPr>
        <p:txBody>
          <a:bodyPr/>
          <a:lstStyle/>
          <a:p>
            <a:pPr/>
            <a:r>
              <a:t>Title Text</a:t>
            </a:r>
          </a:p>
        </p:txBody>
      </p:sp>
      <p:sp>
        <p:nvSpPr>
          <p:cNvPr id="49" name="Body Level One…"/>
          <p:cNvSpPr txBox="1"/>
          <p:nvPr>
            <p:ph type="body" sz="half" idx="1"/>
          </p:nvPr>
        </p:nvSpPr>
        <p:spPr>
          <a:xfrm>
            <a:off x="1057275" y="1556280"/>
            <a:ext cx="3457575" cy="46206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7" name="Title Text"/>
          <p:cNvSpPr txBox="1"/>
          <p:nvPr>
            <p:ph type="title"/>
          </p:nvPr>
        </p:nvSpPr>
        <p:spPr>
          <a:xfrm>
            <a:off x="1057520" y="276086"/>
            <a:ext cx="7028962" cy="1183568"/>
          </a:xfrm>
          <a:prstGeom prst="rect">
            <a:avLst/>
          </a:prstGeom>
        </p:spPr>
        <p:txBody>
          <a:bodyPr/>
          <a:lstStyle/>
          <a:p>
            <a:pPr/>
            <a:r>
              <a:t>Title Text</a:t>
            </a:r>
          </a:p>
        </p:txBody>
      </p:sp>
      <p:sp>
        <p:nvSpPr>
          <p:cNvPr id="58" name="Body Level One…"/>
          <p:cNvSpPr txBox="1"/>
          <p:nvPr>
            <p:ph type="body" sz="quarter" idx="1"/>
          </p:nvPr>
        </p:nvSpPr>
        <p:spPr>
          <a:xfrm>
            <a:off x="1057274" y="1554480"/>
            <a:ext cx="3456433" cy="823913"/>
          </a:xfrm>
          <a:prstGeom prst="rect">
            <a:avLst/>
          </a:prstGeom>
        </p:spPr>
        <p:txBody>
          <a:bodyPr anchor="b"/>
          <a:lstStyle>
            <a:lvl1pPr marL="0" indent="0">
              <a:spcBef>
                <a:spcPts val="0"/>
              </a:spcBef>
              <a:buSzTx/>
              <a:buFontTx/>
              <a:buNone/>
            </a:lvl1pPr>
            <a:lvl2pPr marL="0" indent="342900">
              <a:spcBef>
                <a:spcPts val="0"/>
              </a:spcBef>
              <a:buSzTx/>
              <a:buFontTx/>
              <a:buNone/>
            </a:lvl2pPr>
            <a:lvl3pPr marL="0" indent="685800">
              <a:spcBef>
                <a:spcPts val="0"/>
              </a:spcBef>
              <a:buSzTx/>
              <a:buFontTx/>
              <a:buNone/>
            </a:lvl3pPr>
            <a:lvl4pPr marL="0" indent="1028700">
              <a:spcBef>
                <a:spcPts val="0"/>
              </a:spcBef>
              <a:buSzTx/>
              <a:buFontTx/>
              <a:buNone/>
            </a:lvl4pPr>
            <a:lvl5pPr marL="0" indent="1371600">
              <a:spcBef>
                <a:spcPts val="0"/>
              </a:spcBef>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4629150" y="1554480"/>
            <a:ext cx="3457575" cy="823913"/>
          </a:xfrm>
          <a:prstGeom prst="rect">
            <a:avLst/>
          </a:prstGeom>
        </p:spPr>
        <p:txBody>
          <a:bodyPr anchor="b"/>
          <a:lstStyle/>
          <a:p>
            <a:pPr marL="0" indent="0">
              <a:spcBef>
                <a:spcPts val="0"/>
              </a:spcBef>
              <a:buSzTx/>
              <a:buFontTx/>
              <a:buNone/>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1057520" y="276086"/>
            <a:ext cx="7028962" cy="1183568"/>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Title Text"/>
          <p:cNvSpPr txBox="1"/>
          <p:nvPr>
            <p:ph type="title"/>
          </p:nvPr>
        </p:nvSpPr>
        <p:spPr>
          <a:xfrm>
            <a:off x="5011825" y="919615"/>
            <a:ext cx="3116718" cy="2532889"/>
          </a:xfrm>
          <a:prstGeom prst="rect">
            <a:avLst/>
          </a:prstGeom>
        </p:spPr>
        <p:txBody>
          <a:bodyPr/>
          <a:lstStyle>
            <a:lvl1pPr>
              <a:defRPr sz="2400"/>
            </a:lvl1pPr>
          </a:lstStyle>
          <a:p>
            <a:pPr/>
            <a:r>
              <a:t>Title Text</a:t>
            </a:r>
          </a:p>
        </p:txBody>
      </p:sp>
      <p:sp>
        <p:nvSpPr>
          <p:cNvPr id="83" name="Body Level One…"/>
          <p:cNvSpPr txBox="1"/>
          <p:nvPr>
            <p:ph type="body" sz="half" idx="1"/>
          </p:nvPr>
        </p:nvSpPr>
        <p:spPr>
          <a:xfrm>
            <a:off x="1057275" y="915922"/>
            <a:ext cx="3912735" cy="506577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Text Placeholder 3"/>
          <p:cNvSpPr/>
          <p:nvPr>
            <p:ph type="body" sz="quarter" idx="21"/>
          </p:nvPr>
        </p:nvSpPr>
        <p:spPr>
          <a:xfrm>
            <a:off x="5011825" y="3502152"/>
            <a:ext cx="3116718" cy="2479549"/>
          </a:xfrm>
          <a:prstGeom prst="rect">
            <a:avLst/>
          </a:prstGeom>
        </p:spPr>
        <p:txBody>
          <a:bodyPr/>
          <a:lstStyle/>
          <a:p>
            <a:pPr marL="0" indent="0">
              <a:spcBef>
                <a:spcPts val="600"/>
              </a:spcBef>
              <a:buSzTx/>
              <a:buFontTx/>
              <a:buNone/>
              <a:defRPr sz="1300"/>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2" name="Title Text"/>
          <p:cNvSpPr txBox="1"/>
          <p:nvPr>
            <p:ph type="title"/>
          </p:nvPr>
        </p:nvSpPr>
        <p:spPr>
          <a:xfrm>
            <a:off x="5011825" y="919615"/>
            <a:ext cx="3116718" cy="2532889"/>
          </a:xfrm>
          <a:prstGeom prst="rect">
            <a:avLst/>
          </a:prstGeom>
        </p:spPr>
        <p:txBody>
          <a:bodyPr/>
          <a:lstStyle>
            <a:lvl1pPr>
              <a:defRPr sz="2400"/>
            </a:lvl1pPr>
          </a:lstStyle>
          <a:p>
            <a:pPr/>
            <a:r>
              <a:t>Title Text</a:t>
            </a:r>
          </a:p>
        </p:txBody>
      </p:sp>
      <p:sp>
        <p:nvSpPr>
          <p:cNvPr id="93" name="Picture Placeholder 2"/>
          <p:cNvSpPr/>
          <p:nvPr>
            <p:ph type="pic" idx="21"/>
          </p:nvPr>
        </p:nvSpPr>
        <p:spPr>
          <a:xfrm>
            <a:off x="0" y="915922"/>
            <a:ext cx="4970008" cy="5065778"/>
          </a:xfrm>
          <a:prstGeom prst="rect">
            <a:avLst/>
          </a:prstGeom>
        </p:spPr>
        <p:txBody>
          <a:bodyPr lIns="91439" rIns="91439">
            <a:noAutofit/>
          </a:bodyPr>
          <a:lstStyle/>
          <a:p>
            <a:pPr/>
          </a:p>
        </p:txBody>
      </p:sp>
      <p:sp>
        <p:nvSpPr>
          <p:cNvPr id="94" name="Body Level One…"/>
          <p:cNvSpPr txBox="1"/>
          <p:nvPr>
            <p:ph type="body" sz="quarter" idx="1"/>
          </p:nvPr>
        </p:nvSpPr>
        <p:spPr>
          <a:xfrm>
            <a:off x="5011825" y="3502152"/>
            <a:ext cx="3116718" cy="2479548"/>
          </a:xfrm>
          <a:prstGeom prst="rect">
            <a:avLst/>
          </a:prstGeom>
        </p:spPr>
        <p:txBody>
          <a:bodyPr/>
          <a:lstStyle>
            <a:lvl1pPr marL="0" indent="0">
              <a:spcBef>
                <a:spcPts val="600"/>
              </a:spcBef>
              <a:buSzTx/>
              <a:buFontTx/>
              <a:buNone/>
              <a:defRPr sz="1300"/>
            </a:lvl1pPr>
            <a:lvl2pPr marL="0" indent="342900">
              <a:spcBef>
                <a:spcPts val="600"/>
              </a:spcBef>
              <a:buSzTx/>
              <a:buFontTx/>
              <a:buNone/>
              <a:defRPr sz="1300"/>
            </a:lvl2pPr>
            <a:lvl3pPr marL="0" indent="685800">
              <a:spcBef>
                <a:spcPts val="600"/>
              </a:spcBef>
              <a:buSzTx/>
              <a:buFontTx/>
              <a:buNone/>
              <a:defRPr sz="1300"/>
            </a:lvl3pPr>
            <a:lvl4pPr marL="0" indent="1028700">
              <a:spcBef>
                <a:spcPts val="600"/>
              </a:spcBef>
              <a:buSzTx/>
              <a:buFontTx/>
              <a:buNone/>
              <a:defRPr sz="1300"/>
            </a:lvl4pPr>
            <a:lvl5pPr marL="0" indent="1371600">
              <a:spcBef>
                <a:spcPts val="600"/>
              </a:spcBef>
              <a:buSzTx/>
              <a:buFont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9"/>
          <p:cNvSpPr/>
          <p:nvPr/>
        </p:nvSpPr>
        <p:spPr>
          <a:xfrm>
            <a:off x="0" y="6629400"/>
            <a:ext cx="1124712" cy="228600"/>
          </a:xfrm>
          <a:prstGeom prst="rect">
            <a:avLst/>
          </a:prstGeom>
          <a:gradFill>
            <a:gsLst>
              <a:gs pos="0">
                <a:srgbClr val="F6FFCC"/>
              </a:gs>
              <a:gs pos="100000">
                <a:srgbClr val="F6FFCC"/>
              </a:gs>
            </a:gsLst>
            <a:lin ang="5400000"/>
          </a:gradFill>
          <a:ln w="12700">
            <a:miter lim="400000"/>
          </a:ln>
        </p:spPr>
        <p:txBody>
          <a:bodyPr lIns="45719" rIns="45719" anchor="ctr"/>
          <a:lstStyle/>
          <a:p>
            <a:pPr algn="ctr">
              <a:defRPr sz="1300">
                <a:solidFill>
                  <a:srgbClr val="FFFFFF"/>
                </a:solidFill>
              </a:defRPr>
            </a:pPr>
          </a:p>
        </p:txBody>
      </p:sp>
      <p:sp>
        <p:nvSpPr>
          <p:cNvPr id="3" name="Rectangle 10"/>
          <p:cNvSpPr/>
          <p:nvPr/>
        </p:nvSpPr>
        <p:spPr>
          <a:xfrm>
            <a:off x="1207007" y="6629400"/>
            <a:ext cx="7936994" cy="228600"/>
          </a:xfrm>
          <a:prstGeom prst="rect">
            <a:avLst/>
          </a:prstGeom>
          <a:gradFill>
            <a:gsLst>
              <a:gs pos="0">
                <a:srgbClr val="E9FF88"/>
              </a:gs>
              <a:gs pos="100000">
                <a:srgbClr val="E9FF88"/>
              </a:gs>
            </a:gsLst>
            <a:lin ang="5400000"/>
          </a:gradFill>
          <a:ln w="12700">
            <a:miter lim="400000"/>
          </a:ln>
        </p:spPr>
        <p:txBody>
          <a:bodyPr lIns="45719" rIns="45719" anchor="ctr"/>
          <a:lstStyle/>
          <a:p>
            <a:pPr algn="ctr">
              <a:defRPr sz="1300">
                <a:solidFill>
                  <a:srgbClr val="688000"/>
                </a:solidFill>
              </a:defRPr>
            </a:pPr>
          </a:p>
        </p:txBody>
      </p:sp>
      <p:sp>
        <p:nvSpPr>
          <p:cNvPr id="4" name="Slide Number"/>
          <p:cNvSpPr txBox="1"/>
          <p:nvPr>
            <p:ph type="sldNum" sz="quarter" idx="2"/>
          </p:nvPr>
        </p:nvSpPr>
        <p:spPr>
          <a:xfrm>
            <a:off x="102061" y="6640829"/>
            <a:ext cx="205741" cy="205741"/>
          </a:xfrm>
          <a:prstGeom prst="rect">
            <a:avLst/>
          </a:prstGeom>
          <a:ln w="12700">
            <a:miter lim="400000"/>
          </a:ln>
        </p:spPr>
        <p:txBody>
          <a:bodyPr wrap="none" lIns="45719" rIns="45719" anchor="ctr">
            <a:spAutoFit/>
          </a:bodyPr>
          <a:lstStyle>
            <a:lvl1pPr algn="r">
              <a:defRPr sz="800">
                <a:solidFill>
                  <a:srgbClr val="455500"/>
                </a:solidFill>
              </a:defRPr>
            </a:lvl1pPr>
          </a:lstStyle>
          <a:p>
            <a:pPr/>
            <a:fld id="{86CB4B4D-7CA3-9044-876B-883B54F8677D}" type="slidenum"/>
          </a:p>
        </p:txBody>
      </p:sp>
      <p:sp>
        <p:nvSpPr>
          <p:cNvPr id="5"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1pPr>
      <a:lvl2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2pPr>
      <a:lvl3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3pPr>
      <a:lvl4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4pPr>
      <a:lvl5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5pPr>
      <a:lvl6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6pPr>
      <a:lvl7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7pPr>
      <a:lvl8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8pPr>
      <a:lvl9pPr marL="0" marR="0" indent="0" algn="l" defTabSz="685800" rtl="0" latinLnBrk="0">
        <a:lnSpc>
          <a:spcPct val="100000"/>
        </a:lnSpc>
        <a:spcBef>
          <a:spcPts val="0"/>
        </a:spcBef>
        <a:spcAft>
          <a:spcPts val="0"/>
        </a:spcAft>
        <a:buClrTx/>
        <a:buSzTx/>
        <a:buFontTx/>
        <a:buNone/>
        <a:tabLst/>
        <a:defRPr b="0" baseline="0" cap="none" i="0" spc="0" strike="noStrike" sz="2500" u="none">
          <a:solidFill>
            <a:srgbClr val="688000"/>
          </a:solidFill>
          <a:uFillTx/>
          <a:latin typeface="+mj-lt"/>
          <a:ea typeface="+mj-ea"/>
          <a:cs typeface="+mj-cs"/>
          <a:sym typeface="Corbel"/>
        </a:defRPr>
      </a:lvl9pPr>
    </p:titleStyle>
    <p:bodyStyle>
      <a:lvl1pPr marL="157734" marR="0" indent="-157734"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1pPr>
      <a:lvl2pPr marL="356088" marR="0" indent="-143490"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2pPr>
      <a:lvl3pPr marL="546354" marR="0" indent="-155448"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3pPr>
      <a:lvl4pPr marL="717804" marR="0" indent="-155448"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4pPr>
      <a:lvl5pPr marL="889253" marR="0" indent="-155447"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5pPr>
      <a:lvl6pPr marL="1060703" marR="0" indent="-155447"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6pPr>
      <a:lvl7pPr marL="1232153" marR="0" indent="-155447"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7pPr>
      <a:lvl8pPr marL="1403603" marR="0" indent="-155447"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8pPr>
      <a:lvl9pPr marL="1575053" marR="0" indent="-155447" algn="l" defTabSz="685800" rtl="0" latinLnBrk="0">
        <a:lnSpc>
          <a:spcPct val="90000"/>
        </a:lnSpc>
        <a:spcBef>
          <a:spcPts val="800"/>
        </a:spcBef>
        <a:spcAft>
          <a:spcPts val="0"/>
        </a:spcAft>
        <a:buClrTx/>
        <a:buSzPct val="100000"/>
        <a:buFont typeface="Arial"/>
        <a:buChar char="•"/>
        <a:tabLst/>
        <a:defRPr b="0" baseline="0" cap="none" i="0" spc="0" strike="noStrike" sz="1600" u="none">
          <a:solidFill>
            <a:srgbClr val="4D3E2F"/>
          </a:solidFill>
          <a:uFillTx/>
          <a:latin typeface="+mj-lt"/>
          <a:ea typeface="+mj-ea"/>
          <a:cs typeface="+mj-cs"/>
          <a:sym typeface="Corbe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1pPr>
      <a:lvl2pPr marL="0" marR="0" indent="457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2pPr>
      <a:lvl3pPr marL="0" marR="0" indent="914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3pPr>
      <a:lvl4pPr marL="0" marR="0" indent="1371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4pPr>
      <a:lvl5pPr marL="0" marR="0" indent="18288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5pPr>
      <a:lvl6pPr marL="0" marR="0" indent="22860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6pPr>
      <a:lvl7pPr marL="0" marR="0" indent="2743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7pPr>
      <a:lvl8pPr marL="0" marR="0" indent="3200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8pPr>
      <a:lvl9pPr marL="0" marR="0" indent="3657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ain Over the Past Decade"/>
          <p:cNvSpPr txBox="1"/>
          <p:nvPr>
            <p:ph type="title"/>
          </p:nvPr>
        </p:nvSpPr>
        <p:spPr>
          <a:prstGeom prst="rect">
            <a:avLst/>
          </a:prstGeom>
        </p:spPr>
        <p:txBody>
          <a:bodyPr/>
          <a:lstStyle>
            <a:lvl1pPr defTabSz="457200">
              <a:defRPr sz="3000">
                <a:solidFill>
                  <a:schemeClr val="accent1">
                    <a:lumOff val="-6666"/>
                  </a:schemeClr>
                </a:solidFill>
              </a:defRPr>
            </a:lvl1pPr>
          </a:lstStyle>
          <a:p>
            <a:pPr/>
            <a:r>
              <a:t>Rain Over the Past Decade</a:t>
            </a:r>
          </a:p>
        </p:txBody>
      </p:sp>
      <p:pic>
        <p:nvPicPr>
          <p:cNvPr id="148" name="Picture Placeholder 2" descr="Picture Placeholder 2"/>
          <p:cNvPicPr>
            <a:picLocks noChangeAspect="1"/>
          </p:cNvPicPr>
          <p:nvPr>
            <p:ph type="pic" idx="21"/>
          </p:nvPr>
        </p:nvPicPr>
        <p:blipFill>
          <a:blip r:embed="rId2">
            <a:extLst/>
          </a:blip>
          <a:srcRect l="0" t="0" r="0" b="0"/>
          <a:stretch>
            <a:fillRect/>
          </a:stretch>
        </p:blipFill>
        <p:spPr>
          <a:xfrm>
            <a:off x="77547" y="1932473"/>
            <a:ext cx="4814913" cy="2993054"/>
          </a:xfrm>
          <a:prstGeom prst="rect">
            <a:avLst/>
          </a:prstGeom>
        </p:spPr>
      </p:pic>
      <p:sp>
        <p:nvSpPr>
          <p:cNvPr id="149" name="In a ten year span, it rained an average total of 0.46 inches per month in Miami Dade County and 0.45 inches per month in Broward. Fresno and Sacramento seem to have received the least amount of rain."/>
          <p:cNvSpPr txBox="1"/>
          <p:nvPr>
            <p:ph type="body" sz="quarter" idx="1"/>
          </p:nvPr>
        </p:nvSpPr>
        <p:spPr>
          <a:prstGeom prst="rect">
            <a:avLst/>
          </a:prstGeom>
        </p:spPr>
        <p:txBody>
          <a:bodyPr/>
          <a:lstStyle>
            <a:lvl1pPr defTabSz="457200">
              <a:lnSpc>
                <a:spcPct val="100000"/>
              </a:lnSpc>
              <a:spcBef>
                <a:spcPts val="0"/>
              </a:spcBef>
              <a:defRPr sz="1400">
                <a:solidFill>
                  <a:srgbClr val="333333"/>
                </a:solidFill>
              </a:defRPr>
            </a:lvl1pPr>
          </a:lstStyle>
          <a:p>
            <a:pPr/>
            <a:r>
              <a:t>In a ten year span, it rained an average total of 0.46 inches per month in Miami Dade County and 0.45 inches per month in Broward. Fresno and Sacramento seem to have received the least amount of rain. </a:t>
            </a:r>
          </a:p>
        </p:txBody>
      </p:sp>
      <p:sp>
        <p:nvSpPr>
          <p:cNvPr id="1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ain vs Temperature"/>
          <p:cNvSpPr txBox="1"/>
          <p:nvPr>
            <p:ph type="title"/>
          </p:nvPr>
        </p:nvSpPr>
        <p:spPr>
          <a:prstGeom prst="rect">
            <a:avLst/>
          </a:prstGeom>
        </p:spPr>
        <p:txBody>
          <a:bodyPr/>
          <a:lstStyle>
            <a:lvl1pPr defTabSz="457200">
              <a:defRPr sz="3000">
                <a:solidFill>
                  <a:schemeClr val="accent1">
                    <a:lumOff val="-6666"/>
                  </a:schemeClr>
                </a:solidFill>
              </a:defRPr>
            </a:lvl1pPr>
          </a:lstStyle>
          <a:p>
            <a:pPr/>
            <a:r>
              <a:t>Rain vs Temperature</a:t>
            </a:r>
          </a:p>
        </p:txBody>
      </p:sp>
      <p:pic>
        <p:nvPicPr>
          <p:cNvPr id="153" name="Picture Placeholder 2" descr="Picture Placeholder 2"/>
          <p:cNvPicPr>
            <a:picLocks noChangeAspect="1"/>
          </p:cNvPicPr>
          <p:nvPr>
            <p:ph type="pic" idx="21"/>
          </p:nvPr>
        </p:nvPicPr>
        <p:blipFill>
          <a:blip r:embed="rId2">
            <a:extLst/>
          </a:blip>
          <a:srcRect l="0" t="0" r="0" b="0"/>
          <a:stretch>
            <a:fillRect/>
          </a:stretch>
        </p:blipFill>
        <p:spPr>
          <a:xfrm>
            <a:off x="71093" y="1894030"/>
            <a:ext cx="4827822" cy="3109563"/>
          </a:xfrm>
          <a:prstGeom prst="rect">
            <a:avLst/>
          </a:prstGeom>
        </p:spPr>
      </p:pic>
      <p:sp>
        <p:nvSpPr>
          <p:cNvPr id="154" name="From this table, we can see that the month with the most rain is May. However, it rains almost twice as much during the summer as it does during any other time of the year."/>
          <p:cNvSpPr txBox="1"/>
          <p:nvPr>
            <p:ph type="body" sz="quarter" idx="1"/>
          </p:nvPr>
        </p:nvSpPr>
        <p:spPr>
          <a:prstGeom prst="rect">
            <a:avLst/>
          </a:prstGeom>
        </p:spPr>
        <p:txBody>
          <a:bodyPr/>
          <a:lstStyle>
            <a:lvl1pPr defTabSz="457200">
              <a:lnSpc>
                <a:spcPct val="100000"/>
              </a:lnSpc>
              <a:spcBef>
                <a:spcPts val="0"/>
              </a:spcBef>
              <a:defRPr sz="1400">
                <a:solidFill>
                  <a:srgbClr val="333333"/>
                </a:solidFill>
              </a:defRPr>
            </a:lvl1pPr>
          </a:lstStyle>
          <a:p>
            <a:pPr/>
            <a:r>
              <a:t>From this table, we can see that the month with the most rain is May. However, it rains almost twice as much during the summer as it does during any other time of the year. </a:t>
            </a:r>
          </a:p>
        </p:txBody>
      </p:sp>
      <p:sp>
        <p:nvSpPr>
          <p:cNvPr id="1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Loess Regression - Rain vs Temperature"/>
          <p:cNvSpPr txBox="1"/>
          <p:nvPr>
            <p:ph type="title"/>
          </p:nvPr>
        </p:nvSpPr>
        <p:spPr>
          <a:prstGeom prst="rect">
            <a:avLst/>
          </a:prstGeom>
        </p:spPr>
        <p:txBody>
          <a:bodyPr/>
          <a:lstStyle>
            <a:lvl1pPr defTabSz="457200">
              <a:defRPr sz="3000">
                <a:solidFill>
                  <a:schemeClr val="accent1">
                    <a:lumOff val="-6666"/>
                  </a:schemeClr>
                </a:solidFill>
              </a:defRPr>
            </a:lvl1pPr>
          </a:lstStyle>
          <a:p>
            <a:pPr/>
            <a:r>
              <a:t>Loess Regression - Rain vs Temperature</a:t>
            </a:r>
          </a:p>
        </p:txBody>
      </p:sp>
      <p:pic>
        <p:nvPicPr>
          <p:cNvPr id="158" name="Picture Placeholder 2" descr="Picture Placeholder 2"/>
          <p:cNvPicPr>
            <a:picLocks noChangeAspect="1"/>
          </p:cNvPicPr>
          <p:nvPr>
            <p:ph type="pic" idx="21"/>
          </p:nvPr>
        </p:nvPicPr>
        <p:blipFill>
          <a:blip r:embed="rId2">
            <a:extLst/>
          </a:blip>
          <a:srcRect l="0" t="0" r="0" b="0"/>
          <a:stretch>
            <a:fillRect/>
          </a:stretch>
        </p:blipFill>
        <p:spPr>
          <a:xfrm>
            <a:off x="150899" y="2043847"/>
            <a:ext cx="4668210" cy="2809928"/>
          </a:xfrm>
          <a:prstGeom prst="rect">
            <a:avLst/>
          </a:prstGeom>
        </p:spPr>
      </p:pic>
      <p:sp>
        <p:nvSpPr>
          <p:cNvPr id="159" name="There is no linear correlation between the two variables. Therefore, we will use a loess model. (cor: 0.03188158)…"/>
          <p:cNvSpPr txBox="1"/>
          <p:nvPr>
            <p:ph type="body" sz="quarter" idx="1"/>
          </p:nvPr>
        </p:nvSpPr>
        <p:spPr>
          <a:prstGeom prst="rect">
            <a:avLst/>
          </a:prstGeom>
        </p:spPr>
        <p:txBody>
          <a:bodyPr/>
          <a:lstStyle/>
          <a:p>
            <a:pPr defTabSz="457200">
              <a:lnSpc>
                <a:spcPct val="100000"/>
              </a:lnSpc>
              <a:spcBef>
                <a:spcPts val="0"/>
              </a:spcBef>
              <a:defRPr sz="1400">
                <a:solidFill>
                  <a:srgbClr val="333333"/>
                </a:solidFill>
              </a:defRPr>
            </a:pPr>
            <a:r>
              <a:t>There is no linear correlation between the two variables. Therefore, we will use a loess model. (cor: 0.03188158)</a:t>
            </a:r>
          </a:p>
          <a:p>
            <a:pPr defTabSz="457200">
              <a:lnSpc>
                <a:spcPct val="100000"/>
              </a:lnSpc>
              <a:spcBef>
                <a:spcPts val="0"/>
              </a:spcBef>
              <a:defRPr sz="1400">
                <a:solidFill>
                  <a:srgbClr val="333333"/>
                </a:solidFill>
              </a:defRPr>
            </a:pPr>
          </a:p>
          <a:p>
            <a:pPr defTabSz="457200">
              <a:lnSpc>
                <a:spcPct val="100000"/>
              </a:lnSpc>
              <a:spcBef>
                <a:spcPts val="0"/>
              </a:spcBef>
              <a:defRPr sz="1400">
                <a:solidFill>
                  <a:srgbClr val="333333"/>
                </a:solidFill>
              </a:defRPr>
            </a:pPr>
            <a:r>
              <a:t>This loess trend line shows temperature vs rain and the best fit for a loess line.</a:t>
            </a:r>
          </a:p>
          <a:p>
            <a:pPr defTabSz="457200">
              <a:lnSpc>
                <a:spcPct val="100000"/>
              </a:lnSpc>
              <a:spcBef>
                <a:spcPts val="0"/>
              </a:spcBef>
              <a:defRPr sz="1400">
                <a:solidFill>
                  <a:srgbClr val="333333"/>
                </a:solidFill>
              </a:defRPr>
            </a:pPr>
          </a:p>
          <a:p>
            <a:pPr defTabSz="457200">
              <a:lnSpc>
                <a:spcPct val="100000"/>
              </a:lnSpc>
              <a:spcBef>
                <a:spcPts val="0"/>
              </a:spcBef>
              <a:defRPr sz="1400">
                <a:solidFill>
                  <a:srgbClr val="333333"/>
                </a:solidFill>
              </a:defRPr>
            </a:pPr>
            <a:r>
              <a:t>Given a temperature of 90 degrees in Miami Dade, the expected rain amount in inches is: 0.5730619</a:t>
            </a:r>
          </a:p>
        </p:txBody>
      </p:sp>
      <p:sp>
        <p:nvSpPr>
          <p:cNvPr id="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ain Predictions in Wisconsin given Temperature"/>
          <p:cNvSpPr txBox="1"/>
          <p:nvPr>
            <p:ph type="title"/>
          </p:nvPr>
        </p:nvSpPr>
        <p:spPr>
          <a:prstGeom prst="rect">
            <a:avLst/>
          </a:prstGeom>
        </p:spPr>
        <p:txBody>
          <a:bodyPr/>
          <a:lstStyle>
            <a:lvl1pPr defTabSz="457200">
              <a:defRPr sz="3000">
                <a:solidFill>
                  <a:schemeClr val="accent1">
                    <a:lumOff val="-6666"/>
                  </a:schemeClr>
                </a:solidFill>
              </a:defRPr>
            </a:lvl1pPr>
          </a:lstStyle>
          <a:p>
            <a:pPr/>
            <a:r>
              <a:t>Rain Predictions in Wisconsin given Temperature</a:t>
            </a:r>
          </a:p>
        </p:txBody>
      </p:sp>
      <p:pic>
        <p:nvPicPr>
          <p:cNvPr id="163" name="Picture Placeholder 2" descr="Picture Placeholder 2"/>
          <p:cNvPicPr>
            <a:picLocks noChangeAspect="1"/>
          </p:cNvPicPr>
          <p:nvPr>
            <p:ph type="pic" idx="21"/>
          </p:nvPr>
        </p:nvPicPr>
        <p:blipFill>
          <a:blip r:embed="rId2">
            <a:extLst/>
          </a:blip>
          <a:srcRect l="0" t="0" r="1505" b="0"/>
          <a:stretch>
            <a:fillRect/>
          </a:stretch>
        </p:blipFill>
        <p:spPr>
          <a:xfrm>
            <a:off x="60446" y="1924600"/>
            <a:ext cx="4909562" cy="3048422"/>
          </a:xfrm>
          <a:prstGeom prst="rect">
            <a:avLst/>
          </a:prstGeom>
        </p:spPr>
      </p:pic>
      <p:sp>
        <p:nvSpPr>
          <p:cNvPr id="164" name="The highest the temperature, the more the model predicts rain to be."/>
          <p:cNvSpPr txBox="1"/>
          <p:nvPr>
            <p:ph type="body" sz="quarter" idx="1"/>
          </p:nvPr>
        </p:nvSpPr>
        <p:spPr>
          <a:prstGeom prst="rect">
            <a:avLst/>
          </a:prstGeom>
        </p:spPr>
        <p:txBody>
          <a:bodyPr/>
          <a:lstStyle>
            <a:lvl1pPr defTabSz="457200">
              <a:lnSpc>
                <a:spcPct val="100000"/>
              </a:lnSpc>
              <a:spcBef>
                <a:spcPts val="0"/>
              </a:spcBef>
              <a:defRPr sz="1400">
                <a:solidFill>
                  <a:srgbClr val="333333"/>
                </a:solidFill>
              </a:defRPr>
            </a:lvl1pPr>
          </a:lstStyle>
          <a:p>
            <a:pPr/>
            <a:r>
              <a:t>The highest the temperature, the more the model predicts rain to be. </a:t>
            </a:r>
          </a:p>
        </p:txBody>
      </p:sp>
      <p:sp>
        <p:nvSpPr>
          <p:cNvPr id="1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me Series - July 2020 vs July 2023"/>
          <p:cNvSpPr txBox="1"/>
          <p:nvPr>
            <p:ph type="title"/>
          </p:nvPr>
        </p:nvSpPr>
        <p:spPr>
          <a:prstGeom prst="rect">
            <a:avLst/>
          </a:prstGeom>
        </p:spPr>
        <p:txBody>
          <a:bodyPr/>
          <a:lstStyle>
            <a:lvl1pPr defTabSz="457200">
              <a:defRPr sz="3000">
                <a:solidFill>
                  <a:schemeClr val="accent1">
                    <a:lumOff val="-6666"/>
                  </a:schemeClr>
                </a:solidFill>
              </a:defRPr>
            </a:lvl1pPr>
          </a:lstStyle>
          <a:p>
            <a:pPr/>
            <a:r>
              <a:t>Time Series - July 2020 vs July 2023</a:t>
            </a:r>
          </a:p>
        </p:txBody>
      </p:sp>
      <p:pic>
        <p:nvPicPr>
          <p:cNvPr id="168" name="Picture Placeholder 2" descr="Picture Placeholder 2"/>
          <p:cNvPicPr>
            <a:picLocks noChangeAspect="1"/>
          </p:cNvPicPr>
          <p:nvPr>
            <p:ph type="pic" idx="21"/>
          </p:nvPr>
        </p:nvPicPr>
        <p:blipFill>
          <a:blip r:embed="rId2">
            <a:extLst/>
          </a:blip>
          <a:srcRect l="0" t="0" r="0" b="0"/>
          <a:stretch>
            <a:fillRect/>
          </a:stretch>
        </p:blipFill>
        <p:spPr>
          <a:xfrm>
            <a:off x="116140" y="2118067"/>
            <a:ext cx="4737728" cy="2661489"/>
          </a:xfrm>
          <a:prstGeom prst="rect">
            <a:avLst/>
          </a:prstGeom>
        </p:spPr>
      </p:pic>
      <p:sp>
        <p:nvSpPr>
          <p:cNvPr id="169" name="The forecasted temperature in July 2023 is 84 degrees F, with a 95% confidence interval range of 78.1 to 89.9…"/>
          <p:cNvSpPr txBox="1"/>
          <p:nvPr>
            <p:ph type="body" sz="quarter" idx="1"/>
          </p:nvPr>
        </p:nvSpPr>
        <p:spPr>
          <a:prstGeom prst="rect">
            <a:avLst/>
          </a:prstGeom>
        </p:spPr>
        <p:txBody>
          <a:bodyPr/>
          <a:lstStyle/>
          <a:p>
            <a:pPr defTabSz="457200">
              <a:lnSpc>
                <a:spcPct val="100000"/>
              </a:lnSpc>
              <a:spcBef>
                <a:spcPts val="0"/>
              </a:spcBef>
              <a:defRPr sz="1400">
                <a:solidFill>
                  <a:srgbClr val="000000"/>
                </a:solidFill>
              </a:defRPr>
            </a:pPr>
            <a:r>
              <a:t>The forecasted temperature in July 2023 is 84 degrees F, with a 95% confidence interval range of 78.1 to 89.9</a:t>
            </a:r>
          </a:p>
          <a:p>
            <a:pPr defTabSz="457200">
              <a:lnSpc>
                <a:spcPct val="100000"/>
              </a:lnSpc>
              <a:spcBef>
                <a:spcPts val="0"/>
              </a:spcBef>
              <a:defRPr sz="1400">
                <a:solidFill>
                  <a:srgbClr val="000000"/>
                </a:solidFill>
              </a:defRPr>
            </a:pPr>
          </a:p>
          <a:p>
            <a:pPr defTabSz="457200">
              <a:lnSpc>
                <a:spcPct val="100000"/>
              </a:lnSpc>
              <a:spcBef>
                <a:spcPts val="0"/>
              </a:spcBef>
              <a:defRPr sz="1400">
                <a:solidFill>
                  <a:srgbClr val="000000"/>
                </a:solidFill>
              </a:defRPr>
            </a:pPr>
            <a:r>
              <a:t>Due to the volatility of the data, the error for our forecast are wide even with near term predictions. </a:t>
            </a:r>
          </a:p>
        </p:txBody>
      </p:sp>
      <p:sp>
        <p:nvSpPr>
          <p:cNvPr id="1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me Series - Florida Rain Forecast"/>
          <p:cNvSpPr txBox="1"/>
          <p:nvPr>
            <p:ph type="title"/>
          </p:nvPr>
        </p:nvSpPr>
        <p:spPr>
          <a:prstGeom prst="rect">
            <a:avLst/>
          </a:prstGeom>
        </p:spPr>
        <p:txBody>
          <a:bodyPr/>
          <a:lstStyle>
            <a:lvl1pPr defTabSz="457200">
              <a:defRPr sz="3000">
                <a:solidFill>
                  <a:schemeClr val="accent1">
                    <a:lumOff val="-6666"/>
                  </a:schemeClr>
                </a:solidFill>
              </a:defRPr>
            </a:lvl1pPr>
          </a:lstStyle>
          <a:p>
            <a:pPr/>
            <a:r>
              <a:t>Time Series - Florida Rain Forecast</a:t>
            </a:r>
          </a:p>
        </p:txBody>
      </p:sp>
      <p:pic>
        <p:nvPicPr>
          <p:cNvPr id="173" name="Picture Placeholder 2" descr="Picture Placeholder 2"/>
          <p:cNvPicPr>
            <a:picLocks noChangeAspect="1"/>
          </p:cNvPicPr>
          <p:nvPr>
            <p:ph type="pic" idx="21"/>
          </p:nvPr>
        </p:nvPicPr>
        <p:blipFill>
          <a:blip r:embed="rId2">
            <a:extLst/>
          </a:blip>
          <a:srcRect l="0" t="0" r="0" b="0"/>
          <a:stretch>
            <a:fillRect/>
          </a:stretch>
        </p:blipFill>
        <p:spPr>
          <a:xfrm>
            <a:off x="255665" y="2104706"/>
            <a:ext cx="4458678" cy="2648588"/>
          </a:xfrm>
          <a:prstGeom prst="rect">
            <a:avLst/>
          </a:prstGeom>
        </p:spPr>
      </p:pic>
      <p:sp>
        <p:nvSpPr>
          <p:cNvPr id="174" name="This data is also very volatile with more seasonal changes. The trend for this model seems to have been declining since 1990 and recently picking back up.…"/>
          <p:cNvSpPr txBox="1"/>
          <p:nvPr>
            <p:ph type="body" sz="quarter" idx="1"/>
          </p:nvPr>
        </p:nvSpPr>
        <p:spPr>
          <a:prstGeom prst="rect">
            <a:avLst/>
          </a:prstGeom>
        </p:spPr>
        <p:txBody>
          <a:bodyPr/>
          <a:lstStyle/>
          <a:p>
            <a:pPr defTabSz="457200">
              <a:lnSpc>
                <a:spcPct val="100000"/>
              </a:lnSpc>
              <a:spcBef>
                <a:spcPts val="0"/>
              </a:spcBef>
              <a:defRPr sz="1400">
                <a:solidFill>
                  <a:srgbClr val="333333"/>
                </a:solidFill>
              </a:defRPr>
            </a:pPr>
            <a:r>
              <a:t>This data is also very volatile with more seasonal changes. The trend for this model seems to have been declining since 1990 and recently picking back up. </a:t>
            </a:r>
          </a:p>
          <a:p>
            <a:pPr defTabSz="457200">
              <a:lnSpc>
                <a:spcPct val="100000"/>
              </a:lnSpc>
              <a:spcBef>
                <a:spcPts val="0"/>
              </a:spcBef>
              <a:defRPr sz="1400">
                <a:solidFill>
                  <a:srgbClr val="333333"/>
                </a:solidFill>
              </a:defRPr>
            </a:pPr>
          </a:p>
          <a:p>
            <a:pPr defTabSz="457200">
              <a:lnSpc>
                <a:spcPct val="100000"/>
              </a:lnSpc>
              <a:spcBef>
                <a:spcPts val="0"/>
              </a:spcBef>
              <a:defRPr sz="1400">
                <a:solidFill>
                  <a:srgbClr val="333333"/>
                </a:solidFill>
              </a:defRPr>
            </a:pPr>
            <a:r>
              <a:t>Over the next year, the average monthly rainfall is expected to be: 0.2796773 inches</a:t>
            </a:r>
          </a:p>
          <a:p>
            <a:pPr defTabSz="457200">
              <a:lnSpc>
                <a:spcPct val="100000"/>
              </a:lnSpc>
              <a:spcBef>
                <a:spcPts val="0"/>
              </a:spcBef>
              <a:defRPr sz="1400">
                <a:solidFill>
                  <a:srgbClr val="333333"/>
                </a:solidFill>
              </a:defRPr>
            </a:pPr>
          </a:p>
          <a:p>
            <a:pPr defTabSz="457200">
              <a:lnSpc>
                <a:spcPct val="100000"/>
              </a:lnSpc>
              <a:spcBef>
                <a:spcPts val="0"/>
              </a:spcBef>
              <a:defRPr sz="1400">
                <a:solidFill>
                  <a:srgbClr val="333333"/>
                </a:solidFill>
              </a:defRPr>
            </a:pPr>
            <a:r>
              <a:t>The next year’s rainfall forecasts have a big error margin due to the randomness of the data.</a:t>
            </a:r>
          </a:p>
        </p:txBody>
      </p:sp>
      <p:sp>
        <p:nvSpPr>
          <p:cNvPr id="1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ur analysis concludes that:…"/>
          <p:cNvSpPr txBox="1"/>
          <p:nvPr>
            <p:ph type="title"/>
          </p:nvPr>
        </p:nvSpPr>
        <p:spPr>
          <a:xfrm>
            <a:off x="1293995" y="2263913"/>
            <a:ext cx="5212080" cy="3143394"/>
          </a:xfrm>
          <a:prstGeom prst="rect">
            <a:avLst/>
          </a:prstGeom>
        </p:spPr>
        <p:txBody>
          <a:bodyPr/>
          <a:lstStyle/>
          <a:p>
            <a:pPr defTabSz="457200">
              <a:defRPr sz="1500"/>
            </a:pPr>
            <a:r>
              <a:t>Our analysis concludes that:</a:t>
            </a:r>
          </a:p>
          <a:p>
            <a:pPr marL="140368" indent="-140368" defTabSz="457200">
              <a:buSzPct val="100000"/>
              <a:defRPr sz="1500"/>
            </a:pPr>
            <a:r>
              <a:t>There is not a Linear Correlation between Rain and Temperature.</a:t>
            </a:r>
          </a:p>
          <a:p>
            <a:pPr marL="140368" indent="-140368" defTabSz="457200">
              <a:buSzPct val="100000"/>
              <a:defRPr sz="1500"/>
            </a:pPr>
            <a:r>
              <a:t>Miami Dade and Broward are the hottest counties from the ones we tested.</a:t>
            </a:r>
          </a:p>
          <a:p>
            <a:pPr marL="140368" indent="-140368" defTabSz="457200">
              <a:buSzPct val="100000"/>
              <a:defRPr sz="1500"/>
            </a:pPr>
            <a:r>
              <a:t>Miami Dade County is expected to become hotter by 0.30 degrees by July 2023</a:t>
            </a:r>
          </a:p>
          <a:p>
            <a:pPr marL="140368" indent="-140368" defTabSz="457200">
              <a:buSzPct val="100000"/>
              <a:defRPr sz="1500"/>
            </a:pPr>
            <a:r>
              <a:t>Temperature and Rain have high volatility, that’s why the ARIMA models show wide error bounds.</a:t>
            </a:r>
          </a:p>
          <a:p>
            <a:pPr defTabSz="457200">
              <a:defRPr sz="1400"/>
            </a:pPr>
          </a:p>
          <a:p>
            <a:pPr defTabSz="457200">
              <a:defRPr sz="1400"/>
            </a:pPr>
          </a:p>
        </p:txBody>
      </p:sp>
      <p:sp>
        <p:nvSpPr>
          <p:cNvPr id="178" name="Title 1"/>
          <p:cNvSpPr txBox="1"/>
          <p:nvPr/>
        </p:nvSpPr>
        <p:spPr>
          <a:xfrm>
            <a:off x="1200149" y="1604625"/>
            <a:ext cx="7381875" cy="1073866"/>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685800">
              <a:defRPr sz="3000">
                <a:solidFill>
                  <a:srgbClr val="FFFFFF"/>
                </a:solidFill>
              </a:defRPr>
            </a:lvl1pPr>
          </a:lstStyle>
          <a:p>
            <a:pPr/>
            <a:r>
              <a:t>Analysis Conclusion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Climate change has been impacting the world and is a hot topic that arises every now and again. Whether it’s cyclical, caused by human emissions, or a combination of both, we know our world is getting hotter. It rains more in places where it normally doe"/>
          <p:cNvSpPr txBox="1"/>
          <p:nvPr>
            <p:ph type="title"/>
          </p:nvPr>
        </p:nvSpPr>
        <p:spPr>
          <a:xfrm>
            <a:off x="1293995" y="2667583"/>
            <a:ext cx="5212080" cy="3143394"/>
          </a:xfrm>
          <a:prstGeom prst="rect">
            <a:avLst/>
          </a:prstGeom>
        </p:spPr>
        <p:txBody>
          <a:bodyPr/>
          <a:lstStyle/>
          <a:p>
            <a:pPr defTabSz="457200">
              <a:defRPr sz="1200"/>
            </a:pPr>
            <a:r>
              <a:t>Climate change has been impacting the world and is a hot topic that arises every now and again. Whether it’s cyclical, caused by human emissions, or a combination of both, we know our world is getting hotter. It rains more in places where it normally does not rain and places that get a lot of rain are going through droughts. In our project we wanted to understand how climate has changed in Miami Dade county over the past 40 years. We compared data against other various counties around the nation to determine significant differences in temperatures, precipitation, and sunshine. We chose counties in arguably the coldest state in the contiguous United States, as well as some on the other side of the country. Our analysis concludes that Miami Dade County is one of the hottest counties in the country and has continued to get hotter. Our forecasts have determined that we are expecting the county to get half a degree hotter by July 2023. </a:t>
            </a:r>
          </a:p>
          <a:p>
            <a:pPr defTabSz="457200">
              <a:defRPr sz="1200"/>
            </a:pPr>
          </a:p>
          <a:p>
            <a:pPr defTabSz="457200">
              <a:defRPr sz="1200"/>
            </a:pPr>
            <a:r>
              <a:t>Please note that these findings are for educational purposes only and for use at St. Thomas University. They are not peer-reviewed, certified, or approved by the necessary agencies as statistical evidence and should not serve as such.</a:t>
            </a:r>
          </a:p>
        </p:txBody>
      </p:sp>
      <p:sp>
        <p:nvSpPr>
          <p:cNvPr id="106" name="Title 1"/>
          <p:cNvSpPr txBox="1"/>
          <p:nvPr/>
        </p:nvSpPr>
        <p:spPr>
          <a:xfrm>
            <a:off x="1293995" y="1816291"/>
            <a:ext cx="7381875" cy="107386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685800">
              <a:defRPr sz="3100">
                <a:solidFill>
                  <a:srgbClr val="FFFFFF"/>
                </a:solidFill>
              </a:defRPr>
            </a:lvl1pPr>
          </a:lstStyle>
          <a:p>
            <a:pPr/>
            <a:r>
              <a:t>Abstract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1200149" y="2552371"/>
            <a:ext cx="5212080" cy="573324"/>
          </a:xfrm>
          <a:prstGeom prst="rect">
            <a:avLst/>
          </a:prstGeom>
        </p:spPr>
        <p:txBody>
          <a:bodyPr/>
          <a:lstStyle>
            <a:lvl1pPr>
              <a:defRPr sz="3000"/>
            </a:lvl1pPr>
          </a:lstStyle>
          <a:p>
            <a:pPr/>
            <a:r>
              <a:t>Analytics Purpose and Motivation</a:t>
            </a:r>
          </a:p>
        </p:txBody>
      </p:sp>
      <p:sp>
        <p:nvSpPr>
          <p:cNvPr id="109" name="Subtitle 2"/>
          <p:cNvSpPr txBox="1"/>
          <p:nvPr>
            <p:ph type="body" sz="quarter" idx="1"/>
          </p:nvPr>
        </p:nvSpPr>
        <p:spPr>
          <a:xfrm>
            <a:off x="910559" y="3398646"/>
            <a:ext cx="5556654" cy="1543711"/>
          </a:xfrm>
          <a:prstGeom prst="rect">
            <a:avLst/>
          </a:prstGeom>
        </p:spPr>
        <p:txBody>
          <a:bodyPr/>
          <a:lstStyle/>
          <a:p>
            <a:pPr lvl="3" marL="720089" indent="-157733">
              <a:lnSpc>
                <a:spcPct val="150000"/>
              </a:lnSpc>
              <a:spcBef>
                <a:spcPts val="800"/>
              </a:spcBef>
              <a:buSzPct val="100000"/>
              <a:buFont typeface="Arial"/>
              <a:buChar char="•"/>
              <a:defRPr sz="2400"/>
            </a:pPr>
            <a:r>
              <a:t>To understand how climate has change over the years, and how it might change over the next years.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Footer Placeholder 5"/>
          <p:cNvSpPr txBox="1"/>
          <p:nvPr/>
        </p:nvSpPr>
        <p:spPr>
          <a:xfrm>
            <a:off x="1274008" y="6640830"/>
            <a:ext cx="6766754"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
                <a:solidFill>
                  <a:srgbClr val="455500"/>
                </a:solidFill>
              </a:defRPr>
            </a:lvl1pPr>
          </a:lstStyle>
          <a:p>
            <a:pPr/>
            <a:r>
              <a:t>Add a footer</a:t>
            </a:r>
          </a:p>
        </p:txBody>
      </p:sp>
      <p:sp>
        <p:nvSpPr>
          <p:cNvPr id="112" name="Title 1"/>
          <p:cNvSpPr txBox="1"/>
          <p:nvPr>
            <p:ph type="title"/>
          </p:nvPr>
        </p:nvSpPr>
        <p:spPr>
          <a:xfrm>
            <a:off x="1057520" y="276086"/>
            <a:ext cx="7028962" cy="1183568"/>
          </a:xfrm>
          <a:prstGeom prst="rect">
            <a:avLst/>
          </a:prstGeom>
        </p:spPr>
        <p:txBody>
          <a:bodyPr/>
          <a:lstStyle>
            <a:lvl1pPr>
              <a:defRPr sz="3000"/>
            </a:lvl1pPr>
          </a:lstStyle>
          <a:p>
            <a:pPr/>
            <a:r>
              <a:t>Data source and structure.</a:t>
            </a:r>
          </a:p>
        </p:txBody>
      </p:sp>
      <p:sp>
        <p:nvSpPr>
          <p:cNvPr id="113" name="Slide Number Placeholder 3"/>
          <p:cNvSpPr txBox="1"/>
          <p:nvPr>
            <p:ph type="sldNum" sz="quarter" idx="2"/>
          </p:nvPr>
        </p:nvSpPr>
        <p:spPr>
          <a:xfrm>
            <a:off x="152862" y="6640830"/>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Date Placeholder 4"/>
          <p:cNvSpPr txBox="1"/>
          <p:nvPr/>
        </p:nvSpPr>
        <p:spPr>
          <a:xfrm>
            <a:off x="385771" y="6640830"/>
            <a:ext cx="659058"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
                <a:solidFill>
                  <a:srgbClr val="455500"/>
                </a:solidFill>
              </a:defRPr>
            </a:lvl1pPr>
          </a:lstStyle>
          <a:p>
            <a:pPr/>
            <a:r>
              <a:t>9/27/2020</a:t>
            </a:r>
          </a:p>
        </p:txBody>
      </p:sp>
      <p:sp>
        <p:nvSpPr>
          <p:cNvPr id="115" name="Content Placeholder 7"/>
          <p:cNvSpPr txBox="1"/>
          <p:nvPr>
            <p:ph type="body" idx="1"/>
          </p:nvPr>
        </p:nvSpPr>
        <p:spPr>
          <a:xfrm>
            <a:off x="1057520" y="1566000"/>
            <a:ext cx="7028962" cy="4622660"/>
          </a:xfrm>
          <a:prstGeom prst="rect">
            <a:avLst/>
          </a:prstGeom>
        </p:spPr>
        <p:txBody>
          <a:bodyPr/>
          <a:lstStyle/>
          <a:p>
            <a:pPr lvl="1" marL="329184" indent="-116586">
              <a:spcBef>
                <a:spcPts val="300"/>
              </a:spcBef>
              <a:defRPr sz="1300"/>
            </a:pPr>
          </a:p>
          <a:p>
            <a:pPr>
              <a:defRPr sz="1400"/>
            </a:pPr>
            <a:r>
              <a:t>Data source is NOAA. They have a data extraction tool on their website going back to 1910 for Miami Dade County.</a:t>
            </a:r>
          </a:p>
          <a:p>
            <a:pPr lvl="2" marL="922421" indent="-160421">
              <a:buSzPct val="60000"/>
              <a:buFontTx/>
              <a:buBlip>
                <a:blip r:embed="rId2"/>
              </a:buBlip>
              <a:defRPr sz="1400"/>
            </a:pPr>
            <a:r>
              <a:t>NOAA contains approximately 28GB of data for USA, and 3.5GB will be used for the project.</a:t>
            </a:r>
          </a:p>
          <a:p>
            <a:pPr lvl="2" marL="922421" indent="-160421">
              <a:buSzPct val="60000"/>
              <a:buFontTx/>
              <a:buBlip>
                <a:blip r:embed="rId2"/>
              </a:buBlip>
              <a:defRPr sz="1400"/>
            </a:pPr>
            <a:r>
              <a:t>Data structure:</a:t>
            </a:r>
          </a:p>
        </p:txBody>
      </p:sp>
      <p:pic>
        <p:nvPicPr>
          <p:cNvPr id="116" name="Screen Shot 2020-10-11 at 7.41.13 PM.png" descr="Screen Shot 2020-10-11 at 7.41.13 PM.png"/>
          <p:cNvPicPr>
            <a:picLocks noChangeAspect="1"/>
          </p:cNvPicPr>
          <p:nvPr/>
        </p:nvPicPr>
        <p:blipFill>
          <a:blip r:embed="rId3">
            <a:extLst/>
          </a:blip>
          <a:stretch>
            <a:fillRect/>
          </a:stretch>
        </p:blipFill>
        <p:spPr>
          <a:xfrm>
            <a:off x="3685988" y="2730070"/>
            <a:ext cx="3970462" cy="3014185"/>
          </a:xfrm>
          <a:prstGeom prst="rect">
            <a:avLst/>
          </a:prstGeom>
          <a:ln w="12700">
            <a:miter lim="400000"/>
          </a:ln>
        </p:spPr>
      </p:pic>
      <p:sp>
        <p:nvSpPr>
          <p:cNvPr id="117" name="It was used 12.5% of the Data extracted from NOAA"/>
          <p:cNvSpPr txBox="1"/>
          <p:nvPr/>
        </p:nvSpPr>
        <p:spPr>
          <a:xfrm>
            <a:off x="974857" y="5355609"/>
            <a:ext cx="2960882" cy="6604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2" marL="922421" indent="-160421" defTabSz="685800">
              <a:lnSpc>
                <a:spcPct val="90000"/>
              </a:lnSpc>
              <a:spcBef>
                <a:spcPts val="800"/>
              </a:spcBef>
              <a:buSzPct val="60000"/>
              <a:buBlip>
                <a:blip r:embed="rId2"/>
              </a:buBlip>
              <a:defRPr sz="1400"/>
            </a:pPr>
            <a:r>
              <a:t>It was used 12.5% of the Data extracted from NOAA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ooter Placeholder 6"/>
          <p:cNvSpPr txBox="1"/>
          <p:nvPr/>
        </p:nvSpPr>
        <p:spPr>
          <a:xfrm>
            <a:off x="1274008" y="6640830"/>
            <a:ext cx="6766754"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
                <a:solidFill>
                  <a:srgbClr val="455500"/>
                </a:solidFill>
              </a:defRPr>
            </a:lvl1pPr>
          </a:lstStyle>
          <a:p>
            <a:pPr/>
            <a:r>
              <a:t>Add a footer</a:t>
            </a:r>
          </a:p>
        </p:txBody>
      </p:sp>
      <p:sp>
        <p:nvSpPr>
          <p:cNvPr id="120" name="Title 1"/>
          <p:cNvSpPr txBox="1"/>
          <p:nvPr>
            <p:ph type="title"/>
          </p:nvPr>
        </p:nvSpPr>
        <p:spPr>
          <a:xfrm>
            <a:off x="1057520" y="258190"/>
            <a:ext cx="7028962" cy="1183567"/>
          </a:xfrm>
          <a:prstGeom prst="rect">
            <a:avLst/>
          </a:prstGeom>
        </p:spPr>
        <p:txBody>
          <a:bodyPr/>
          <a:lstStyle>
            <a:lvl1pPr>
              <a:defRPr sz="3000"/>
            </a:lvl1pPr>
          </a:lstStyle>
          <a:p>
            <a:pPr/>
            <a:r>
              <a:t>Data Preparation</a:t>
            </a:r>
          </a:p>
        </p:txBody>
      </p:sp>
      <p:sp>
        <p:nvSpPr>
          <p:cNvPr id="121" name="Slide Number Placeholder 4"/>
          <p:cNvSpPr txBox="1"/>
          <p:nvPr>
            <p:ph type="sldNum" sz="quarter" idx="2"/>
          </p:nvPr>
        </p:nvSpPr>
        <p:spPr>
          <a:xfrm>
            <a:off x="152862" y="6640830"/>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Date Placeholder 5"/>
          <p:cNvSpPr txBox="1"/>
          <p:nvPr/>
        </p:nvSpPr>
        <p:spPr>
          <a:xfrm>
            <a:off x="385771" y="6640830"/>
            <a:ext cx="659058"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
                <a:solidFill>
                  <a:srgbClr val="455500"/>
                </a:solidFill>
              </a:defRPr>
            </a:lvl1pPr>
          </a:lstStyle>
          <a:p>
            <a:pPr/>
            <a:r>
              <a:t>9/27/2020</a:t>
            </a:r>
          </a:p>
        </p:txBody>
      </p:sp>
      <p:pic>
        <p:nvPicPr>
          <p:cNvPr id="123" name="Screen Shot 2020-10-11 at 5.46.07 PM.png" descr="Screen Shot 2020-10-11 at 5.46.07 PM.png"/>
          <p:cNvPicPr>
            <a:picLocks noChangeAspect="1"/>
          </p:cNvPicPr>
          <p:nvPr/>
        </p:nvPicPr>
        <p:blipFill>
          <a:blip r:embed="rId2">
            <a:extLst/>
          </a:blip>
          <a:stretch>
            <a:fillRect/>
          </a:stretch>
        </p:blipFill>
        <p:spPr>
          <a:xfrm>
            <a:off x="1076018" y="1500510"/>
            <a:ext cx="6641744" cy="1885929"/>
          </a:xfrm>
          <a:prstGeom prst="rect">
            <a:avLst/>
          </a:prstGeom>
          <a:ln w="12700">
            <a:miter lim="400000"/>
          </a:ln>
        </p:spPr>
      </p:pic>
      <p:pic>
        <p:nvPicPr>
          <p:cNvPr id="124" name="Screen Shot 2020-10-11 at 5.49.14 PM.png" descr="Screen Shot 2020-10-11 at 5.49.14 PM.png"/>
          <p:cNvPicPr>
            <a:picLocks noChangeAspect="1"/>
          </p:cNvPicPr>
          <p:nvPr/>
        </p:nvPicPr>
        <p:blipFill>
          <a:blip r:embed="rId3">
            <a:extLst/>
          </a:blip>
          <a:stretch>
            <a:fillRect/>
          </a:stretch>
        </p:blipFill>
        <p:spPr>
          <a:xfrm>
            <a:off x="1085734" y="3445192"/>
            <a:ext cx="6622312" cy="313688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Footer Placeholder 6"/>
          <p:cNvSpPr txBox="1"/>
          <p:nvPr/>
        </p:nvSpPr>
        <p:spPr>
          <a:xfrm>
            <a:off x="1274008" y="6640830"/>
            <a:ext cx="6766754"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
                <a:solidFill>
                  <a:srgbClr val="455500"/>
                </a:solidFill>
              </a:defRPr>
            </a:lvl1pPr>
          </a:lstStyle>
          <a:p>
            <a:pPr/>
            <a:r>
              <a:t>Add a footer</a:t>
            </a:r>
          </a:p>
        </p:txBody>
      </p:sp>
      <p:sp>
        <p:nvSpPr>
          <p:cNvPr id="127" name="Title 1"/>
          <p:cNvSpPr txBox="1"/>
          <p:nvPr>
            <p:ph type="title"/>
          </p:nvPr>
        </p:nvSpPr>
        <p:spPr>
          <a:xfrm>
            <a:off x="1057520" y="276086"/>
            <a:ext cx="7028962" cy="1183568"/>
          </a:xfrm>
          <a:prstGeom prst="rect">
            <a:avLst/>
          </a:prstGeom>
        </p:spPr>
        <p:txBody>
          <a:bodyPr/>
          <a:lstStyle>
            <a:lvl1pPr>
              <a:defRPr sz="3000"/>
            </a:lvl1pPr>
          </a:lstStyle>
          <a:p>
            <a:pPr/>
            <a:r>
              <a:t>Exploratory Data Analysis</a:t>
            </a:r>
          </a:p>
        </p:txBody>
      </p:sp>
      <p:sp>
        <p:nvSpPr>
          <p:cNvPr id="128" name="Slide Number Placeholder 4"/>
          <p:cNvSpPr txBox="1"/>
          <p:nvPr>
            <p:ph type="sldNum" sz="quarter" idx="2"/>
          </p:nvPr>
        </p:nvSpPr>
        <p:spPr>
          <a:xfrm>
            <a:off x="152862" y="6640830"/>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Date Placeholder 5"/>
          <p:cNvSpPr txBox="1"/>
          <p:nvPr/>
        </p:nvSpPr>
        <p:spPr>
          <a:xfrm>
            <a:off x="385771" y="6640830"/>
            <a:ext cx="659058" cy="205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
                <a:solidFill>
                  <a:srgbClr val="455500"/>
                </a:solidFill>
              </a:defRPr>
            </a:lvl1pPr>
          </a:lstStyle>
          <a:p>
            <a:pPr/>
            <a:r>
              <a:t>9/27/2020</a:t>
            </a:r>
          </a:p>
        </p:txBody>
      </p:sp>
      <p:pic>
        <p:nvPicPr>
          <p:cNvPr id="130" name="Screen Shot 2020-10-11 at 7.44.51 PM.png" descr="Screen Shot 2020-10-11 at 7.44.51 PM.png"/>
          <p:cNvPicPr>
            <a:picLocks noChangeAspect="1"/>
          </p:cNvPicPr>
          <p:nvPr/>
        </p:nvPicPr>
        <p:blipFill>
          <a:blip r:embed="rId2">
            <a:extLst/>
          </a:blip>
          <a:stretch>
            <a:fillRect/>
          </a:stretch>
        </p:blipFill>
        <p:spPr>
          <a:xfrm>
            <a:off x="1188623" y="1881521"/>
            <a:ext cx="6766754" cy="43260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mperatures during the Summer Months"/>
          <p:cNvSpPr txBox="1"/>
          <p:nvPr>
            <p:ph type="title"/>
          </p:nvPr>
        </p:nvSpPr>
        <p:spPr>
          <a:xfrm>
            <a:off x="5011825" y="911149"/>
            <a:ext cx="3116718" cy="2532889"/>
          </a:xfrm>
          <a:prstGeom prst="rect">
            <a:avLst/>
          </a:prstGeom>
        </p:spPr>
        <p:txBody>
          <a:bodyPr/>
          <a:lstStyle>
            <a:lvl1pPr>
              <a:defRPr sz="3000">
                <a:solidFill>
                  <a:schemeClr val="accent1">
                    <a:lumOff val="-6666"/>
                  </a:schemeClr>
                </a:solidFill>
              </a:defRPr>
            </a:lvl1pPr>
          </a:lstStyle>
          <a:p>
            <a:pPr/>
            <a:r>
              <a:t>Temperatures during the Summer Months</a:t>
            </a:r>
          </a:p>
        </p:txBody>
      </p:sp>
      <p:pic>
        <p:nvPicPr>
          <p:cNvPr id="133" name="Picture Placeholder 2" descr="Picture Placeholder 2"/>
          <p:cNvPicPr>
            <a:picLocks noChangeAspect="1"/>
          </p:cNvPicPr>
          <p:nvPr>
            <p:ph type="pic" idx="21"/>
          </p:nvPr>
        </p:nvPicPr>
        <p:blipFill>
          <a:blip r:embed="rId2">
            <a:extLst/>
          </a:blip>
          <a:srcRect l="1400" t="0" r="0" b="0"/>
          <a:stretch>
            <a:fillRect/>
          </a:stretch>
        </p:blipFill>
        <p:spPr>
          <a:xfrm>
            <a:off x="183392" y="2464860"/>
            <a:ext cx="4646134" cy="2926625"/>
          </a:xfrm>
          <a:prstGeom prst="rect">
            <a:avLst/>
          </a:prstGeom>
        </p:spPr>
      </p:pic>
      <p:sp>
        <p:nvSpPr>
          <p:cNvPr id="134" name="Broward county has the highest average temperature with 81.9 degrees F. Miami Dade comes in a close second with 81.2 degrees F. Fresno has a standard deviation of 12 degrees, meaning their data points are very spread out."/>
          <p:cNvSpPr txBox="1"/>
          <p:nvPr>
            <p:ph type="body" sz="quarter" idx="1"/>
          </p:nvPr>
        </p:nvSpPr>
        <p:spPr>
          <a:prstGeom prst="rect">
            <a:avLst/>
          </a:prstGeom>
        </p:spPr>
        <p:txBody>
          <a:bodyPr/>
          <a:lstStyle>
            <a:lvl1pPr defTabSz="457200">
              <a:lnSpc>
                <a:spcPct val="100000"/>
              </a:lnSpc>
              <a:spcBef>
                <a:spcPts val="0"/>
              </a:spcBef>
              <a:defRPr sz="1400">
                <a:solidFill>
                  <a:srgbClr val="333333"/>
                </a:solidFill>
              </a:defRPr>
            </a:lvl1pPr>
          </a:lstStyle>
          <a:p>
            <a:pPr/>
            <a:r>
              <a:t>Broward county has the highest average temperature with 81.9 degrees F. Miami Dade comes in a close second with 81.2 degrees F. Fresno has a standard deviation of 12 degrees, meaning their data points are very spread out.</a:t>
            </a:r>
          </a:p>
        </p:txBody>
      </p:sp>
      <p:sp>
        <p:nvSpPr>
          <p:cNvPr id="135" name="Slide Number"/>
          <p:cNvSpPr txBox="1"/>
          <p:nvPr>
            <p:ph type="sldNum" sz="quarter" idx="2"/>
          </p:nvPr>
        </p:nvSpPr>
        <p:spPr>
          <a:xfrm>
            <a:off x="152861" y="6640829"/>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emperatures during the Summer Months"/>
          <p:cNvSpPr txBox="1"/>
          <p:nvPr>
            <p:ph type="title"/>
          </p:nvPr>
        </p:nvSpPr>
        <p:spPr>
          <a:prstGeom prst="rect">
            <a:avLst/>
          </a:prstGeom>
        </p:spPr>
        <p:txBody>
          <a:bodyPr/>
          <a:lstStyle>
            <a:lvl1pPr>
              <a:defRPr sz="3000">
                <a:solidFill>
                  <a:schemeClr val="accent1">
                    <a:lumOff val="-6666"/>
                  </a:schemeClr>
                </a:solidFill>
              </a:defRPr>
            </a:lvl1pPr>
          </a:lstStyle>
          <a:p>
            <a:pPr/>
            <a:r>
              <a:t>Temperatures during the Summer Months</a:t>
            </a:r>
          </a:p>
        </p:txBody>
      </p:sp>
      <p:sp>
        <p:nvSpPr>
          <p:cNvPr id="138" name="Based on the density plot, and the sample sizes being over 134,000 points, we can assume data to be normal by the central limit theorem. Therefore, our test would be an unpaired t-test as they are both independent samples."/>
          <p:cNvSpPr txBox="1"/>
          <p:nvPr>
            <p:ph type="body" sz="quarter" idx="1"/>
          </p:nvPr>
        </p:nvSpPr>
        <p:spPr>
          <a:xfrm>
            <a:off x="5011825" y="3493377"/>
            <a:ext cx="3116718" cy="2479548"/>
          </a:xfrm>
          <a:prstGeom prst="rect">
            <a:avLst/>
          </a:prstGeom>
        </p:spPr>
        <p:txBody>
          <a:bodyPr/>
          <a:lstStyle/>
          <a:p>
            <a:pPr defTabSz="457200">
              <a:lnSpc>
                <a:spcPct val="100000"/>
              </a:lnSpc>
              <a:spcBef>
                <a:spcPts val="0"/>
              </a:spcBef>
              <a:defRPr sz="1400">
                <a:solidFill>
                  <a:srgbClr val="333333"/>
                </a:solidFill>
              </a:defRPr>
            </a:pPr>
            <a:r>
              <a:t>Based on the density plot, and the sample sizes being over 134,000 points, we can assume data to be normal by the central limit theorem. Therefore, our test would be an unpaired t-test as they are both independent samples. </a:t>
            </a:r>
          </a:p>
          <a:p>
            <a:pPr defTabSz="457200">
              <a:lnSpc>
                <a:spcPct val="100000"/>
              </a:lnSpc>
              <a:spcBef>
                <a:spcPts val="0"/>
              </a:spcBef>
              <a:defRPr sz="1400">
                <a:solidFill>
                  <a:srgbClr val="333333"/>
                </a:solidFill>
              </a:defRPr>
            </a:pPr>
          </a:p>
        </p:txBody>
      </p:sp>
      <p:sp>
        <p:nvSpPr>
          <p:cNvPr id="139" name="Slide Number"/>
          <p:cNvSpPr txBox="1"/>
          <p:nvPr>
            <p:ph type="sldNum" sz="quarter" idx="2"/>
          </p:nvPr>
        </p:nvSpPr>
        <p:spPr>
          <a:xfrm>
            <a:off x="152861" y="6640829"/>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Screen Shot 2020-10-11 at 7.55.41 PM.png" descr="Screen Shot 2020-10-11 at 7.55.41 PM.png"/>
          <p:cNvPicPr>
            <a:picLocks noChangeAspect="1"/>
          </p:cNvPicPr>
          <p:nvPr/>
        </p:nvPicPr>
        <p:blipFill>
          <a:blip r:embed="rId2">
            <a:extLst/>
          </a:blip>
          <a:stretch>
            <a:fillRect/>
          </a:stretch>
        </p:blipFill>
        <p:spPr>
          <a:xfrm>
            <a:off x="173715" y="2141480"/>
            <a:ext cx="4773706" cy="296115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emperatures during the Summer Months…"/>
          <p:cNvSpPr txBox="1"/>
          <p:nvPr>
            <p:ph type="title"/>
          </p:nvPr>
        </p:nvSpPr>
        <p:spPr>
          <a:prstGeom prst="rect">
            <a:avLst/>
          </a:prstGeom>
        </p:spPr>
        <p:txBody>
          <a:bodyPr/>
          <a:lstStyle/>
          <a:p>
            <a:pPr>
              <a:defRPr sz="3000">
                <a:solidFill>
                  <a:schemeClr val="accent1">
                    <a:lumOff val="-6666"/>
                  </a:schemeClr>
                </a:solidFill>
              </a:defRPr>
            </a:pPr>
            <a:r>
              <a:t>Temperatures during the Summer Months</a:t>
            </a:r>
          </a:p>
          <a:p>
            <a:pPr>
              <a:defRPr sz="3000">
                <a:solidFill>
                  <a:schemeClr val="accent1">
                    <a:lumOff val="-6666"/>
                  </a:schemeClr>
                </a:solidFill>
              </a:defRPr>
            </a:pPr>
            <a:r>
              <a:t>T - Test</a:t>
            </a:r>
          </a:p>
        </p:txBody>
      </p:sp>
      <p:pic>
        <p:nvPicPr>
          <p:cNvPr id="143" name="Picture Placeholder 2" descr="Picture Placeholder 2"/>
          <p:cNvPicPr>
            <a:picLocks noChangeAspect="1"/>
          </p:cNvPicPr>
          <p:nvPr>
            <p:ph type="pic" idx="21"/>
          </p:nvPr>
        </p:nvPicPr>
        <p:blipFill>
          <a:blip r:embed="rId2">
            <a:extLst/>
          </a:blip>
          <a:srcRect l="0" t="0" r="0" b="0"/>
          <a:stretch>
            <a:fillRect/>
          </a:stretch>
        </p:blipFill>
        <p:spPr>
          <a:xfrm>
            <a:off x="85255" y="2405151"/>
            <a:ext cx="4827989" cy="1868074"/>
          </a:xfrm>
          <a:prstGeom prst="rect">
            <a:avLst/>
          </a:prstGeom>
        </p:spPr>
      </p:pic>
      <p:sp>
        <p:nvSpPr>
          <p:cNvPr id="144" name="p-value of 2.2e-16 is less than our alpha of 0.05, thus reject null hypothesis. There is sufficient evidence to support the claim that the average temperatures between both counties is significant."/>
          <p:cNvSpPr txBox="1"/>
          <p:nvPr>
            <p:ph type="body" sz="quarter" idx="1"/>
          </p:nvPr>
        </p:nvSpPr>
        <p:spPr>
          <a:prstGeom prst="rect">
            <a:avLst/>
          </a:prstGeom>
        </p:spPr>
        <p:txBody>
          <a:bodyPr/>
          <a:lstStyle>
            <a:lvl1pPr defTabSz="457200">
              <a:lnSpc>
                <a:spcPct val="100000"/>
              </a:lnSpc>
              <a:spcBef>
                <a:spcPts val="0"/>
              </a:spcBef>
              <a:defRPr sz="1400">
                <a:solidFill>
                  <a:srgbClr val="333333"/>
                </a:solidFill>
              </a:defRPr>
            </a:lvl1pPr>
          </a:lstStyle>
          <a:p>
            <a:pPr/>
            <a:r>
              <a:t>p-value of 2.2e-16 is less than our alpha of 0.05, thus reject null hypothesis. There is sufficient evidence to support the claim that the average temperatures between both counties is significant. </a:t>
            </a:r>
          </a:p>
        </p:txBody>
      </p:sp>
      <p:sp>
        <p:nvSpPr>
          <p:cNvPr id="145" name="Slide Number"/>
          <p:cNvSpPr txBox="1"/>
          <p:nvPr>
            <p:ph type="sldNum" sz="quarter" idx="2"/>
          </p:nvPr>
        </p:nvSpPr>
        <p:spPr>
          <a:xfrm>
            <a:off x="152861" y="6640829"/>
            <a:ext cx="154941" cy="205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cology 16x9">
  <a:themeElements>
    <a:clrScheme name="Ecology 16x9">
      <a:dk1>
        <a:srgbClr val="4D3E2F"/>
      </a:dk1>
      <a:lt1>
        <a:srgbClr val="FFFFFF"/>
      </a:lt1>
      <a:dk2>
        <a:srgbClr val="A7A7A7"/>
      </a:dk2>
      <a:lt2>
        <a:srgbClr val="535353"/>
      </a:lt2>
      <a:accent1>
        <a:srgbClr val="8BAA00"/>
      </a:accent1>
      <a:accent2>
        <a:srgbClr val="2A6CB2"/>
      </a:accent2>
      <a:accent3>
        <a:srgbClr val="795837"/>
      </a:accent3>
      <a:accent4>
        <a:srgbClr val="D18316"/>
      </a:accent4>
      <a:accent5>
        <a:srgbClr val="79B4F0"/>
      </a:accent5>
      <a:accent6>
        <a:srgbClr val="CDC80F"/>
      </a:accent6>
      <a:hlink>
        <a:srgbClr val="0000FF"/>
      </a:hlink>
      <a:folHlink>
        <a:srgbClr val="FF00FF"/>
      </a:folHlink>
    </a:clrScheme>
    <a:fontScheme name="Ecology 16x9">
      <a:majorFont>
        <a:latin typeface="Corbel"/>
        <a:ea typeface="Corbel"/>
        <a:cs typeface="Corbel"/>
      </a:majorFont>
      <a:minorFont>
        <a:latin typeface="Helvetica"/>
        <a:ea typeface="Helvetica"/>
        <a:cs typeface="Helvetica"/>
      </a:minorFont>
    </a:fontScheme>
    <a:fmtScheme name="Ecology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cology 16x9">
  <a:themeElements>
    <a:clrScheme name="Ecology 16x9">
      <a:dk1>
        <a:srgbClr val="4D3E2F"/>
      </a:dk1>
      <a:lt1>
        <a:srgbClr val="1E364D"/>
      </a:lt1>
      <a:dk2>
        <a:srgbClr val="A7A7A7"/>
      </a:dk2>
      <a:lt2>
        <a:srgbClr val="535353"/>
      </a:lt2>
      <a:accent1>
        <a:srgbClr val="8BAA00"/>
      </a:accent1>
      <a:accent2>
        <a:srgbClr val="2A6CB2"/>
      </a:accent2>
      <a:accent3>
        <a:srgbClr val="795837"/>
      </a:accent3>
      <a:accent4>
        <a:srgbClr val="D18316"/>
      </a:accent4>
      <a:accent5>
        <a:srgbClr val="79B4F0"/>
      </a:accent5>
      <a:accent6>
        <a:srgbClr val="CDC80F"/>
      </a:accent6>
      <a:hlink>
        <a:srgbClr val="0000FF"/>
      </a:hlink>
      <a:folHlink>
        <a:srgbClr val="FF00FF"/>
      </a:folHlink>
    </a:clrScheme>
    <a:fontScheme name="Ecology 16x9">
      <a:majorFont>
        <a:latin typeface="Corbel"/>
        <a:ea typeface="Corbel"/>
        <a:cs typeface="Corbel"/>
      </a:majorFont>
      <a:minorFont>
        <a:latin typeface="Helvetica"/>
        <a:ea typeface="Helvetica"/>
        <a:cs typeface="Helvetica"/>
      </a:minorFont>
    </a:fontScheme>
    <a:fmtScheme name="Ecology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4D3E2F"/>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