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75" r:id="rId3"/>
    <p:sldId id="284" r:id="rId4"/>
    <p:sldId id="277" r:id="rId5"/>
    <p:sldId id="285" r:id="rId6"/>
    <p:sldId id="286" r:id="rId7"/>
    <p:sldId id="287" r:id="rId8"/>
    <p:sldId id="288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94" autoAdjust="0"/>
  </p:normalViewPr>
  <p:slideViewPr>
    <p:cSldViewPr snapToGrid="0">
      <p:cViewPr varScale="1">
        <p:scale>
          <a:sx n="131" d="100"/>
          <a:sy n="131" d="100"/>
        </p:scale>
        <p:origin x="90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9/27/2020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9/27/2020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50" y="0"/>
            <a:ext cx="37719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833" y="3019706"/>
            <a:ext cx="363474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833" y="5381894"/>
            <a:ext cx="363474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117854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4347" y="2057400"/>
            <a:ext cx="1545575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217" y="2057400"/>
            <a:ext cx="246202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0501"/>
            <a:ext cx="154305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0501"/>
            <a:ext cx="5800725" cy="5986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00149" y="2059146"/>
            <a:ext cx="5399772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833" y="2263914"/>
            <a:ext cx="5212080" cy="3143393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833" y="5381894"/>
            <a:ext cx="521208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117854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217" y="2059146"/>
            <a:ext cx="246202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 userDrawn="1">
          <p15:clr>
            <a:srgbClr val="FDE53C"/>
          </p15:clr>
        </p15:guide>
        <p15:guide id="2" orient="horz" pos="1296" userDrawn="1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276" y="1556281"/>
            <a:ext cx="3457574" cy="4620682"/>
          </a:xfrm>
        </p:spPr>
        <p:txBody>
          <a:bodyPr/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556281"/>
            <a:ext cx="3457331" cy="4620682"/>
          </a:xfrm>
        </p:spPr>
        <p:txBody>
          <a:bodyPr/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7274" y="1554480"/>
            <a:ext cx="3456432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6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274" y="2434148"/>
            <a:ext cx="3456432" cy="3811271"/>
          </a:xfrm>
        </p:spPr>
        <p:txBody>
          <a:bodyPr/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554480"/>
            <a:ext cx="3457575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6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434148"/>
            <a:ext cx="3457575" cy="3811271"/>
          </a:xfrm>
        </p:spPr>
        <p:txBody>
          <a:bodyPr/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825" y="919616"/>
            <a:ext cx="3116717" cy="253288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915923"/>
            <a:ext cx="3912734" cy="5065776"/>
          </a:xfrm>
        </p:spPr>
        <p:txBody>
          <a:bodyPr/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1825" y="3502152"/>
            <a:ext cx="3116717" cy="2479548"/>
          </a:xfrm>
        </p:spPr>
        <p:txBody>
          <a:bodyPr>
            <a:norm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826" y="919616"/>
            <a:ext cx="3116717" cy="253288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4970008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16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1826" y="3502153"/>
            <a:ext cx="3116717" cy="2479547"/>
          </a:xfrm>
        </p:spPr>
        <p:txBody>
          <a:bodyPr>
            <a:norm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35C6372-D472-490D-B1B6-209D0B70A8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7986028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6" imgW="353" imgH="353" progId="TCLayout.ActiveDocument.1">
                  <p:embed/>
                </p:oleObj>
              </mc:Choice>
              <mc:Fallback>
                <p:oleObj name="think-cell Slide" r:id="rId1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56AA2DD9-904C-485D-A564-DF2D8DC1AE58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50" b="0" i="0" baseline="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29400"/>
            <a:ext cx="1124712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1" name="Rectangle 10"/>
          <p:cNvSpPr/>
          <p:nvPr/>
        </p:nvSpPr>
        <p:spPr>
          <a:xfrm>
            <a:off x="1207008" y="6629400"/>
            <a:ext cx="7936992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7520" y="276087"/>
            <a:ext cx="7028962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7520" y="1566001"/>
            <a:ext cx="7028961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3078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052" y="6629400"/>
            <a:ext cx="75049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8288" y="6629400"/>
            <a:ext cx="685819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spcBef>
          <a:spcPct val="0"/>
        </a:spcBef>
        <a:buNone/>
        <a:defRPr sz="255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57734" indent="-157734" algn="l" defTabSz="6858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indent="-116586" algn="l" defTabSz="6858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07492" indent="-116586" algn="l" defTabSz="6858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42" indent="-116586" algn="l" defTabSz="6858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50392" indent="-116586" algn="l" defTabSz="6858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1842" indent="-116586" algn="l" defTabSz="6858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93292" indent="-116586" algn="l" defTabSz="6858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64742" indent="-116586" algn="l" defTabSz="6858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indent="-116586" algn="l" defTabSz="6858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hyperlink" Target="https://climate.nasa.gov/evidence/" TargetMode="Externa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9.png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0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8.xml"/><Relationship Id="rId7" Type="http://schemas.openxmlformats.org/officeDocument/2006/relationships/image" Target="../media/image11.pn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8A768A5-48D4-42FB-804D-FBD92076E7D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8865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36155C9-BD43-4A76-A917-59CE81454C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CIS 541</a:t>
            </a:r>
            <a:br>
              <a:rPr lang="en-US" sz="2400" dirty="0"/>
            </a:br>
            <a:r>
              <a:rPr lang="en-US" sz="2400" dirty="0"/>
              <a:t>Fundamentals of Big Data</a:t>
            </a:r>
            <a:br>
              <a:rPr lang="en-US" sz="2400" dirty="0"/>
            </a:br>
            <a:r>
              <a:rPr lang="en-US" sz="2400" dirty="0"/>
              <a:t>Project Proposal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833" y="5201107"/>
            <a:ext cx="3634740" cy="6288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Xiomara </a:t>
            </a:r>
            <a:r>
              <a:rPr lang="en-US" dirty="0" err="1"/>
              <a:t>Chirinos</a:t>
            </a:r>
            <a:endParaRPr lang="en-US" dirty="0"/>
          </a:p>
          <a:p>
            <a:r>
              <a:rPr lang="en-US" dirty="0"/>
              <a:t>Raul Ramon Rodriguez</a:t>
            </a:r>
          </a:p>
          <a:p>
            <a:r>
              <a:rPr lang="en-US" dirty="0"/>
              <a:t>Rene Villarreal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50CFA3F-4463-4A9F-BDCF-79A6783B480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790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5970242D-E2BA-47AA-919C-2E876737484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55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Climate Change in Miami-</a:t>
            </a:r>
            <a:r>
              <a:rPr lang="fr-FR" dirty="0" err="1"/>
              <a:t>Dade</a:t>
            </a:r>
            <a:r>
              <a:rPr lang="fr-FR" dirty="0"/>
              <a:t> County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520" y="1566001"/>
            <a:ext cx="7028961" cy="5015912"/>
          </a:xfrm>
        </p:spPr>
        <p:txBody>
          <a:bodyPr/>
          <a:lstStyle/>
          <a:p>
            <a:r>
              <a:rPr lang="en-US" dirty="0"/>
              <a:t>How has daily precipitation and daily temperatures shifted in the county over the past 110 years?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According to Nasa, global temperatures have risen about 1.62 degrees Fahrenheit since the late 19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pPr marL="212598" lvl="1" indent="0">
              <a:buNone/>
            </a:pPr>
            <a:endParaRPr lang="en-US" dirty="0"/>
          </a:p>
          <a:p>
            <a:pPr lvl="1"/>
            <a:r>
              <a:rPr lang="en-US" dirty="0"/>
              <a:t>It is thought to be driven largely by human-made emissions into the atmosphere.</a:t>
            </a:r>
          </a:p>
          <a:p>
            <a:pPr marL="212598" lvl="1" indent="0">
              <a:buNone/>
            </a:pPr>
            <a:endParaRPr lang="en-US" dirty="0"/>
          </a:p>
          <a:p>
            <a:pPr lvl="1"/>
            <a:r>
              <a:rPr lang="en-US" dirty="0"/>
              <a:t>Most of the warming occurred over the past 35 years.</a:t>
            </a:r>
          </a:p>
          <a:p>
            <a:pPr marL="212598" lvl="1" indent="0">
              <a:buNone/>
            </a:pPr>
            <a:endParaRPr lang="en-US" dirty="0"/>
          </a:p>
          <a:p>
            <a:pPr lvl="1"/>
            <a:r>
              <a:rPr lang="en-US" dirty="0"/>
              <a:t>According to the EPA, as the air becomes warmer and more moisture evaporates, rain and snow patterns have increased over the past two centuries.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12598" lvl="1" indent="0">
              <a:buNone/>
            </a:pPr>
            <a:r>
              <a:rPr lang="en-US" dirty="0"/>
              <a:t>References:</a:t>
            </a:r>
          </a:p>
          <a:p>
            <a:pPr marL="555498" lvl="1" indent="-342900">
              <a:buAutoNum type="arabicPeriod"/>
            </a:pPr>
            <a:r>
              <a:rPr lang="en-US" dirty="0"/>
              <a:t>Climate Change Evidence: How Do We Know? (2020, May 27). Retrieved September 26, 2020, from </a:t>
            </a:r>
            <a:r>
              <a:rPr lang="en-US" dirty="0">
                <a:hlinkClick r:id="rId7"/>
              </a:rPr>
              <a:t>https://climate.nasa.gov/evidence/</a:t>
            </a:r>
            <a:endParaRPr lang="en-US" dirty="0"/>
          </a:p>
          <a:p>
            <a:pPr marL="555498" lvl="1" indent="-342900">
              <a:buFont typeface="Arial" panose="020B0604020202020204" pitchFamily="34" charset="0"/>
              <a:buAutoNum type="arabicPeriod"/>
            </a:pPr>
            <a:r>
              <a:rPr lang="en-US" dirty="0"/>
              <a:t>Changing Rain and Show Patterns. (2017, May 9). Retrieved September 26, 2020, from https://archive.epa.gov/climatechange/kids/impacts/signs/precip-patterns.html</a:t>
            </a:r>
          </a:p>
          <a:p>
            <a:pPr marL="555498" lvl="1" indent="-342900">
              <a:buAutoNum type="arabicPeriod"/>
            </a:pPr>
            <a:endParaRPr lang="en-US" dirty="0"/>
          </a:p>
          <a:p>
            <a:pPr marL="212598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574951-7BC0-4289-8351-3B3315AD0C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574951-7BC0-4289-8351-3B3315AD0C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FABB05B3-D807-43D9-8D1F-FCBA9D126A9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55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&amp;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511823-DB3D-478F-A779-946281A41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0" y="1566001"/>
            <a:ext cx="7028961" cy="4622658"/>
          </a:xfrm>
        </p:spPr>
        <p:txBody>
          <a:bodyPr>
            <a:normAutofit/>
          </a:bodyPr>
          <a:lstStyle/>
          <a:p>
            <a:r>
              <a:rPr lang="en-US" dirty="0"/>
              <a:t>Using linear regression, non linear regression, and time series analysis we plan on answering the following questions:</a:t>
            </a:r>
          </a:p>
          <a:p>
            <a:pPr lvl="1"/>
            <a:r>
              <a:rPr lang="en-US" dirty="0"/>
              <a:t>Does average daily temperature and max daily temperature affect precipitation?</a:t>
            </a:r>
          </a:p>
          <a:p>
            <a:pPr lvl="1"/>
            <a:r>
              <a:rPr lang="en-US" dirty="0"/>
              <a:t>Are the average daily temperatures in one station significantly different than in another station?</a:t>
            </a:r>
          </a:p>
          <a:p>
            <a:pPr lvl="1"/>
            <a:r>
              <a:rPr lang="en-US" dirty="0"/>
              <a:t>Based on the regression models, what kinds of temperatures can we expect in the next decade (2020 through 2030)?</a:t>
            </a:r>
          </a:p>
          <a:p>
            <a:pPr lvl="1"/>
            <a:endParaRPr lang="en-US" dirty="0"/>
          </a:p>
          <a:p>
            <a:r>
              <a:rPr lang="en-US" dirty="0"/>
              <a:t>Data source is NOAA. They have a data extraction tool on their website going back to 1910 for Miami Dade County.</a:t>
            </a:r>
          </a:p>
          <a:p>
            <a:r>
              <a:rPr lang="en-US" dirty="0"/>
              <a:t>NOAA contains approximately 13GB of data for Miami Dade County, and 2GB will be used for the project.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7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E017DD4-551D-4F25-A3C9-212408AF45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30003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D198EB-10BB-4200-9730-0C17A3D4B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46" y="1581149"/>
            <a:ext cx="8237507" cy="1959407"/>
          </a:xfrm>
          <a:prstGeom prst="rect">
            <a:avLst/>
          </a:prstGeom>
        </p:spPr>
      </p:pic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D802C68-A8A3-4ABC-8A88-0650B3122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288" y="3662052"/>
            <a:ext cx="7315199" cy="2488082"/>
          </a:xfrm>
        </p:spPr>
        <p:txBody>
          <a:bodyPr>
            <a:normAutofit/>
          </a:bodyPr>
          <a:lstStyle/>
          <a:p>
            <a:r>
              <a:rPr lang="en-US" b="1" dirty="0"/>
              <a:t>Station</a:t>
            </a:r>
            <a:r>
              <a:rPr lang="en-US" dirty="0"/>
              <a:t>: NOAA Station where temperatures and precipitation was measured</a:t>
            </a:r>
          </a:p>
          <a:p>
            <a:r>
              <a:rPr lang="en-US" b="1" dirty="0"/>
              <a:t>Name</a:t>
            </a:r>
            <a:r>
              <a:rPr lang="en-US" dirty="0"/>
              <a:t>: Name of location where station is located</a:t>
            </a:r>
            <a:endParaRPr lang="en-US" b="1" dirty="0"/>
          </a:p>
          <a:p>
            <a:r>
              <a:rPr lang="en-US" b="1" dirty="0"/>
              <a:t>Date</a:t>
            </a:r>
            <a:r>
              <a:rPr lang="en-US" dirty="0"/>
              <a:t>: Date of measurement</a:t>
            </a:r>
            <a:endParaRPr lang="en-US" b="1" dirty="0"/>
          </a:p>
          <a:p>
            <a:r>
              <a:rPr lang="en-US" b="1" dirty="0"/>
              <a:t>Precipitation</a:t>
            </a:r>
            <a:r>
              <a:rPr lang="en-US" dirty="0"/>
              <a:t>: Rain in inches for the day</a:t>
            </a:r>
          </a:p>
          <a:p>
            <a:r>
              <a:rPr lang="en-US" b="1" dirty="0" err="1"/>
              <a:t>Temp_Avg</a:t>
            </a:r>
            <a:r>
              <a:rPr lang="en-US" dirty="0"/>
              <a:t>: Average temperature for the day in Fahrenheit</a:t>
            </a:r>
          </a:p>
          <a:p>
            <a:r>
              <a:rPr lang="en-US" b="1" dirty="0" err="1"/>
              <a:t>Temp_Max</a:t>
            </a:r>
            <a:r>
              <a:rPr lang="en-US" dirty="0"/>
              <a:t>: Maximum temperature for the day in Fahrenheit</a:t>
            </a:r>
          </a:p>
          <a:p>
            <a:r>
              <a:rPr lang="en-US" b="1" dirty="0" err="1"/>
              <a:t>Temp_Min</a:t>
            </a:r>
            <a:r>
              <a:rPr lang="en-US" dirty="0"/>
              <a:t>: Minimum temperature for the day in Fahrenheit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E017DD4-551D-4F25-A3C9-212408AF45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5811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E017DD4-551D-4F25-A3C9-212408AF45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8006958-04CF-4B12-B766-F6FAE63515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55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818260-5F90-40A4-B689-F944AF01CF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288" y="1447832"/>
            <a:ext cx="6689353" cy="3962335"/>
          </a:xfrm>
          <a:prstGeom prst="rect">
            <a:avLst/>
          </a:prstGeom>
        </p:spPr>
      </p:pic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55A25F40-7A21-42AB-ACC9-4D250A39F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359" y="5638766"/>
            <a:ext cx="7315199" cy="739967"/>
          </a:xfrm>
        </p:spPr>
        <p:txBody>
          <a:bodyPr>
            <a:normAutofit/>
          </a:bodyPr>
          <a:lstStyle/>
          <a:p>
            <a:r>
              <a:rPr lang="en-US" dirty="0"/>
              <a:t>Doral tends to have the highest amount of rain in inches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7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E017DD4-551D-4F25-A3C9-212408AF45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6356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E017DD4-551D-4F25-A3C9-212408AF45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8006958-04CF-4B12-B766-F6FAE63515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55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520" y="276087"/>
            <a:ext cx="7028962" cy="550531"/>
          </a:xfrm>
        </p:spPr>
        <p:txBody>
          <a:bodyPr/>
          <a:lstStyle/>
          <a:p>
            <a:r>
              <a:rPr lang="en-US" dirty="0"/>
              <a:t>Scatterplot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D5BB2-64F9-441A-8456-C8F36560D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4270" y="753466"/>
            <a:ext cx="5915459" cy="57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2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E017DD4-551D-4F25-A3C9-212408AF45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76487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E017DD4-551D-4F25-A3C9-212408AF45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8006958-04CF-4B12-B766-F6FAE63515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55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520" y="276087"/>
            <a:ext cx="7028962" cy="550531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960FAC-2422-4CD3-BBFC-528D307BE8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483" y="826618"/>
            <a:ext cx="6113803" cy="576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E017DD4-551D-4F25-A3C9-212408AF45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71451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E017DD4-551D-4F25-A3C9-212408AF45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8006958-04CF-4B12-B766-F6FAE63515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55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520" y="276087"/>
            <a:ext cx="7028962" cy="550531"/>
          </a:xfrm>
        </p:spPr>
        <p:txBody>
          <a:bodyPr/>
          <a:lstStyle/>
          <a:p>
            <a:r>
              <a:rPr lang="en-US" dirty="0"/>
              <a:t>Bar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CA8FB0-9DCD-4D55-B759-A38747BC24F5}"/>
              </a:ext>
            </a:extLst>
          </p:cNvPr>
          <p:cNvGrpSpPr/>
          <p:nvPr/>
        </p:nvGrpSpPr>
        <p:grpSpPr>
          <a:xfrm>
            <a:off x="1347459" y="800100"/>
            <a:ext cx="6449082" cy="5829300"/>
            <a:chOff x="1347459" y="800100"/>
            <a:chExt cx="6449082" cy="5829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6DBC91D-D840-4E97-A507-426E518D3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47459" y="800100"/>
              <a:ext cx="6449082" cy="5829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E6A77D-E6BA-4945-90CB-3605D6F2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36631" y="2661437"/>
              <a:ext cx="465992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60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5W_XGDKRbOdk3IQkqYu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5W_XGDKRbOdk3IQkqYu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5W_XGDKRbOdk3IQkqYu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5W_XGDKRbOdk3IQkqYu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OPrFknuBlxMYQ.FBhck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Yl1pDDGfUC1niAOWXdz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AvonSyExXvgaETTk8WT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XD8mk924WgmCmQRDJotg"/>
</p:tagLst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379</TotalTime>
  <Words>402</Words>
  <Application>Microsoft Office PowerPoint</Application>
  <PresentationFormat>On-screen Show (4:3)</PresentationFormat>
  <Paragraphs>62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Ecology 16x9</vt:lpstr>
      <vt:lpstr>think-cell Slide</vt:lpstr>
      <vt:lpstr>CIS 541 Fundamentals of Big Data Project Proposal </vt:lpstr>
      <vt:lpstr>Climate Change in Miami-Dade County</vt:lpstr>
      <vt:lpstr>Analyses &amp; Data</vt:lpstr>
      <vt:lpstr>Dataset</vt:lpstr>
      <vt:lpstr>Data Summary</vt:lpstr>
      <vt:lpstr>Scatterplot</vt:lpstr>
      <vt:lpstr>Boxplot</vt:lpstr>
      <vt:lpstr>Bar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541 Fundamentals of Big Data Project Proposal</dc:title>
  <dc:creator>Villarreal, Rene</dc:creator>
  <cp:lastModifiedBy>Villarreal, Rene</cp:lastModifiedBy>
  <cp:revision>10</cp:revision>
  <dcterms:created xsi:type="dcterms:W3CDTF">2020-09-27T17:59:25Z</dcterms:created>
  <dcterms:modified xsi:type="dcterms:W3CDTF">2020-09-28T00:22:49Z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