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10"/>
  </p:notesMasterIdLst>
  <p:sldIdLst>
    <p:sldId id="256" r:id="rId5"/>
    <p:sldId id="294" r:id="rId6"/>
    <p:sldId id="297" r:id="rId7"/>
    <p:sldId id="300" r:id="rId8"/>
    <p:sldId id="301" r:id="rId9"/>
  </p:sldIdLst>
  <p:sldSz cx="19199225"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2E"/>
    <a:srgbClr val="4B4B4B"/>
    <a:srgbClr val="000066"/>
    <a:srgbClr val="993300"/>
    <a:srgbClr val="FFCC99"/>
    <a:srgbClr val="5C1F00"/>
    <a:srgbClr val="D3A72A"/>
    <a:srgbClr val="660033"/>
    <a:srgbClr val="0066FF"/>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95" autoAdjust="0"/>
    <p:restoredTop sz="94660"/>
  </p:normalViewPr>
  <p:slideViewPr>
    <p:cSldViewPr snapToGrid="0">
      <p:cViewPr varScale="1">
        <p:scale>
          <a:sx n="73" d="100"/>
          <a:sy n="73" d="100"/>
        </p:scale>
        <p:origin x="570" y="72"/>
      </p:cViewPr>
      <p:guideLst>
        <p:guide orient="horz" pos="3402"/>
        <p:guide pos="60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4051D-322F-47B2-9D59-DB5F9014ABFA}" type="datetimeFigureOut">
              <a:rPr lang="en-PH" smtClean="0"/>
              <a:t>29/10/2019</a:t>
            </a:fld>
            <a:endParaRPr lang="en-PH"/>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29DE3-0F7A-406A-9F4C-9B789C2BF12C}" type="slidenum">
              <a:rPr lang="en-PH" smtClean="0"/>
              <a:t>‹#›</a:t>
            </a:fld>
            <a:endParaRPr lang="en-PH"/>
          </a:p>
        </p:txBody>
      </p:sp>
    </p:spTree>
    <p:extLst>
      <p:ext uri="{BB962C8B-B14F-4D97-AF65-F5344CB8AC3E}">
        <p14:creationId xmlns:p14="http://schemas.microsoft.com/office/powerpoint/2010/main" val="3783288258"/>
      </p:ext>
    </p:extLst>
  </p:cSld>
  <p:clrMap bg1="lt1" tx1="dk1" bg2="lt2" tx2="dk2" accent1="accent1" accent2="accent2" accent3="accent3" accent4="accent4" accent5="accent5" accent6="accent6" hlink="hlink" folHlink="folHlink"/>
  <p:notesStyle>
    <a:lvl1pPr marL="0" algn="l" defTabSz="1329172" rtl="0" eaLnBrk="1" latinLnBrk="0" hangingPunct="1">
      <a:defRPr sz="1744" kern="1200">
        <a:solidFill>
          <a:schemeClr val="tx1"/>
        </a:solidFill>
        <a:latin typeface="+mn-lt"/>
        <a:ea typeface="+mn-ea"/>
        <a:cs typeface="+mn-cs"/>
      </a:defRPr>
    </a:lvl1pPr>
    <a:lvl2pPr marL="664586" algn="l" defTabSz="1329172" rtl="0" eaLnBrk="1" latinLnBrk="0" hangingPunct="1">
      <a:defRPr sz="1744" kern="1200">
        <a:solidFill>
          <a:schemeClr val="tx1"/>
        </a:solidFill>
        <a:latin typeface="+mn-lt"/>
        <a:ea typeface="+mn-ea"/>
        <a:cs typeface="+mn-cs"/>
      </a:defRPr>
    </a:lvl2pPr>
    <a:lvl3pPr marL="1329172" algn="l" defTabSz="1329172" rtl="0" eaLnBrk="1" latinLnBrk="0" hangingPunct="1">
      <a:defRPr sz="1744" kern="1200">
        <a:solidFill>
          <a:schemeClr val="tx1"/>
        </a:solidFill>
        <a:latin typeface="+mn-lt"/>
        <a:ea typeface="+mn-ea"/>
        <a:cs typeface="+mn-cs"/>
      </a:defRPr>
    </a:lvl3pPr>
    <a:lvl4pPr marL="1993758" algn="l" defTabSz="1329172" rtl="0" eaLnBrk="1" latinLnBrk="0" hangingPunct="1">
      <a:defRPr sz="1744" kern="1200">
        <a:solidFill>
          <a:schemeClr val="tx1"/>
        </a:solidFill>
        <a:latin typeface="+mn-lt"/>
        <a:ea typeface="+mn-ea"/>
        <a:cs typeface="+mn-cs"/>
      </a:defRPr>
    </a:lvl4pPr>
    <a:lvl5pPr marL="2658344" algn="l" defTabSz="1329172" rtl="0" eaLnBrk="1" latinLnBrk="0" hangingPunct="1">
      <a:defRPr sz="1744" kern="1200">
        <a:solidFill>
          <a:schemeClr val="tx1"/>
        </a:solidFill>
        <a:latin typeface="+mn-lt"/>
        <a:ea typeface="+mn-ea"/>
        <a:cs typeface="+mn-cs"/>
      </a:defRPr>
    </a:lvl5pPr>
    <a:lvl6pPr marL="3322930" algn="l" defTabSz="1329172" rtl="0" eaLnBrk="1" latinLnBrk="0" hangingPunct="1">
      <a:defRPr sz="1744" kern="1200">
        <a:solidFill>
          <a:schemeClr val="tx1"/>
        </a:solidFill>
        <a:latin typeface="+mn-lt"/>
        <a:ea typeface="+mn-ea"/>
        <a:cs typeface="+mn-cs"/>
      </a:defRPr>
    </a:lvl6pPr>
    <a:lvl7pPr marL="3987516" algn="l" defTabSz="1329172" rtl="0" eaLnBrk="1" latinLnBrk="0" hangingPunct="1">
      <a:defRPr sz="1744" kern="1200">
        <a:solidFill>
          <a:schemeClr val="tx1"/>
        </a:solidFill>
        <a:latin typeface="+mn-lt"/>
        <a:ea typeface="+mn-ea"/>
        <a:cs typeface="+mn-cs"/>
      </a:defRPr>
    </a:lvl7pPr>
    <a:lvl8pPr marL="4652101" algn="l" defTabSz="1329172" rtl="0" eaLnBrk="1" latinLnBrk="0" hangingPunct="1">
      <a:defRPr sz="1744" kern="1200">
        <a:solidFill>
          <a:schemeClr val="tx1"/>
        </a:solidFill>
        <a:latin typeface="+mn-lt"/>
        <a:ea typeface="+mn-ea"/>
        <a:cs typeface="+mn-cs"/>
      </a:defRPr>
    </a:lvl8pPr>
    <a:lvl9pPr marL="5316687" algn="l" defTabSz="1329172" rtl="0" eaLnBrk="1" latinLnBrk="0" hangingPunct="1">
      <a:defRPr sz="174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9903" y="1767462"/>
            <a:ext cx="14399419" cy="3759917"/>
          </a:xfrm>
        </p:spPr>
        <p:txBody>
          <a:bodyPr anchor="b"/>
          <a:lstStyle>
            <a:lvl1pPr algn="ctr">
              <a:defRPr sz="9448"/>
            </a:lvl1pPr>
          </a:lstStyle>
          <a:p>
            <a:r>
              <a:rPr lang="en-US"/>
              <a:t>Click to edit Master title style</a:t>
            </a:r>
            <a:endParaRPr lang="en-US" dirty="0"/>
          </a:p>
        </p:txBody>
      </p:sp>
      <p:sp>
        <p:nvSpPr>
          <p:cNvPr id="3" name="Subtitle 2"/>
          <p:cNvSpPr>
            <a:spLocks noGrp="1"/>
          </p:cNvSpPr>
          <p:nvPr>
            <p:ph type="subTitle" idx="1"/>
          </p:nvPr>
        </p:nvSpPr>
        <p:spPr>
          <a:xfrm>
            <a:off x="2399903" y="5672376"/>
            <a:ext cx="14399419" cy="2607442"/>
          </a:xfrm>
        </p:spPr>
        <p:txBody>
          <a:bodyPr/>
          <a:lstStyle>
            <a:lvl1pPr marL="0" indent="0" algn="ctr">
              <a:buNone/>
              <a:defRPr sz="3779"/>
            </a:lvl1pPr>
            <a:lvl2pPr marL="719953" indent="0" algn="ctr">
              <a:buNone/>
              <a:defRPr sz="3149"/>
            </a:lvl2pPr>
            <a:lvl3pPr marL="1439906" indent="0" algn="ctr">
              <a:buNone/>
              <a:defRPr sz="2834"/>
            </a:lvl3pPr>
            <a:lvl4pPr marL="2159859" indent="0" algn="ctr">
              <a:buNone/>
              <a:defRPr sz="2520"/>
            </a:lvl4pPr>
            <a:lvl5pPr marL="2879811" indent="0" algn="ctr">
              <a:buNone/>
              <a:defRPr sz="2520"/>
            </a:lvl5pPr>
            <a:lvl6pPr marL="3599764" indent="0" algn="ctr">
              <a:buNone/>
              <a:defRPr sz="2520"/>
            </a:lvl6pPr>
            <a:lvl7pPr marL="4319717" indent="0" algn="ctr">
              <a:buNone/>
              <a:defRPr sz="2520"/>
            </a:lvl7pPr>
            <a:lvl8pPr marL="5039670" indent="0" algn="ctr">
              <a:buNone/>
              <a:defRPr sz="2520"/>
            </a:lvl8pPr>
            <a:lvl9pPr marL="5759623"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E27C3F-4585-4DD5-AE83-55E3A7B49E9D}" type="datetime1">
              <a:rPr lang="en-PH" smtClean="0"/>
              <a:t>29/10/2019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34203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9A69E-2FBD-4583-B09A-188C9243E22C}" type="datetime1">
              <a:rPr lang="en-PH" smtClean="0"/>
              <a:t>29/10/2019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84536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39445" y="574987"/>
            <a:ext cx="4139833"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19947" y="574987"/>
            <a:ext cx="1217950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DA49F-028A-47A1-BEC3-C7134F34DBE4}" type="datetime1">
              <a:rPr lang="en-PH" smtClean="0"/>
              <a:t>29/10/2019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0701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2E6C0-88F3-437D-8482-63C4D924C47B}" type="datetime1">
              <a:rPr lang="en-PH" smtClean="0"/>
              <a:t>29/10/2019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53938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09947" y="2692442"/>
            <a:ext cx="16559332" cy="4492401"/>
          </a:xfrm>
        </p:spPr>
        <p:txBody>
          <a:bodyPr anchor="b"/>
          <a:lstStyle>
            <a:lvl1pPr>
              <a:defRPr sz="9448"/>
            </a:lvl1pPr>
          </a:lstStyle>
          <a:p>
            <a:r>
              <a:rPr lang="en-US"/>
              <a:t>Click to edit Master title style</a:t>
            </a:r>
            <a:endParaRPr lang="en-US" dirty="0"/>
          </a:p>
        </p:txBody>
      </p:sp>
      <p:sp>
        <p:nvSpPr>
          <p:cNvPr id="3" name="Text Placeholder 2"/>
          <p:cNvSpPr>
            <a:spLocks noGrp="1"/>
          </p:cNvSpPr>
          <p:nvPr>
            <p:ph type="body" idx="1"/>
          </p:nvPr>
        </p:nvSpPr>
        <p:spPr>
          <a:xfrm>
            <a:off x="1309947" y="7227343"/>
            <a:ext cx="16559332" cy="2362447"/>
          </a:xfrm>
        </p:spPr>
        <p:txBody>
          <a:bodyPr/>
          <a:lstStyle>
            <a:lvl1pPr marL="0" indent="0">
              <a:buNone/>
              <a:defRPr sz="3779">
                <a:solidFill>
                  <a:schemeClr val="tx1">
                    <a:tint val="75000"/>
                  </a:schemeClr>
                </a:solidFill>
              </a:defRPr>
            </a:lvl1pPr>
            <a:lvl2pPr marL="719953" indent="0">
              <a:buNone/>
              <a:defRPr sz="3149">
                <a:solidFill>
                  <a:schemeClr val="tx1">
                    <a:tint val="75000"/>
                  </a:schemeClr>
                </a:solidFill>
              </a:defRPr>
            </a:lvl2pPr>
            <a:lvl3pPr marL="1439906" indent="0">
              <a:buNone/>
              <a:defRPr sz="2834">
                <a:solidFill>
                  <a:schemeClr val="tx1">
                    <a:tint val="75000"/>
                  </a:schemeClr>
                </a:solidFill>
              </a:defRPr>
            </a:lvl3pPr>
            <a:lvl4pPr marL="2159859" indent="0">
              <a:buNone/>
              <a:defRPr sz="2520">
                <a:solidFill>
                  <a:schemeClr val="tx1">
                    <a:tint val="75000"/>
                  </a:schemeClr>
                </a:solidFill>
              </a:defRPr>
            </a:lvl4pPr>
            <a:lvl5pPr marL="2879811" indent="0">
              <a:buNone/>
              <a:defRPr sz="2520">
                <a:solidFill>
                  <a:schemeClr val="tx1">
                    <a:tint val="75000"/>
                  </a:schemeClr>
                </a:solidFill>
              </a:defRPr>
            </a:lvl5pPr>
            <a:lvl6pPr marL="3599764" indent="0">
              <a:buNone/>
              <a:defRPr sz="2520">
                <a:solidFill>
                  <a:schemeClr val="tx1">
                    <a:tint val="75000"/>
                  </a:schemeClr>
                </a:solidFill>
              </a:defRPr>
            </a:lvl6pPr>
            <a:lvl7pPr marL="4319717" indent="0">
              <a:buNone/>
              <a:defRPr sz="2520">
                <a:solidFill>
                  <a:schemeClr val="tx1">
                    <a:tint val="75000"/>
                  </a:schemeClr>
                </a:solidFill>
              </a:defRPr>
            </a:lvl7pPr>
            <a:lvl8pPr marL="5039670" indent="0">
              <a:buNone/>
              <a:defRPr sz="2520">
                <a:solidFill>
                  <a:schemeClr val="tx1">
                    <a:tint val="75000"/>
                  </a:schemeClr>
                </a:solidFill>
              </a:defRPr>
            </a:lvl8pPr>
            <a:lvl9pPr marL="5759623"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DAB149-6BEA-43E2-8BBD-16927E186836}" type="datetime1">
              <a:rPr lang="en-PH" smtClean="0"/>
              <a:t>29/10/2019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53238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19947" y="2874937"/>
            <a:ext cx="8159671"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719607" y="2874937"/>
            <a:ext cx="8159671"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3955D1-805D-449D-B79B-E57D2D0B05C6}" type="datetime1">
              <a:rPr lang="en-PH" smtClean="0"/>
              <a:t>29/10/2019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47105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2447" y="574988"/>
            <a:ext cx="16559332"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22448" y="2647443"/>
            <a:ext cx="812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Edit Master text styles</a:t>
            </a:r>
          </a:p>
        </p:txBody>
      </p:sp>
      <p:sp>
        <p:nvSpPr>
          <p:cNvPr id="4" name="Content Placeholder 3"/>
          <p:cNvSpPr>
            <a:spLocks noGrp="1"/>
          </p:cNvSpPr>
          <p:nvPr>
            <p:ph sz="half" idx="2"/>
          </p:nvPr>
        </p:nvSpPr>
        <p:spPr>
          <a:xfrm>
            <a:off x="1322448" y="3944914"/>
            <a:ext cx="8122171"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719608" y="2647443"/>
            <a:ext cx="816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Edit Master text styles</a:t>
            </a:r>
          </a:p>
        </p:txBody>
      </p:sp>
      <p:sp>
        <p:nvSpPr>
          <p:cNvPr id="6" name="Content Placeholder 5"/>
          <p:cNvSpPr>
            <a:spLocks noGrp="1"/>
          </p:cNvSpPr>
          <p:nvPr>
            <p:ph sz="quarter" idx="4"/>
          </p:nvPr>
        </p:nvSpPr>
        <p:spPr>
          <a:xfrm>
            <a:off x="9719608" y="3944914"/>
            <a:ext cx="8162171"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126CD2-1DA0-4A83-85E9-0F1AE6C3BE4D}" type="datetime1">
              <a:rPr lang="en-PH" smtClean="0"/>
              <a:t>29/10/2019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17293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CF89C-1C07-44D5-BE16-E92D191FE0DF}" type="datetime1">
              <a:rPr lang="en-PH" smtClean="0"/>
              <a:t>29/10/2019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82398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1FD60-ED60-4548-9A73-52C933DD5EED}" type="datetime1">
              <a:rPr lang="en-PH" smtClean="0"/>
              <a:t>29/10/2019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11671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8162171" y="1554966"/>
            <a:ext cx="9719608" cy="7674832"/>
          </a:xfrm>
        </p:spPr>
        <p:txBody>
          <a:bodyPr/>
          <a:lstStyle>
            <a:lvl1pPr>
              <a:defRPr sz="5039"/>
            </a:lvl1pPr>
            <a:lvl2pPr>
              <a:defRPr sz="4409"/>
            </a:lvl2pPr>
            <a:lvl3pPr>
              <a:defRPr sz="3779"/>
            </a:lvl3pPr>
            <a:lvl4pPr>
              <a:defRPr sz="3149"/>
            </a:lvl4pPr>
            <a:lvl5pPr>
              <a:defRPr sz="3149"/>
            </a:lvl5pPr>
            <a:lvl6pPr>
              <a:defRPr sz="3149"/>
            </a:lvl6pPr>
            <a:lvl7pPr>
              <a:defRPr sz="3149"/>
            </a:lvl7pPr>
            <a:lvl8pPr>
              <a:defRPr sz="3149"/>
            </a:lvl8pPr>
            <a:lvl9pPr>
              <a:defRPr sz="3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47FCE72D-8318-4A4D-AB05-477FE1F0FD46}" type="datetime1">
              <a:rPr lang="en-PH" smtClean="0"/>
              <a:t>29/10/2019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94612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62171" y="1554966"/>
            <a:ext cx="9719608" cy="7674832"/>
          </a:xfrm>
        </p:spPr>
        <p:txBody>
          <a:bodyPr anchor="t"/>
          <a:lstStyle>
            <a:lvl1pPr marL="0" indent="0">
              <a:buNone/>
              <a:defRPr sz="5039"/>
            </a:lvl1pPr>
            <a:lvl2pPr marL="719953" indent="0">
              <a:buNone/>
              <a:defRPr sz="4409"/>
            </a:lvl2pPr>
            <a:lvl3pPr marL="1439906" indent="0">
              <a:buNone/>
              <a:defRPr sz="3779"/>
            </a:lvl3pPr>
            <a:lvl4pPr marL="2159859" indent="0">
              <a:buNone/>
              <a:defRPr sz="3149"/>
            </a:lvl4pPr>
            <a:lvl5pPr marL="2879811" indent="0">
              <a:buNone/>
              <a:defRPr sz="3149"/>
            </a:lvl5pPr>
            <a:lvl6pPr marL="3599764" indent="0">
              <a:buNone/>
              <a:defRPr sz="3149"/>
            </a:lvl6pPr>
            <a:lvl7pPr marL="4319717" indent="0">
              <a:buNone/>
              <a:defRPr sz="3149"/>
            </a:lvl7pPr>
            <a:lvl8pPr marL="5039670" indent="0">
              <a:buNone/>
              <a:defRPr sz="3149"/>
            </a:lvl8pPr>
            <a:lvl9pPr marL="5759623" indent="0">
              <a:buNone/>
              <a:defRPr sz="3149"/>
            </a:lvl9pPr>
          </a:lstStyle>
          <a:p>
            <a:r>
              <a:rPr lang="en-US"/>
              <a:t>Click icon to add picture</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D510513D-92D7-4BE0-BC17-C373A3CEFBAB}" type="datetime1">
              <a:rPr lang="en-PH" smtClean="0"/>
              <a:t>29/10/2019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79616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9947" y="574988"/>
            <a:ext cx="16559332"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19947" y="2874937"/>
            <a:ext cx="16559332"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9947" y="10009781"/>
            <a:ext cx="4319826"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8F6B4671-4396-47D7-8077-63BFD9BF1D95}" type="datetime1">
              <a:rPr lang="en-PH" smtClean="0"/>
              <a:t>29/10/2019</a:t>
            </a:fld>
            <a:endParaRPr lang="en-PH"/>
          </a:p>
        </p:txBody>
      </p:sp>
      <p:sp>
        <p:nvSpPr>
          <p:cNvPr id="5" name="Footer Placeholder 4"/>
          <p:cNvSpPr>
            <a:spLocks noGrp="1"/>
          </p:cNvSpPr>
          <p:nvPr>
            <p:ph type="ftr" sz="quarter" idx="3"/>
          </p:nvPr>
        </p:nvSpPr>
        <p:spPr>
          <a:xfrm>
            <a:off x="6359744" y="10009781"/>
            <a:ext cx="6479738"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3559452" y="10009781"/>
            <a:ext cx="4319826"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99C9CAEB-D5FD-4FF5-829B-3AE978556A0D}" type="slidenum">
              <a:rPr lang="en-PH" smtClean="0"/>
              <a:t>‹#›</a:t>
            </a:fld>
            <a:endParaRPr lang="en-PH"/>
          </a:p>
        </p:txBody>
      </p:sp>
    </p:spTree>
    <p:extLst>
      <p:ext uri="{BB962C8B-B14F-4D97-AF65-F5344CB8AC3E}">
        <p14:creationId xmlns:p14="http://schemas.microsoft.com/office/powerpoint/2010/main" val="11274160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1439906"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76" indent="-359976" algn="l" defTabSz="1439906"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29" indent="-359976" algn="l" defTabSz="1439906" rtl="0" eaLnBrk="1" latinLnBrk="0" hangingPunct="1">
        <a:lnSpc>
          <a:spcPct val="90000"/>
        </a:lnSpc>
        <a:spcBef>
          <a:spcPts val="787"/>
        </a:spcBef>
        <a:buFont typeface="Arial" panose="020B0604020202020204" pitchFamily="34" charset="0"/>
        <a:buChar char="•"/>
        <a:defRPr sz="3779" kern="1200">
          <a:solidFill>
            <a:schemeClr val="tx1"/>
          </a:solidFill>
          <a:latin typeface="+mn-lt"/>
          <a:ea typeface="+mn-ea"/>
          <a:cs typeface="+mn-cs"/>
        </a:defRPr>
      </a:lvl2pPr>
      <a:lvl3pPr marL="1799882" indent="-359976" algn="l" defTabSz="1439906" rtl="0" eaLnBrk="1" latinLnBrk="0" hangingPunct="1">
        <a:lnSpc>
          <a:spcPct val="90000"/>
        </a:lnSpc>
        <a:spcBef>
          <a:spcPts val="787"/>
        </a:spcBef>
        <a:buFont typeface="Arial" panose="020B0604020202020204" pitchFamily="34" charset="0"/>
        <a:buChar char="•"/>
        <a:defRPr sz="3149" kern="1200">
          <a:solidFill>
            <a:schemeClr val="tx1"/>
          </a:solidFill>
          <a:latin typeface="+mn-lt"/>
          <a:ea typeface="+mn-ea"/>
          <a:cs typeface="+mn-cs"/>
        </a:defRPr>
      </a:lvl3pPr>
      <a:lvl4pPr marL="2519835"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4pPr>
      <a:lvl5pPr marL="3239788"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5pPr>
      <a:lvl6pPr marL="3959741"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6pPr>
      <a:lvl7pPr marL="4679693"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7pPr>
      <a:lvl8pPr marL="5399646"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8pPr>
      <a:lvl9pPr marL="6119599"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9pPr>
    </p:bodyStyle>
    <p:otherStyle>
      <a:defPPr>
        <a:defRPr lang="en-US"/>
      </a:defPPr>
      <a:lvl1pPr marL="0" algn="l" defTabSz="1439906" rtl="0" eaLnBrk="1" latinLnBrk="0" hangingPunct="1">
        <a:defRPr sz="2834" kern="1200">
          <a:solidFill>
            <a:schemeClr val="tx1"/>
          </a:solidFill>
          <a:latin typeface="+mn-lt"/>
          <a:ea typeface="+mn-ea"/>
          <a:cs typeface="+mn-cs"/>
        </a:defRPr>
      </a:lvl1pPr>
      <a:lvl2pPr marL="719953" algn="l" defTabSz="1439906" rtl="0" eaLnBrk="1" latinLnBrk="0" hangingPunct="1">
        <a:defRPr sz="2834" kern="1200">
          <a:solidFill>
            <a:schemeClr val="tx1"/>
          </a:solidFill>
          <a:latin typeface="+mn-lt"/>
          <a:ea typeface="+mn-ea"/>
          <a:cs typeface="+mn-cs"/>
        </a:defRPr>
      </a:lvl2pPr>
      <a:lvl3pPr marL="1439906" algn="l" defTabSz="1439906" rtl="0" eaLnBrk="1" latinLnBrk="0" hangingPunct="1">
        <a:defRPr sz="2834" kern="1200">
          <a:solidFill>
            <a:schemeClr val="tx1"/>
          </a:solidFill>
          <a:latin typeface="+mn-lt"/>
          <a:ea typeface="+mn-ea"/>
          <a:cs typeface="+mn-cs"/>
        </a:defRPr>
      </a:lvl3pPr>
      <a:lvl4pPr marL="2159859" algn="l" defTabSz="1439906" rtl="0" eaLnBrk="1" latinLnBrk="0" hangingPunct="1">
        <a:defRPr sz="2834" kern="1200">
          <a:solidFill>
            <a:schemeClr val="tx1"/>
          </a:solidFill>
          <a:latin typeface="+mn-lt"/>
          <a:ea typeface="+mn-ea"/>
          <a:cs typeface="+mn-cs"/>
        </a:defRPr>
      </a:lvl4pPr>
      <a:lvl5pPr marL="2879811" algn="l" defTabSz="1439906" rtl="0" eaLnBrk="1" latinLnBrk="0" hangingPunct="1">
        <a:defRPr sz="2834" kern="1200">
          <a:solidFill>
            <a:schemeClr val="tx1"/>
          </a:solidFill>
          <a:latin typeface="+mn-lt"/>
          <a:ea typeface="+mn-ea"/>
          <a:cs typeface="+mn-cs"/>
        </a:defRPr>
      </a:lvl5pPr>
      <a:lvl6pPr marL="3599764" algn="l" defTabSz="1439906" rtl="0" eaLnBrk="1" latinLnBrk="0" hangingPunct="1">
        <a:defRPr sz="2834" kern="1200">
          <a:solidFill>
            <a:schemeClr val="tx1"/>
          </a:solidFill>
          <a:latin typeface="+mn-lt"/>
          <a:ea typeface="+mn-ea"/>
          <a:cs typeface="+mn-cs"/>
        </a:defRPr>
      </a:lvl6pPr>
      <a:lvl7pPr marL="4319717" algn="l" defTabSz="1439906" rtl="0" eaLnBrk="1" latinLnBrk="0" hangingPunct="1">
        <a:defRPr sz="2834" kern="1200">
          <a:solidFill>
            <a:schemeClr val="tx1"/>
          </a:solidFill>
          <a:latin typeface="+mn-lt"/>
          <a:ea typeface="+mn-ea"/>
          <a:cs typeface="+mn-cs"/>
        </a:defRPr>
      </a:lvl7pPr>
      <a:lvl8pPr marL="5039670" algn="l" defTabSz="1439906" rtl="0" eaLnBrk="1" latinLnBrk="0" hangingPunct="1">
        <a:defRPr sz="2834" kern="1200">
          <a:solidFill>
            <a:schemeClr val="tx1"/>
          </a:solidFill>
          <a:latin typeface="+mn-lt"/>
          <a:ea typeface="+mn-ea"/>
          <a:cs typeface="+mn-cs"/>
        </a:defRPr>
      </a:lvl8pPr>
      <a:lvl9pPr marL="5759623" algn="l" defTabSz="1439906" rtl="0" eaLnBrk="1" latinLnBrk="0" hangingPunct="1">
        <a:defRPr sz="28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12" name="Group 11"/>
          <p:cNvGrpSpPr/>
          <p:nvPr/>
        </p:nvGrpSpPr>
        <p:grpSpPr>
          <a:xfrm>
            <a:off x="3371090" y="2490354"/>
            <a:ext cx="12640650" cy="5346389"/>
            <a:chOff x="5720818" y="3049916"/>
            <a:chExt cx="8823162" cy="3671948"/>
          </a:xfrm>
        </p:grpSpPr>
        <p:sp>
          <p:nvSpPr>
            <p:cNvPr id="31" name="Subtitle 2"/>
            <p:cNvSpPr txBox="1">
              <a:spLocks/>
            </p:cNvSpPr>
            <p:nvPr/>
          </p:nvSpPr>
          <p:spPr>
            <a:xfrm>
              <a:off x="5955323" y="3313545"/>
              <a:ext cx="8244984" cy="2125962"/>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23900" dirty="0">
                  <a:effectLst>
                    <a:outerShdw dist="50800" dir="2400000" algn="ctr" rotWithShape="0">
                      <a:srgbClr val="C00000"/>
                    </a:outerShdw>
                  </a:effectLst>
                  <a:latin typeface="Verdana" panose="020B0604030504040204" pitchFamily="34" charset="0"/>
                  <a:ea typeface="Verdana" panose="020B0604030504040204" pitchFamily="34" charset="0"/>
                </a:rPr>
                <a:t>feature</a:t>
              </a:r>
            </a:p>
          </p:txBody>
        </p:sp>
        <p:sp>
          <p:nvSpPr>
            <p:cNvPr id="32" name="Subtitle 2"/>
            <p:cNvSpPr txBox="1">
              <a:spLocks/>
            </p:cNvSpPr>
            <p:nvPr/>
          </p:nvSpPr>
          <p:spPr>
            <a:xfrm>
              <a:off x="5720818" y="5479217"/>
              <a:ext cx="8823162" cy="1242647"/>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11500" dirty="0">
                  <a:latin typeface="Verdana" panose="020B0604030504040204" pitchFamily="34" charset="0"/>
                  <a:ea typeface="Verdana" panose="020B0604030504040204" pitchFamily="34" charset="0"/>
                </a:rPr>
                <a:t>extraction</a:t>
              </a:r>
            </a:p>
          </p:txBody>
        </p:sp>
        <p:sp>
          <p:nvSpPr>
            <p:cNvPr id="33" name="Subtitle 2"/>
            <p:cNvSpPr txBox="1">
              <a:spLocks/>
            </p:cNvSpPr>
            <p:nvPr/>
          </p:nvSpPr>
          <p:spPr>
            <a:xfrm>
              <a:off x="6064491" y="3049916"/>
              <a:ext cx="8135816" cy="1070618"/>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5400" dirty="0">
                  <a:latin typeface="Verdana" panose="020B0604030504040204" pitchFamily="34" charset="0"/>
                  <a:ea typeface="Verdana" panose="020B0604030504040204" pitchFamily="34" charset="0"/>
                </a:rPr>
                <a:t>MACHINE LEARNING:</a:t>
              </a:r>
            </a:p>
          </p:txBody>
        </p:sp>
      </p:grpSp>
      <p:sp>
        <p:nvSpPr>
          <p:cNvPr id="14" name="Subtitle 2">
            <a:extLst>
              <a:ext uri="{FF2B5EF4-FFF2-40B4-BE49-F238E27FC236}">
                <a16:creationId xmlns:a16="http://schemas.microsoft.com/office/drawing/2014/main" id="{19BF14C9-4841-4D42-B040-D2441FD7A42E}"/>
              </a:ext>
            </a:extLst>
          </p:cNvPr>
          <p:cNvSpPr txBox="1">
            <a:spLocks/>
          </p:cNvSpPr>
          <p:nvPr/>
        </p:nvSpPr>
        <p:spPr>
          <a:xfrm>
            <a:off x="12160353" y="8921273"/>
            <a:ext cx="6221627" cy="1181100"/>
          </a:xfrm>
          <a:prstGeom prst="rect">
            <a:avLst/>
          </a:prstGeom>
          <a:gradFill>
            <a:gsLst>
              <a:gs pos="59000">
                <a:srgbClr val="4B4B4B">
                  <a:alpha val="25000"/>
                </a:srgbClr>
              </a:gs>
              <a:gs pos="100000">
                <a:schemeClr val="bg1">
                  <a:alpha val="0"/>
                </a:schemeClr>
              </a:gs>
            </a:gsLst>
            <a:lin ang="10800000" scaled="1"/>
          </a:gra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0"/>
              </a:spcBef>
            </a:pPr>
            <a:r>
              <a:rPr lang="en-PH" sz="3200" dirty="0">
                <a:effectLst>
                  <a:outerShdw dist="25400" dir="2400000" algn="ctr" rotWithShape="0">
                    <a:srgbClr val="C00000"/>
                  </a:outerShdw>
                </a:effectLst>
                <a:latin typeface="Verdana" panose="020B0604030504040204" pitchFamily="34" charset="0"/>
                <a:ea typeface="Verdana" panose="020B0604030504040204" pitchFamily="34" charset="0"/>
              </a:rPr>
              <a:t>Rene L. Principe Jr.      	</a:t>
            </a:r>
          </a:p>
          <a:p>
            <a:pPr algn="r">
              <a:lnSpc>
                <a:spcPct val="100000"/>
              </a:lnSpc>
              <a:spcBef>
                <a:spcPts val="0"/>
              </a:spcBef>
            </a:pPr>
            <a:r>
              <a:rPr lang="en-PH" sz="2800" i="1" dirty="0">
                <a:effectLst>
                  <a:outerShdw dist="25400" dir="2400000" algn="ctr" rotWithShape="0">
                    <a:srgbClr val="C00000"/>
                  </a:outerShdw>
                </a:effectLst>
                <a:latin typeface="Verdana" panose="020B0604030504040204" pitchFamily="34" charset="0"/>
                <a:ea typeface="Verdana" panose="020B0604030504040204" pitchFamily="34" charset="0"/>
              </a:rPr>
              <a:t>2015-04622</a:t>
            </a:r>
            <a:r>
              <a:rPr lang="en-PH" sz="2800" i="1" dirty="0">
                <a:solidFill>
                  <a:srgbClr val="C00000"/>
                </a:solidFill>
                <a:effectLst>
                  <a:outerShdw dist="25400" dir="2400000" algn="ctr" rotWithShape="0">
                    <a:srgbClr val="C00000"/>
                  </a:outerShdw>
                </a:effectLst>
                <a:latin typeface="Verdana" panose="020B0604030504040204" pitchFamily="34" charset="0"/>
                <a:ea typeface="Verdana" panose="020B0604030504040204" pitchFamily="34" charset="0"/>
              </a:rPr>
              <a:t>	  	</a:t>
            </a:r>
          </a:p>
        </p:txBody>
      </p:sp>
      <p:pic>
        <p:nvPicPr>
          <p:cNvPr id="6" name="Picture 5">
            <a:extLst>
              <a:ext uri="{FF2B5EF4-FFF2-40B4-BE49-F238E27FC236}">
                <a16:creationId xmlns:a16="http://schemas.microsoft.com/office/drawing/2014/main" id="{46A28E08-B269-496B-AF51-074A90AD67E7}"/>
              </a:ext>
            </a:extLst>
          </p:cNvPr>
          <p:cNvPicPr>
            <a:picLocks noChangeAspect="1"/>
          </p:cNvPicPr>
          <p:nvPr/>
        </p:nvPicPr>
        <p:blipFill rotWithShape="1">
          <a:blip r:embed="rId2">
            <a:extLst>
              <a:ext uri="{28A0092B-C50C-407E-A947-70E740481C1C}">
                <a14:useLocalDpi xmlns:a14="http://schemas.microsoft.com/office/drawing/2010/main" val="0"/>
              </a:ext>
            </a:extLst>
          </a:blip>
          <a:srcRect l="2221" t="-1404" r="29240" b="-1404"/>
          <a:stretch/>
        </p:blipFill>
        <p:spPr>
          <a:xfrm>
            <a:off x="16973551" y="8628567"/>
            <a:ext cx="1766512" cy="1766512"/>
          </a:xfrm>
          <a:prstGeom prst="ellipse">
            <a:avLst/>
          </a:prstGeom>
          <a:ln w="38100" cap="sq" cmpd="sng">
            <a:solidFill>
              <a:srgbClr val="C00000"/>
            </a:solidFill>
            <a:prstDash val="dash"/>
          </a:ln>
          <a:effectLst/>
          <a:scene3d>
            <a:camera prst="perspectiveFront" fov="5400000"/>
            <a:lightRig rig="threePt" dir="t">
              <a:rot lat="0" lon="0" rev="19200000"/>
            </a:lightRig>
          </a:scene3d>
          <a:sp3d extrusionH="25400">
            <a:extrusionClr>
              <a:srgbClr val="000000"/>
            </a:extrusionClr>
          </a:sp3d>
        </p:spPr>
      </p:pic>
      <p:sp>
        <p:nvSpPr>
          <p:cNvPr id="15" name="Subtitle 2">
            <a:extLst>
              <a:ext uri="{FF2B5EF4-FFF2-40B4-BE49-F238E27FC236}">
                <a16:creationId xmlns:a16="http://schemas.microsoft.com/office/drawing/2014/main" id="{58D85FDC-8DEC-49EA-AD3C-6D685724049A}"/>
              </a:ext>
            </a:extLst>
          </p:cNvPr>
          <p:cNvSpPr txBox="1">
            <a:spLocks/>
          </p:cNvSpPr>
          <p:nvPr/>
        </p:nvSpPr>
        <p:spPr>
          <a:xfrm>
            <a:off x="-1" y="888855"/>
            <a:ext cx="19199225" cy="857803"/>
          </a:xfrm>
          <a:prstGeom prst="rect">
            <a:avLst/>
          </a:prstGeom>
          <a:solidFill>
            <a:schemeClr val="tx1">
              <a:alpha val="60000"/>
            </a:schemeClr>
          </a:soli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3200" dirty="0">
                <a:solidFill>
                  <a:schemeClr val="bg1"/>
                </a:solidFill>
                <a:effectLst>
                  <a:outerShdw dist="25400" dir="2400000" algn="ctr" rotWithShape="0">
                    <a:srgbClr val="C00000"/>
                  </a:outerShdw>
                </a:effectLst>
                <a:latin typeface="Verdana" panose="020B0604030504040204" pitchFamily="34" charset="0"/>
                <a:ea typeface="Verdana" panose="020B0604030504040204" pitchFamily="34" charset="0"/>
              </a:rPr>
              <a:t>APPLIED PHYSICS 186 – ACTIVITY 12</a:t>
            </a:r>
            <a:endParaRPr lang="en-PH" sz="2800" i="1" dirty="0">
              <a:solidFill>
                <a:schemeClr val="bg1"/>
              </a:solidFill>
              <a:effectLst>
                <a:outerShdw dist="25400" dir="2400000" algn="ctr" rotWithShape="0">
                  <a:srgbClr val="C00000"/>
                </a:outerShdw>
              </a:effectLst>
              <a:latin typeface="Verdana" panose="020B0604030504040204" pitchFamily="34" charset="0"/>
              <a:ea typeface="Verdana" panose="020B0604030504040204" pitchFamily="34" charset="0"/>
            </a:endParaRPr>
          </a:p>
        </p:txBody>
      </p:sp>
      <p:sp>
        <p:nvSpPr>
          <p:cNvPr id="21" name="Subtitle 2">
            <a:extLst>
              <a:ext uri="{FF2B5EF4-FFF2-40B4-BE49-F238E27FC236}">
                <a16:creationId xmlns:a16="http://schemas.microsoft.com/office/drawing/2014/main" id="{7AACD37F-C30B-44C2-832A-91308673DE4E}"/>
              </a:ext>
            </a:extLst>
          </p:cNvPr>
          <p:cNvSpPr txBox="1">
            <a:spLocks/>
          </p:cNvSpPr>
          <p:nvPr/>
        </p:nvSpPr>
        <p:spPr>
          <a:xfrm flipH="1">
            <a:off x="1350645" y="8863158"/>
            <a:ext cx="6497955" cy="1181100"/>
          </a:xfrm>
          <a:prstGeom prst="rect">
            <a:avLst/>
          </a:prstGeom>
          <a:gradFill>
            <a:gsLst>
              <a:gs pos="59000">
                <a:srgbClr val="4B4B4B">
                  <a:alpha val="25000"/>
                </a:srgbClr>
              </a:gs>
              <a:gs pos="100000">
                <a:schemeClr val="bg1">
                  <a:alpha val="0"/>
                </a:schemeClr>
              </a:gs>
            </a:gsLst>
            <a:lin ang="10800000" scaled="1"/>
          </a:gra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Professor: Dr. </a:t>
            </a:r>
            <a:r>
              <a:rPr lang="en-PH" sz="2800" dirty="0" err="1">
                <a:effectLst>
                  <a:outerShdw dist="25400" dir="2400000" algn="ctr" rotWithShape="0">
                    <a:srgbClr val="C00000"/>
                  </a:outerShdw>
                </a:effectLst>
                <a:latin typeface="Verdana" panose="020B0604030504040204" pitchFamily="34" charset="0"/>
                <a:ea typeface="Verdana" panose="020B0604030504040204" pitchFamily="34" charset="0"/>
              </a:rPr>
              <a:t>Maricor</a:t>
            </a: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Soriano</a:t>
            </a:r>
          </a:p>
          <a:p>
            <a:pPr algn="l">
              <a:lnSpc>
                <a:spcPct val="100000"/>
              </a:lnSpc>
              <a:spcBef>
                <a:spcPts val="0"/>
              </a:spcBef>
            </a:pP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Instructor: Jayson Cubero	  </a:t>
            </a:r>
          </a:p>
        </p:txBody>
      </p:sp>
      <p:pic>
        <p:nvPicPr>
          <p:cNvPr id="19" name="Graphic 18" descr="Professor">
            <a:extLst>
              <a:ext uri="{FF2B5EF4-FFF2-40B4-BE49-F238E27FC236}">
                <a16:creationId xmlns:a16="http://schemas.microsoft.com/office/drawing/2014/main" id="{A295D67F-7E16-49AB-BB85-0F1D9E66DE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162" y="8441445"/>
            <a:ext cx="1894436" cy="1894436"/>
          </a:xfrm>
          <a:prstGeom prst="rect">
            <a:avLst/>
          </a:prstGeom>
        </p:spPr>
      </p:pic>
    </p:spTree>
    <p:extLst>
      <p:ext uri="{BB962C8B-B14F-4D97-AF65-F5344CB8AC3E}">
        <p14:creationId xmlns:p14="http://schemas.microsoft.com/office/powerpoint/2010/main" val="1190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160F7C16-0C63-4382-8A2C-ABC69526556A}"/>
              </a:ext>
            </a:extLst>
          </p:cNvPr>
          <p:cNvSpPr txBox="1">
            <a:spLocks/>
          </p:cNvSpPr>
          <p:nvPr/>
        </p:nvSpPr>
        <p:spPr>
          <a:xfrm>
            <a:off x="494000" y="9610204"/>
            <a:ext cx="6060053" cy="107964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1.</a:t>
            </a:r>
            <a:r>
              <a:rPr lang="en-US" sz="2800" dirty="0">
                <a:latin typeface="Verdana" panose="020B0604030504040204" pitchFamily="34" charset="0"/>
                <a:ea typeface="Verdana" panose="020B0604030504040204" pitchFamily="34" charset="0"/>
                <a:cs typeface="Arial" panose="020B0604020202020204" pitchFamily="34" charset="0"/>
              </a:rPr>
              <a:t> Images taken from Kaggle Fruits 360 dataset.</a:t>
            </a:r>
          </a:p>
        </p:txBody>
      </p:sp>
      <p:sp>
        <p:nvSpPr>
          <p:cNvPr id="12" name="Flowchart: Manual Input 11"/>
          <p:cNvSpPr/>
          <p:nvPr/>
        </p:nvSpPr>
        <p:spPr>
          <a:xfrm rot="5400000" flipV="1">
            <a:off x="7400131" y="-999327"/>
            <a:ext cx="10799763" cy="12798425"/>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Flowchart: Manual Input 6"/>
          <p:cNvSpPr/>
          <p:nvPr/>
        </p:nvSpPr>
        <p:spPr>
          <a:xfrm rot="5400000" flipV="1">
            <a:off x="8136731" y="-262728"/>
            <a:ext cx="10799763" cy="11325225"/>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Subtitle 2">
            <a:extLst>
              <a:ext uri="{FF2B5EF4-FFF2-40B4-BE49-F238E27FC236}">
                <a16:creationId xmlns:a16="http://schemas.microsoft.com/office/drawing/2014/main" id="{C5D7F21C-87BA-45B3-8779-8164A704163C}"/>
              </a:ext>
            </a:extLst>
          </p:cNvPr>
          <p:cNvSpPr txBox="1">
            <a:spLocks/>
          </p:cNvSpPr>
          <p:nvPr/>
        </p:nvSpPr>
        <p:spPr>
          <a:xfrm>
            <a:off x="10326136" y="1632857"/>
            <a:ext cx="8125987" cy="7977347"/>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Feature extraction, an essential pre-processing step in Machine Learning, shall be demonstrated in this activity [1]. A readily available dataset from Kaggle of various fruits shot in 360 degrees was used. The homogeneity of the dataset was exploited for faster processing time. All 20,701 images of 38 different fruits were 100x100 pixels and in white background.</a:t>
            </a:r>
          </a:p>
          <a:p>
            <a:pPr algn="just">
              <a:lnSpc>
                <a:spcPct val="100000"/>
              </a:lnSpc>
            </a:pPr>
            <a:r>
              <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I aim to extract the color and eccentricity features of the 5 fruits I selected, namely: banana (5 images), blueberry (5 images), melon (6 images), lemon (8 images), and limes (5 images). The images I used are shown in Figure 1. Visually, the colors are discernible from one another. The high eccentricity of banana and melon is prominent. The goal of this activity is to automate this feature extraction and compare the fruits’ quantified colors and eccentricity using the image processing skills I’ve learned previously.</a:t>
            </a: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p:txBody>
          <a:bodyPr/>
          <a:lstStyle/>
          <a:p>
            <a:fld id="{99C9CAEB-D5FD-4FF5-829B-3AE978556A0D}" type="slidenum">
              <a:rPr lang="en-PH" smtClean="0"/>
              <a:t>2</a:t>
            </a:fld>
            <a:endParaRPr lang="en-PH" dirty="0"/>
          </a:p>
        </p:txBody>
      </p:sp>
      <p:sp>
        <p:nvSpPr>
          <p:cNvPr id="10" name="Subtitle 2">
            <a:extLst>
              <a:ext uri="{FF2B5EF4-FFF2-40B4-BE49-F238E27FC236}">
                <a16:creationId xmlns:a16="http://schemas.microsoft.com/office/drawing/2014/main" id="{87A9A644-A1D4-4222-9248-EF6B7B2624AB}"/>
              </a:ext>
            </a:extLst>
          </p:cNvPr>
          <p:cNvSpPr txBox="1">
            <a:spLocks/>
          </p:cNvSpPr>
          <p:nvPr/>
        </p:nvSpPr>
        <p:spPr>
          <a:xfrm>
            <a:off x="340747" y="0"/>
            <a:ext cx="7533253" cy="1399192"/>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11500" b="1" dirty="0">
                <a:ln>
                  <a:solidFill>
                    <a:schemeClr val="tx1">
                      <a:alpha val="0"/>
                    </a:schemeClr>
                  </a:solidFill>
                </a:ln>
                <a:solidFill>
                  <a:srgbClr val="C00000"/>
                </a:solidFill>
                <a:effectLst>
                  <a:outerShdw dist="50800" dir="2400000" algn="ctr" rotWithShape="0">
                    <a:schemeClr val="tx1"/>
                  </a:outerShdw>
                </a:effectLst>
                <a:latin typeface="Verdana" panose="020B0604030504040204" pitchFamily="34" charset="0"/>
                <a:ea typeface="Verdana" panose="020B0604030504040204" pitchFamily="34" charset="0"/>
              </a:rPr>
              <a:t>dataset</a:t>
            </a:r>
          </a:p>
        </p:txBody>
      </p:sp>
      <p:pic>
        <p:nvPicPr>
          <p:cNvPr id="16" name="Picture 15">
            <a:extLst>
              <a:ext uri="{FF2B5EF4-FFF2-40B4-BE49-F238E27FC236}">
                <a16:creationId xmlns:a16="http://schemas.microsoft.com/office/drawing/2014/main" id="{D91C59D2-1123-4515-9FAB-6C0698140D5A}"/>
              </a:ext>
            </a:extLst>
          </p:cNvPr>
          <p:cNvPicPr>
            <a:picLocks noChangeAspect="1"/>
          </p:cNvPicPr>
          <p:nvPr/>
        </p:nvPicPr>
        <p:blipFill>
          <a:blip r:embed="rId2"/>
          <a:stretch>
            <a:fillRect/>
          </a:stretch>
        </p:blipFill>
        <p:spPr>
          <a:xfrm>
            <a:off x="340747" y="1955748"/>
            <a:ext cx="7330098" cy="7481755"/>
          </a:xfrm>
          <a:prstGeom prst="rect">
            <a:avLst/>
          </a:prstGeom>
        </p:spPr>
      </p:pic>
    </p:spTree>
    <p:extLst>
      <p:ext uri="{BB962C8B-B14F-4D97-AF65-F5344CB8AC3E}">
        <p14:creationId xmlns:p14="http://schemas.microsoft.com/office/powerpoint/2010/main" val="179509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89A8AA29-4615-4417-8123-19CCB31B145E}"/>
              </a:ext>
            </a:extLst>
          </p:cNvPr>
          <p:cNvSpPr/>
          <p:nvPr/>
        </p:nvSpPr>
        <p:spPr>
          <a:xfrm rot="10800000" flipH="1" flipV="1">
            <a:off x="-1" y="6713195"/>
            <a:ext cx="19199225" cy="4086568"/>
          </a:xfrm>
          <a:prstGeom prst="roundRect">
            <a:avLst>
              <a:gd name="adj" fmla="val 0"/>
            </a:avLst>
          </a:prstGeom>
          <a:solidFill>
            <a:srgbClr val="000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PH" sz="2800" i="1" dirty="0">
              <a:latin typeface="Verdana" panose="020B0604030504040204" pitchFamily="34" charset="0"/>
              <a:ea typeface="Verdana" panose="020B0604030504040204" pitchFamily="34" charset="0"/>
            </a:endParaRPr>
          </a:p>
        </p:txBody>
      </p:sp>
      <p:sp>
        <p:nvSpPr>
          <p:cNvPr id="13" name="Subtitle 2">
            <a:extLst>
              <a:ext uri="{FF2B5EF4-FFF2-40B4-BE49-F238E27FC236}">
                <a16:creationId xmlns:a16="http://schemas.microsoft.com/office/drawing/2014/main" id="{160F7C16-0C63-4382-8A2C-ABC69526556A}"/>
              </a:ext>
            </a:extLst>
          </p:cNvPr>
          <p:cNvSpPr txBox="1">
            <a:spLocks/>
          </p:cNvSpPr>
          <p:nvPr/>
        </p:nvSpPr>
        <p:spPr>
          <a:xfrm>
            <a:off x="1361681" y="8722051"/>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dirty="0">
              <a:solidFill>
                <a:schemeClr val="bg1"/>
              </a:solidFill>
              <a:latin typeface="Trebuchet MS" panose="020B0603020202020204" pitchFamily="34" charset="0"/>
              <a:ea typeface="Verdan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p:txBody>
          <a:bodyPr/>
          <a:lstStyle/>
          <a:p>
            <a:fld id="{99C9CAEB-D5FD-4FF5-829B-3AE978556A0D}" type="slidenum">
              <a:rPr lang="en-PH" smtClean="0"/>
              <a:t>3</a:t>
            </a:fld>
            <a:endParaRPr lang="en-PH" dirty="0"/>
          </a:p>
        </p:txBody>
      </p:sp>
      <p:sp>
        <p:nvSpPr>
          <p:cNvPr id="10" name="Subtitle 2"/>
          <p:cNvSpPr txBox="1">
            <a:spLocks/>
          </p:cNvSpPr>
          <p:nvPr/>
        </p:nvSpPr>
        <p:spPr>
          <a:xfrm>
            <a:off x="10625383" y="-658182"/>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dirty="0">
              <a:latin typeface="Trebuchet MS" panose="020B0603020202020204" pitchFamily="34" charset="0"/>
              <a:ea typeface="Verdana" panose="020B060403050404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F0546ADE-AB44-4B5E-85AD-5C5F80E6C198}"/>
              </a:ext>
            </a:extLst>
          </p:cNvPr>
          <p:cNvSpPr txBox="1">
            <a:spLocks/>
          </p:cNvSpPr>
          <p:nvPr/>
        </p:nvSpPr>
        <p:spPr>
          <a:xfrm>
            <a:off x="599613" y="5731937"/>
            <a:ext cx="18000000" cy="981258"/>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2. </a:t>
            </a:r>
            <a:r>
              <a:rPr lang="en-US" sz="2800" dirty="0">
                <a:latin typeface="Verdana" panose="020B0604030504040204" pitchFamily="34" charset="0"/>
                <a:ea typeface="Verdana" panose="020B0604030504040204" pitchFamily="34" charset="0"/>
                <a:cs typeface="Arial" panose="020B0604020202020204" pitchFamily="34" charset="0"/>
              </a:rPr>
              <a:t>(</a:t>
            </a:r>
            <a:r>
              <a:rPr lang="en-US" sz="2800" i="1" dirty="0">
                <a:latin typeface="Verdana" panose="020B0604030504040204" pitchFamily="34" charset="0"/>
                <a:ea typeface="Verdana" panose="020B0604030504040204" pitchFamily="34" charset="0"/>
                <a:cs typeface="Arial" panose="020B0604020202020204" pitchFamily="34" charset="0"/>
              </a:rPr>
              <a:t>Top row</a:t>
            </a:r>
            <a:r>
              <a:rPr lang="en-US" sz="2800" dirty="0">
                <a:latin typeface="Verdana" panose="020B0604030504040204" pitchFamily="34" charset="0"/>
                <a:ea typeface="Verdana" panose="020B0604030504040204" pitchFamily="34" charset="0"/>
                <a:cs typeface="Arial" panose="020B0604020202020204" pitchFamily="34" charset="0"/>
              </a:rPr>
              <a:t>) Color Gamut of the fruit image in CIEL*a*b* </a:t>
            </a:r>
            <a:r>
              <a:rPr lang="en-US" sz="2800" dirty="0" err="1">
                <a:latin typeface="Verdana" panose="020B0604030504040204" pitchFamily="34" charset="0"/>
                <a:ea typeface="Verdana" panose="020B0604030504040204" pitchFamily="34" charset="0"/>
                <a:cs typeface="Arial" panose="020B0604020202020204" pitchFamily="34" charset="0"/>
              </a:rPr>
              <a:t>colorspace</a:t>
            </a:r>
            <a:r>
              <a:rPr lang="en-US" sz="2800" dirty="0">
                <a:latin typeface="Verdana" panose="020B0604030504040204" pitchFamily="34" charset="0"/>
                <a:ea typeface="Verdana" panose="020B0604030504040204" pitchFamily="34" charset="0"/>
                <a:cs typeface="Arial" panose="020B0604020202020204" pitchFamily="34" charset="0"/>
              </a:rPr>
              <a:t>. (</a:t>
            </a:r>
            <a:r>
              <a:rPr lang="en-US" sz="2800" i="1" dirty="0">
                <a:latin typeface="Verdana" panose="020B0604030504040204" pitchFamily="34" charset="0"/>
                <a:ea typeface="Verdana" panose="020B0604030504040204" pitchFamily="34" charset="0"/>
                <a:cs typeface="Arial" panose="020B0604020202020204" pitchFamily="34" charset="0"/>
              </a:rPr>
              <a:t>Bottom row</a:t>
            </a:r>
            <a:r>
              <a:rPr lang="en-US" sz="2800" dirty="0">
                <a:latin typeface="Verdana" panose="020B0604030504040204" pitchFamily="34" charset="0"/>
                <a:ea typeface="Verdana" panose="020B0604030504040204" pitchFamily="34" charset="0"/>
                <a:cs typeface="Arial" panose="020B0604020202020204" pitchFamily="34" charset="0"/>
              </a:rPr>
              <a:t>) Thresholding, segmentation, and blob analysis was implemented to measure the eccentricity </a:t>
            </a:r>
            <a:r>
              <a:rPr lang="en-US" sz="2800" i="1" dirty="0">
                <a:latin typeface="Verdana" panose="020B0604030504040204" pitchFamily="34" charset="0"/>
                <a:ea typeface="Verdana" panose="020B0604030504040204" pitchFamily="34" charset="0"/>
                <a:cs typeface="Arial" panose="020B0604020202020204" pitchFamily="34" charset="0"/>
              </a:rPr>
              <a:t>E.</a:t>
            </a:r>
            <a:r>
              <a:rPr lang="en-US" sz="2800" b="1" dirty="0">
                <a:solidFill>
                  <a:srgbClr val="FF0000"/>
                </a:solidFill>
                <a:latin typeface="Verdana" panose="020B0604030504040204" pitchFamily="34" charset="0"/>
                <a:ea typeface="Verdana" panose="020B0604030504040204" pitchFamily="34" charset="0"/>
                <a:cs typeface="Arial" panose="020B0604020202020204" pitchFamily="34" charset="0"/>
              </a:rPr>
              <a:t> </a:t>
            </a:r>
            <a:endParaRPr lang="en-US" sz="2800" dirty="0">
              <a:latin typeface="Verdana" panose="020B0604030504040204" pitchFamily="34" charset="0"/>
              <a:ea typeface="Verdana" panose="020B060403050404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B20D6299-BFF9-4C89-A190-234305954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13" y="194104"/>
            <a:ext cx="18000000" cy="238756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46D935D-18A6-4ED8-816F-502A7734E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13" y="2432284"/>
            <a:ext cx="18000000" cy="329965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51DFF9BC-E393-41AC-BADA-2625D3075C1E}"/>
              </a:ext>
            </a:extLst>
          </p:cNvPr>
          <p:cNvSpPr/>
          <p:nvPr/>
        </p:nvSpPr>
        <p:spPr>
          <a:xfrm rot="10800000" flipH="1" flipV="1">
            <a:off x="1025770" y="6541480"/>
            <a:ext cx="17402907" cy="381280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PH" sz="2800" i="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11" name="Subtitle 2">
            <a:extLst>
              <a:ext uri="{FF2B5EF4-FFF2-40B4-BE49-F238E27FC236}">
                <a16:creationId xmlns:a16="http://schemas.microsoft.com/office/drawing/2014/main" id="{8DF64129-7B9D-4A76-BFBB-2CBE1C7F6E59}"/>
              </a:ext>
            </a:extLst>
          </p:cNvPr>
          <p:cNvSpPr txBox="1">
            <a:spLocks/>
          </p:cNvSpPr>
          <p:nvPr/>
        </p:nvSpPr>
        <p:spPr>
          <a:xfrm>
            <a:off x="500728" y="6713193"/>
            <a:ext cx="18000000" cy="3639755"/>
          </a:xfrm>
          <a:prstGeom prst="rect">
            <a:avLst/>
          </a:prstGeom>
          <a:ln>
            <a:noFill/>
          </a:ln>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a:t>
            </a:r>
            <a:b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b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In this step, the images were loaded on a function which aims to return the mean a* and b* which represents the color feature and another function which uses </a:t>
            </a:r>
            <a:r>
              <a:rPr lang="en-US" sz="28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skimage.measure</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to measure the eccentricity feature. Shown in Fig. 2 is the feature extraction step implemented on the Banana class. The yellow pixels due to the color of the banana yielded scattered points skewed towards positive a* (y-axis) values in the color gamut. Meanwhile, high eccentricity implying that the banana is highly elliptical was measured using blob analysis. The values of E were consistently above 0.9. The eccentricity formula I used returns values near 0.5 when the blob is circular and will increase/decrease once the shape becomes more elliptical.</a:t>
            </a:r>
          </a:p>
        </p:txBody>
      </p:sp>
    </p:spTree>
    <p:extLst>
      <p:ext uri="{BB962C8B-B14F-4D97-AF65-F5344CB8AC3E}">
        <p14:creationId xmlns:p14="http://schemas.microsoft.com/office/powerpoint/2010/main" val="2849640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p:txBody>
          <a:bodyPr/>
          <a:lstStyle/>
          <a:p>
            <a:fld id="{99C9CAEB-D5FD-4FF5-829B-3AE978556A0D}" type="slidenum">
              <a:rPr lang="en-PH" smtClean="0"/>
              <a:t>4</a:t>
            </a:fld>
            <a:endParaRPr lang="en-PH" dirty="0"/>
          </a:p>
        </p:txBody>
      </p:sp>
      <p:sp>
        <p:nvSpPr>
          <p:cNvPr id="10" name="Subtitle 2"/>
          <p:cNvSpPr txBox="1">
            <a:spLocks/>
          </p:cNvSpPr>
          <p:nvPr/>
        </p:nvSpPr>
        <p:spPr>
          <a:xfrm>
            <a:off x="10625383" y="-658182"/>
            <a:ext cx="6932845" cy="230675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dirty="0">
              <a:latin typeface="Trebuchet MS" panose="020B0603020202020204" pitchFamily="34" charset="0"/>
              <a:ea typeface="Verdana" panose="020B060403050404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F0546ADE-AB44-4B5E-85AD-5C5F80E6C198}"/>
              </a:ext>
            </a:extLst>
          </p:cNvPr>
          <p:cNvSpPr txBox="1">
            <a:spLocks/>
          </p:cNvSpPr>
          <p:nvPr/>
        </p:nvSpPr>
        <p:spPr>
          <a:xfrm>
            <a:off x="599613" y="9314954"/>
            <a:ext cx="18000000" cy="1230240"/>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3.</a:t>
            </a:r>
            <a:r>
              <a:rPr lang="en-US" sz="2800" b="1" dirty="0">
                <a:solidFill>
                  <a:srgbClr val="FF0000"/>
                </a:solidFill>
                <a:latin typeface="Verdana" panose="020B0604030504040204" pitchFamily="34" charset="0"/>
                <a:ea typeface="Verdana" panose="020B0604030504040204" pitchFamily="34" charset="0"/>
                <a:cs typeface="Arial" panose="020B0604020202020204" pitchFamily="34" charset="0"/>
              </a:rPr>
              <a:t> </a:t>
            </a:r>
            <a:r>
              <a:rPr lang="en-US" sz="2800" dirty="0">
                <a:latin typeface="Verdana" panose="020B0604030504040204" pitchFamily="34" charset="0"/>
                <a:ea typeface="Verdana" panose="020B0604030504040204" pitchFamily="34" charset="0"/>
                <a:cs typeface="Arial" panose="020B0604020202020204" pitchFamily="34" charset="0"/>
              </a:rPr>
              <a:t>(</a:t>
            </a:r>
            <a:r>
              <a:rPr lang="en-US" sz="2800" i="1" dirty="0">
                <a:latin typeface="Verdana" panose="020B0604030504040204" pitchFamily="34" charset="0"/>
                <a:ea typeface="Verdana" panose="020B0604030504040204" pitchFamily="34" charset="0"/>
                <a:cs typeface="Arial" panose="020B0604020202020204" pitchFamily="34" charset="0"/>
              </a:rPr>
              <a:t>Top row</a:t>
            </a:r>
            <a:r>
              <a:rPr lang="en-US" sz="2800" dirty="0">
                <a:latin typeface="Verdana" panose="020B0604030504040204" pitchFamily="34" charset="0"/>
                <a:ea typeface="Verdana" panose="020B0604030504040204" pitchFamily="34" charset="0"/>
                <a:cs typeface="Arial" panose="020B0604020202020204" pitchFamily="34" charset="0"/>
              </a:rPr>
              <a:t>) Mean a* and b* of each class visualized in CIEL*a*b* </a:t>
            </a:r>
            <a:r>
              <a:rPr lang="en-US" sz="2800" dirty="0" err="1">
                <a:latin typeface="Verdana" panose="020B0604030504040204" pitchFamily="34" charset="0"/>
                <a:ea typeface="Verdana" panose="020B0604030504040204" pitchFamily="34" charset="0"/>
                <a:cs typeface="Arial" panose="020B0604020202020204" pitchFamily="34" charset="0"/>
              </a:rPr>
              <a:t>colorspace</a:t>
            </a:r>
            <a:r>
              <a:rPr lang="en-US" sz="2800" dirty="0">
                <a:latin typeface="Verdana" panose="020B0604030504040204" pitchFamily="34" charset="0"/>
                <a:ea typeface="Verdana" panose="020B0604030504040204" pitchFamily="34" charset="0"/>
                <a:cs typeface="Arial" panose="020B0604020202020204" pitchFamily="34" charset="0"/>
              </a:rPr>
              <a:t>. </a:t>
            </a:r>
            <a:br>
              <a:rPr lang="en-US" sz="2800" dirty="0">
                <a:latin typeface="Verdana" panose="020B0604030504040204" pitchFamily="34" charset="0"/>
                <a:ea typeface="Verdana" panose="020B0604030504040204" pitchFamily="34" charset="0"/>
                <a:cs typeface="Arial" panose="020B0604020202020204" pitchFamily="34" charset="0"/>
              </a:rPr>
            </a:br>
            <a:r>
              <a:rPr lang="en-US" sz="2800" dirty="0">
                <a:latin typeface="Verdana" panose="020B0604030504040204" pitchFamily="34" charset="0"/>
                <a:ea typeface="Verdana" panose="020B0604030504040204" pitchFamily="34" charset="0"/>
                <a:cs typeface="Arial" panose="020B0604020202020204" pitchFamily="34" charset="0"/>
              </a:rPr>
              <a:t>(</a:t>
            </a:r>
            <a:r>
              <a:rPr lang="en-US" sz="2800" i="1" dirty="0">
                <a:latin typeface="Verdana" panose="020B0604030504040204" pitchFamily="34" charset="0"/>
                <a:ea typeface="Verdana" panose="020B0604030504040204" pitchFamily="34" charset="0"/>
                <a:cs typeface="Arial" panose="020B0604020202020204" pitchFamily="34" charset="0"/>
              </a:rPr>
              <a:t>Bottom row</a:t>
            </a:r>
            <a:r>
              <a:rPr lang="en-US" sz="2800" dirty="0">
                <a:latin typeface="Verdana" panose="020B0604030504040204" pitchFamily="34" charset="0"/>
                <a:ea typeface="Verdana" panose="020B0604030504040204" pitchFamily="34" charset="0"/>
                <a:cs typeface="Arial" panose="020B0604020202020204" pitchFamily="34" charset="0"/>
              </a:rPr>
              <a:t>) Eccentricity of each fruit in each class. Homogeneous measured eccentricity is observed as manifested by nearly similar measures of </a:t>
            </a:r>
            <a:r>
              <a:rPr lang="en-US" sz="2800" i="1" dirty="0">
                <a:latin typeface="Verdana" panose="020B0604030504040204" pitchFamily="34" charset="0"/>
                <a:ea typeface="Verdana" panose="020B0604030504040204" pitchFamily="34" charset="0"/>
                <a:cs typeface="Arial" panose="020B0604020202020204" pitchFamily="34" charset="0"/>
              </a:rPr>
              <a:t>E.</a:t>
            </a:r>
          </a:p>
        </p:txBody>
      </p:sp>
      <p:grpSp>
        <p:nvGrpSpPr>
          <p:cNvPr id="3" name="Group 2">
            <a:extLst>
              <a:ext uri="{FF2B5EF4-FFF2-40B4-BE49-F238E27FC236}">
                <a16:creationId xmlns:a16="http://schemas.microsoft.com/office/drawing/2014/main" id="{3EF6E0A4-DEBF-4BEC-9655-4326D74AD1E6}"/>
              </a:ext>
            </a:extLst>
          </p:cNvPr>
          <p:cNvGrpSpPr/>
          <p:nvPr/>
        </p:nvGrpSpPr>
        <p:grpSpPr>
          <a:xfrm>
            <a:off x="0" y="0"/>
            <a:ext cx="19199225" cy="4190309"/>
            <a:chOff x="-1" y="6713195"/>
            <a:chExt cx="19199225" cy="4086568"/>
          </a:xfrm>
        </p:grpSpPr>
        <p:sp>
          <p:nvSpPr>
            <p:cNvPr id="9" name="Rectangle: Rounded Corners 8">
              <a:extLst>
                <a:ext uri="{FF2B5EF4-FFF2-40B4-BE49-F238E27FC236}">
                  <a16:creationId xmlns:a16="http://schemas.microsoft.com/office/drawing/2014/main" id="{89A8AA29-4615-4417-8123-19CCB31B145E}"/>
                </a:ext>
              </a:extLst>
            </p:cNvPr>
            <p:cNvSpPr/>
            <p:nvPr/>
          </p:nvSpPr>
          <p:spPr>
            <a:xfrm rot="10800000" flipH="1" flipV="1">
              <a:off x="-1" y="6713195"/>
              <a:ext cx="19199225" cy="4086568"/>
            </a:xfrm>
            <a:prstGeom prst="roundRect">
              <a:avLst>
                <a:gd name="adj" fmla="val 0"/>
              </a:avLst>
            </a:prstGeom>
            <a:solidFill>
              <a:srgbClr val="000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PH" sz="2800" i="1" dirty="0">
                <a:latin typeface="Verdana" panose="020B0604030504040204" pitchFamily="34" charset="0"/>
                <a:ea typeface="Verdana" panose="020B0604030504040204" pitchFamily="34" charset="0"/>
              </a:endParaRPr>
            </a:p>
          </p:txBody>
        </p:sp>
        <p:sp>
          <p:nvSpPr>
            <p:cNvPr id="18" name="Rectangle: Rounded Corners 17">
              <a:extLst>
                <a:ext uri="{FF2B5EF4-FFF2-40B4-BE49-F238E27FC236}">
                  <a16:creationId xmlns:a16="http://schemas.microsoft.com/office/drawing/2014/main" id="{51DFF9BC-E393-41AC-BADA-2625D3075C1E}"/>
                </a:ext>
              </a:extLst>
            </p:cNvPr>
            <p:cNvSpPr/>
            <p:nvPr/>
          </p:nvSpPr>
          <p:spPr>
            <a:xfrm rot="10800000" flipH="1" flipV="1">
              <a:off x="898159" y="6961463"/>
              <a:ext cx="17402907" cy="381280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PH" sz="2800" dirty="0">
                <a:latin typeface="Verdana" panose="020B0604030504040204" pitchFamily="34" charset="0"/>
                <a:ea typeface="Verdana" panose="020B0604030504040204" pitchFamily="34" charset="0"/>
              </a:endParaRPr>
            </a:p>
          </p:txBody>
        </p:sp>
      </p:grpSp>
      <p:pic>
        <p:nvPicPr>
          <p:cNvPr id="3074" name="Picture 2">
            <a:extLst>
              <a:ext uri="{FF2B5EF4-FFF2-40B4-BE49-F238E27FC236}">
                <a16:creationId xmlns:a16="http://schemas.microsoft.com/office/drawing/2014/main" id="{2F450262-520F-433D-9A31-8EF9FC65F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13" y="4478865"/>
            <a:ext cx="18000000" cy="240671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BA78B09-235A-4BB3-89B5-9751AA9F6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11" y="6885582"/>
            <a:ext cx="18000000" cy="2392547"/>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a:extLst>
              <a:ext uri="{FF2B5EF4-FFF2-40B4-BE49-F238E27FC236}">
                <a16:creationId xmlns:a16="http://schemas.microsoft.com/office/drawing/2014/main" id="{36551302-3A80-41DB-B1B9-CAFF64E0E587}"/>
              </a:ext>
            </a:extLst>
          </p:cNvPr>
          <p:cNvSpPr txBox="1">
            <a:spLocks/>
          </p:cNvSpPr>
          <p:nvPr/>
        </p:nvSpPr>
        <p:spPr>
          <a:xfrm>
            <a:off x="599613" y="275276"/>
            <a:ext cx="18000000" cy="3639755"/>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sz="32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For all classes, the mean a* and b* and eccentricities are shown in Fig 3. Fruit colors were distinct in the LAB </a:t>
            </a:r>
            <a:r>
              <a:rPr lang="en-US" sz="32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colorspace</a:t>
            </a:r>
            <a:r>
              <a:rPr lang="en-US" sz="32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Blue berry for example is located on the 4th quadrant near the –a* axis, representing bluish color of the fruit. Eccentricities of melon is around 0.75 while the banana is near 1, while all other fruits dwell on eccentricity values near 0.5 (nearly circular). These features were all combined into a 3D plot for visualization as shown in Fig. 4 and clustering was observed in the feature space. Five fruit classes were successfully represented as set of three features.</a:t>
            </a:r>
          </a:p>
        </p:txBody>
      </p:sp>
    </p:spTree>
    <p:extLst>
      <p:ext uri="{BB962C8B-B14F-4D97-AF65-F5344CB8AC3E}">
        <p14:creationId xmlns:p14="http://schemas.microsoft.com/office/powerpoint/2010/main" val="108091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26A8368-65EE-4427-B668-5000AEC00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378" y="-29498"/>
            <a:ext cx="11782169" cy="9625842"/>
          </a:xfrm>
          <a:prstGeom prst="rect">
            <a:avLst/>
          </a:prstGeom>
        </p:spPr>
      </p:pic>
      <p:sp>
        <p:nvSpPr>
          <p:cNvPr id="6" name="Flowchart: Manual Input 5">
            <a:extLst>
              <a:ext uri="{FF2B5EF4-FFF2-40B4-BE49-F238E27FC236}">
                <a16:creationId xmlns:a16="http://schemas.microsoft.com/office/drawing/2014/main" id="{8A497240-0210-4715-933B-EFC722BBC079}"/>
              </a:ext>
            </a:extLst>
          </p:cNvPr>
          <p:cNvSpPr/>
          <p:nvPr/>
        </p:nvSpPr>
        <p:spPr>
          <a:xfrm rot="5400000" flipH="1">
            <a:off x="351195" y="2257680"/>
            <a:ext cx="10799763" cy="6284406"/>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Subtitle 2">
            <a:extLst>
              <a:ext uri="{FF2B5EF4-FFF2-40B4-BE49-F238E27FC236}">
                <a16:creationId xmlns:a16="http://schemas.microsoft.com/office/drawing/2014/main" id="{C5D7F21C-87BA-45B3-8779-8164A704163C}"/>
              </a:ext>
            </a:extLst>
          </p:cNvPr>
          <p:cNvSpPr txBox="1">
            <a:spLocks/>
          </p:cNvSpPr>
          <p:nvPr/>
        </p:nvSpPr>
        <p:spPr>
          <a:xfrm>
            <a:off x="1257780" y="975360"/>
            <a:ext cx="7865118" cy="8180364"/>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endParaRPr lang="en-PH" sz="2800"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p:txBody>
          <a:bodyPr/>
          <a:lstStyle/>
          <a:p>
            <a:fld id="{99C9CAEB-D5FD-4FF5-829B-3AE978556A0D}" type="slidenum">
              <a:rPr lang="en-PH" smtClean="0"/>
              <a:t>5</a:t>
            </a:fld>
            <a:endParaRPr lang="en-PH" dirty="0"/>
          </a:p>
        </p:txBody>
      </p:sp>
      <p:sp>
        <p:nvSpPr>
          <p:cNvPr id="8" name="Subtitle 2"/>
          <p:cNvSpPr txBox="1">
            <a:spLocks/>
          </p:cNvSpPr>
          <p:nvPr/>
        </p:nvSpPr>
        <p:spPr>
          <a:xfrm>
            <a:off x="457680" y="293809"/>
            <a:ext cx="7865118" cy="7127632"/>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endParaRPr lang="en-PH" sz="2800" dirty="0">
              <a:effectLst>
                <a:outerShdw blurRad="38100" dist="38100" dir="2700000" algn="tl">
                  <a:schemeClr val="bg1">
                    <a:alpha val="43000"/>
                  </a:schemeClr>
                </a:outerShdw>
              </a:effectLst>
              <a:latin typeface="Verdana" panose="020B0604030504040204" pitchFamily="34" charset="0"/>
              <a:ea typeface="Verdana" panose="020B0604030504040204" pitchFamily="34" charset="0"/>
              <a:cs typeface="Times New Roman" panose="02020603050405020304" pitchFamily="18" charset="0"/>
            </a:endParaRPr>
          </a:p>
        </p:txBody>
      </p:sp>
      <p:grpSp>
        <p:nvGrpSpPr>
          <p:cNvPr id="3" name="Group 2">
            <a:extLst>
              <a:ext uri="{FF2B5EF4-FFF2-40B4-BE49-F238E27FC236}">
                <a16:creationId xmlns:a16="http://schemas.microsoft.com/office/drawing/2014/main" id="{F25E8E34-5274-47CE-A5C2-2B6457EA1237}"/>
              </a:ext>
            </a:extLst>
          </p:cNvPr>
          <p:cNvGrpSpPr/>
          <p:nvPr/>
        </p:nvGrpSpPr>
        <p:grpSpPr>
          <a:xfrm flipV="1">
            <a:off x="0" y="-2"/>
            <a:ext cx="7865118" cy="10799763"/>
            <a:chOff x="0" y="-1"/>
            <a:chExt cx="8322798" cy="10799763"/>
          </a:xfrm>
        </p:grpSpPr>
        <p:sp>
          <p:nvSpPr>
            <p:cNvPr id="11" name="Flowchart: Manual Input 10">
              <a:extLst>
                <a:ext uri="{FF2B5EF4-FFF2-40B4-BE49-F238E27FC236}">
                  <a16:creationId xmlns:a16="http://schemas.microsoft.com/office/drawing/2014/main" id="{90AC61B8-4EB4-4474-AC2C-2B1DE363BCA0}"/>
                </a:ext>
              </a:extLst>
            </p:cNvPr>
            <p:cNvSpPr/>
            <p:nvPr/>
          </p:nvSpPr>
          <p:spPr>
            <a:xfrm rot="16200000" flipH="1" flipV="1">
              <a:off x="-2913857" y="2913856"/>
              <a:ext cx="10799763" cy="4972050"/>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Flowchart: Manual Input 6">
              <a:extLst>
                <a:ext uri="{FF2B5EF4-FFF2-40B4-BE49-F238E27FC236}">
                  <a16:creationId xmlns:a16="http://schemas.microsoft.com/office/drawing/2014/main" id="{60E24BBE-1B9E-4884-A93D-1B5FCA26D2A4}"/>
                </a:ext>
              </a:extLst>
            </p:cNvPr>
            <p:cNvSpPr/>
            <p:nvPr/>
          </p:nvSpPr>
          <p:spPr>
            <a:xfrm rot="16200000" flipH="1" flipV="1">
              <a:off x="436891" y="2913856"/>
              <a:ext cx="10799763" cy="4972050"/>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
        <p:nvSpPr>
          <p:cNvPr id="10" name="Subtitle 2">
            <a:extLst>
              <a:ext uri="{FF2B5EF4-FFF2-40B4-BE49-F238E27FC236}">
                <a16:creationId xmlns:a16="http://schemas.microsoft.com/office/drawing/2014/main" id="{4A4C3162-36A2-4A69-AF65-E858C7A6A20F}"/>
              </a:ext>
            </a:extLst>
          </p:cNvPr>
          <p:cNvSpPr txBox="1">
            <a:spLocks/>
          </p:cNvSpPr>
          <p:nvPr/>
        </p:nvSpPr>
        <p:spPr>
          <a:xfrm>
            <a:off x="669514" y="630969"/>
            <a:ext cx="5617701" cy="9378811"/>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endParaRPr lang="en-US"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16" name="Subtitle 2">
            <a:extLst>
              <a:ext uri="{FF2B5EF4-FFF2-40B4-BE49-F238E27FC236}">
                <a16:creationId xmlns:a16="http://schemas.microsoft.com/office/drawing/2014/main" id="{5C700939-FCFD-47DB-9955-5166567076AB}"/>
              </a:ext>
            </a:extLst>
          </p:cNvPr>
          <p:cNvSpPr txBox="1">
            <a:spLocks/>
          </p:cNvSpPr>
          <p:nvPr/>
        </p:nvSpPr>
        <p:spPr>
          <a:xfrm>
            <a:off x="8317838" y="9325430"/>
            <a:ext cx="10426003" cy="107964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rgbClr val="C00000"/>
                </a:solidFill>
                <a:latin typeface="Verdana" panose="020B0604030504040204" pitchFamily="34" charset="0"/>
                <a:ea typeface="Verdana" panose="020B0604030504040204" pitchFamily="34" charset="0"/>
                <a:cs typeface="Arial" panose="020B0604020202020204" pitchFamily="34" charset="0"/>
              </a:rPr>
              <a:t>Figure 4.</a:t>
            </a:r>
            <a:r>
              <a:rPr lang="en-US" dirty="0">
                <a:latin typeface="Verdana" panose="020B0604030504040204" pitchFamily="34" charset="0"/>
                <a:ea typeface="Verdana" panose="020B0604030504040204" pitchFamily="34" charset="0"/>
                <a:cs typeface="Arial" panose="020B0604020202020204" pitchFamily="34" charset="0"/>
              </a:rPr>
              <a:t> Combining the features, a 3D feature space was plotted above where a* measures the greenness to redness, b* measures the blueness to yellowness, and eccentricity measures how elliptical the fruit is.</a:t>
            </a:r>
          </a:p>
        </p:txBody>
      </p:sp>
      <p:sp>
        <p:nvSpPr>
          <p:cNvPr id="17" name="Subtitle 2">
            <a:extLst>
              <a:ext uri="{FF2B5EF4-FFF2-40B4-BE49-F238E27FC236}">
                <a16:creationId xmlns:a16="http://schemas.microsoft.com/office/drawing/2014/main" id="{DFC3F743-4D84-4F1A-92EE-E3A7076DB002}"/>
              </a:ext>
            </a:extLst>
          </p:cNvPr>
          <p:cNvSpPr txBox="1">
            <a:spLocks/>
          </p:cNvSpPr>
          <p:nvPr/>
        </p:nvSpPr>
        <p:spPr>
          <a:xfrm>
            <a:off x="457681" y="689955"/>
            <a:ext cx="6180310" cy="8420645"/>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I have successfully extracted the color (a* and b*) features and shape (eccentricity) feature using image processing techniques and was able to show that five classes of fruits returned five clusters in the 3D feature space.</a:t>
            </a:r>
          </a:p>
          <a:p>
            <a:pPr algn="just">
              <a:lnSpc>
                <a:spcPct val="100000"/>
              </a:lnSpc>
            </a:pPr>
            <a:endPar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In this activity, I’d give myself an 11.</a:t>
            </a:r>
          </a:p>
          <a:p>
            <a:pPr algn="just">
              <a:lnSpc>
                <a:spcPct val="100000"/>
              </a:lnSpc>
            </a:pPr>
            <a:endPar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References: </a:t>
            </a: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[1] M. Soriano, “Feature Extraction”, 2019.</a:t>
            </a: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[2] </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M. </a:t>
            </a:r>
            <a:r>
              <a:rPr lang="en-US" sz="28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Oltean</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and H. </a:t>
            </a:r>
            <a:r>
              <a:rPr lang="en-US" sz="28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Muresan</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Fruits 360 dataset on </a:t>
            </a:r>
            <a:r>
              <a:rPr lang="en-US" sz="28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kaggle</a:t>
            </a: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[Online; accessed 29.10.2019]. </a:t>
            </a:r>
            <a:endPar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2457186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699E4358321A4FBFBCFBDB94B2748D" ma:contentTypeVersion="2" ma:contentTypeDescription="Create a new document." ma:contentTypeScope="" ma:versionID="00b2111a058ebced0b003cfc4275778c">
  <xsd:schema xmlns:xsd="http://www.w3.org/2001/XMLSchema" xmlns:xs="http://www.w3.org/2001/XMLSchema" xmlns:p="http://schemas.microsoft.com/office/2006/metadata/properties" xmlns:ns3="f3eb4074-24aa-4486-9f24-4d27e147b143" targetNamespace="http://schemas.microsoft.com/office/2006/metadata/properties" ma:root="true" ma:fieldsID="3f1e1dd0fe056fe9b221c1a6531c1c17" ns3:_="">
    <xsd:import namespace="f3eb4074-24aa-4486-9f24-4d27e147b14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eb4074-24aa-4486-9f24-4d27e147b1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FFC093-2DD1-4AEE-B5F2-BE187ED346FE}">
  <ds:schemaRefs>
    <ds:schemaRef ds:uri="http://purl.org/dc/dcmitype/"/>
    <ds:schemaRef ds:uri="http://schemas.microsoft.com/office/2006/documentManagement/types"/>
    <ds:schemaRef ds:uri="http://schemas.microsoft.com/office/2006/metadata/properties"/>
    <ds:schemaRef ds:uri="http://schemas.openxmlformats.org/package/2006/metadata/core-properties"/>
    <ds:schemaRef ds:uri="http://purl.org/dc/terms/"/>
    <ds:schemaRef ds:uri="http://www.w3.org/XML/1998/namespace"/>
    <ds:schemaRef ds:uri="http://schemas.microsoft.com/office/infopath/2007/PartnerControls"/>
    <ds:schemaRef ds:uri="f3eb4074-24aa-4486-9f24-4d27e147b143"/>
    <ds:schemaRef ds:uri="http://purl.org/dc/elements/1.1/"/>
  </ds:schemaRefs>
</ds:datastoreItem>
</file>

<file path=customXml/itemProps2.xml><?xml version="1.0" encoding="utf-8"?>
<ds:datastoreItem xmlns:ds="http://schemas.openxmlformats.org/officeDocument/2006/customXml" ds:itemID="{3404D5AC-D0F5-4A6E-A80D-E868C1C9A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eb4074-24aa-4486-9f24-4d27e147b1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4D2C21-AC43-40DE-B7D7-3ECB19D875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2822</TotalTime>
  <Words>347</Words>
  <Application>Microsoft Office PowerPoint</Application>
  <PresentationFormat>Custom</PresentationFormat>
  <Paragraphs>28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Trebuchet MS</vt:lpstr>
      <vt:lpstr>Verdana</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178</cp:revision>
  <dcterms:created xsi:type="dcterms:W3CDTF">2019-08-27T13:25:33Z</dcterms:created>
  <dcterms:modified xsi:type="dcterms:W3CDTF">2019-10-29T09:52:10Z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0x010100AD699E4358321A4FBFBCFBDB94B2748D</vt:lpwstr>
  </property>
</Properties>
</file>