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9"/>
  </p:notesMasterIdLst>
  <p:sldIdLst>
    <p:sldId id="256" r:id="rId5"/>
    <p:sldId id="294" r:id="rId6"/>
    <p:sldId id="303" r:id="rId7"/>
    <p:sldId id="297" r:id="rId8"/>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2" d="100"/>
          <a:sy n="52" d="100"/>
        </p:scale>
        <p:origin x="658" y="77"/>
      </p:cViewPr>
      <p:guideLst>
        <p:guide orient="horz" pos="3402"/>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09/11/2019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09/11/2019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09/11/2019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09/11/2019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09/11/2019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09/11/2019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09/11/2019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09/11/2019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09/11/2019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09/11/2019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09/11/2019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09/11/2019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09/11/2019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949918" y="2490354"/>
            <a:ext cx="17254535" cy="3754960"/>
            <a:chOff x="5955323" y="3049916"/>
            <a:chExt cx="8244984" cy="2578940"/>
          </a:xfrm>
        </p:grpSpPr>
        <p:sp>
          <p:nvSpPr>
            <p:cNvPr id="31" name="Subtitle 2"/>
            <p:cNvSpPr txBox="1">
              <a:spLocks/>
            </p:cNvSpPr>
            <p:nvPr/>
          </p:nvSpPr>
          <p:spPr>
            <a:xfrm>
              <a:off x="5955323" y="3502894"/>
              <a:ext cx="8244984"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600" dirty="0">
                  <a:effectLst>
                    <a:outerShdw dist="50800" dir="2400000" algn="ctr" rotWithShape="0">
                      <a:srgbClr val="C00000"/>
                    </a:outerShdw>
                  </a:effectLst>
                  <a:latin typeface="Verdana" panose="020B0604030504040204" pitchFamily="34" charset="0"/>
                  <a:ea typeface="Verdana" panose="020B0604030504040204" pitchFamily="34" charset="0"/>
                </a:rPr>
                <a:t>Logistic Regression</a:t>
              </a: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14</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412355" y="9067800"/>
            <a:ext cx="8833629"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Color features a* and b* of raw and ripe bananas shall be used to determine a continuous ripeness variation.</a:t>
            </a:r>
          </a:p>
        </p:txBody>
      </p:sp>
      <p:sp>
        <p:nvSpPr>
          <p:cNvPr id="12" name="Flowchart: Manual Input 11"/>
          <p:cNvSpPr/>
          <p:nvPr/>
        </p:nvSpPr>
        <p:spPr>
          <a:xfrm rot="5400000" flipV="1">
            <a:off x="8945903" y="546445"/>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9403103" y="1003644"/>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423877" y="383805"/>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We have shown a successful  binary classification between various fruit classes in the previous activity. In this report, a logistic regression problem was solved using our techniques in feature extraction and the perceptron algorithm. Logistic regression pertains to a classification of a continuous quantity, where the result isn’t 1 or 0 exclusively but rather, a percentage. Ripe (yellow) bananas were classified as 1 and the raw (green) ones are the 0. The dataset has separable color features as seen in the CIEL*a*b* </a:t>
            </a:r>
            <a:r>
              <a:rPr lang="en-PH" sz="26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colorspace</a:t>
            </a: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as seen in Fig. 1. The dataset was trained to learn the weights using the mean red, green, and blue digital counts as feature inputs. In return, the perceptron can predict the ripeness of any input by activating the sigmoid value. Results are shown in the succeeding figures. </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551150" y="383805"/>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dataset</a:t>
            </a:r>
          </a:p>
        </p:txBody>
      </p:sp>
      <p:pic>
        <p:nvPicPr>
          <p:cNvPr id="2054" name="Picture 6">
            <a:extLst>
              <a:ext uri="{FF2B5EF4-FFF2-40B4-BE49-F238E27FC236}">
                <a16:creationId xmlns:a16="http://schemas.microsoft.com/office/drawing/2014/main" id="{FDD05BF7-6C40-4AEC-8C4E-378078E54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1" y="1704974"/>
            <a:ext cx="10163175" cy="736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3</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428677" y="8631235"/>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Ripeness prediction of never-before-seen images of raw and ripe bananas. Generally, raw bananas which are predominantly green in color has ripeness values below 50%, and the ripe yellow bananas have near 100% ripeness. </a:t>
            </a:r>
          </a:p>
        </p:txBody>
      </p:sp>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1025770" y="6541480"/>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84A8ED2-F25E-43B9-87B4-DCEA73A2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223" y="713619"/>
            <a:ext cx="14400000" cy="3777647"/>
          </a:xfrm>
          <a:prstGeom prst="rect">
            <a:avLst/>
          </a:prstGeom>
        </p:spPr>
      </p:pic>
      <p:pic>
        <p:nvPicPr>
          <p:cNvPr id="8" name="Picture 7">
            <a:extLst>
              <a:ext uri="{FF2B5EF4-FFF2-40B4-BE49-F238E27FC236}">
                <a16:creationId xmlns:a16="http://schemas.microsoft.com/office/drawing/2014/main" id="{AE402ABD-ED29-47D9-9217-58AC1B11D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223" y="4491266"/>
            <a:ext cx="14400000" cy="3777647"/>
          </a:xfrm>
          <a:prstGeom prst="rect">
            <a:avLst/>
          </a:prstGeom>
        </p:spPr>
      </p:pic>
    </p:spTree>
    <p:extLst>
      <p:ext uri="{BB962C8B-B14F-4D97-AF65-F5344CB8AC3E}">
        <p14:creationId xmlns:p14="http://schemas.microsoft.com/office/powerpoint/2010/main" val="2752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4</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2" y="4575084"/>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Ripeness has a direct correlation with color as per the logistic regression. The increase in the number of yellow pixels will introduce a shift in the mean RGB values, which in return would increase the sigmoid value, hence a higher ripeness prediction.</a:t>
            </a:r>
          </a:p>
        </p:txBody>
      </p:sp>
      <p:pic>
        <p:nvPicPr>
          <p:cNvPr id="5" name="Picture 4">
            <a:extLst>
              <a:ext uri="{FF2B5EF4-FFF2-40B4-BE49-F238E27FC236}">
                <a16:creationId xmlns:a16="http://schemas.microsoft.com/office/drawing/2014/main" id="{F63C6606-0E87-4C91-9155-E48F4B8BF445}"/>
              </a:ext>
            </a:extLst>
          </p:cNvPr>
          <p:cNvPicPr>
            <a:picLocks noChangeAspect="1"/>
          </p:cNvPicPr>
          <p:nvPr/>
        </p:nvPicPr>
        <p:blipFill rotWithShape="1">
          <a:blip r:embed="rId2">
            <a:extLst>
              <a:ext uri="{28A0092B-C50C-407E-A947-70E740481C1C}">
                <a14:useLocalDpi xmlns:a14="http://schemas.microsoft.com/office/drawing/2010/main" val="0"/>
              </a:ext>
            </a:extLst>
          </a:blip>
          <a:srcRect t="9364"/>
          <a:stretch/>
        </p:blipFill>
        <p:spPr>
          <a:xfrm>
            <a:off x="915573" y="445474"/>
            <a:ext cx="17368080" cy="4129610"/>
          </a:xfrm>
          <a:prstGeom prst="rect">
            <a:avLst/>
          </a:prstGeom>
        </p:spPr>
      </p:pic>
      <p:grpSp>
        <p:nvGrpSpPr>
          <p:cNvPr id="8" name="Group 7">
            <a:extLst>
              <a:ext uri="{FF2B5EF4-FFF2-40B4-BE49-F238E27FC236}">
                <a16:creationId xmlns:a16="http://schemas.microsoft.com/office/drawing/2014/main" id="{31431648-303B-49CD-ACE5-86344655BAAB}"/>
              </a:ext>
            </a:extLst>
          </p:cNvPr>
          <p:cNvGrpSpPr/>
          <p:nvPr/>
        </p:nvGrpSpPr>
        <p:grpSpPr>
          <a:xfrm flipV="1">
            <a:off x="0" y="6035039"/>
            <a:ext cx="18283653" cy="4614545"/>
            <a:chOff x="0" y="-1"/>
            <a:chExt cx="8322798" cy="10799763"/>
          </a:xfrm>
        </p:grpSpPr>
        <p:sp>
          <p:nvSpPr>
            <p:cNvPr id="9" name="Flowchart: Manual Input 8">
              <a:extLst>
                <a:ext uri="{FF2B5EF4-FFF2-40B4-BE49-F238E27FC236}">
                  <a16:creationId xmlns:a16="http://schemas.microsoft.com/office/drawing/2014/main" id="{292A6CDB-DD56-4047-8A51-A1F91FCE3AAA}"/>
                </a:ext>
              </a:extLst>
            </p:cNvPr>
            <p:cNvSpPr/>
            <p:nvPr/>
          </p:nvSpPr>
          <p:spPr>
            <a:xfrm rot="16200000" flipH="1" flipV="1">
              <a:off x="-2913857"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Manual Input 10">
              <a:extLst>
                <a:ext uri="{FF2B5EF4-FFF2-40B4-BE49-F238E27FC236}">
                  <a16:creationId xmlns:a16="http://schemas.microsoft.com/office/drawing/2014/main" id="{C524B29C-8617-4361-82B9-5CC87C17ABC2}"/>
                </a:ext>
              </a:extLst>
            </p:cNvPr>
            <p:cNvSpPr/>
            <p:nvPr/>
          </p:nvSpPr>
          <p:spPr>
            <a:xfrm rot="16200000" flipH="1" flipV="1">
              <a:off x="436891"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 name="Subtitle 2">
            <a:extLst>
              <a:ext uri="{FF2B5EF4-FFF2-40B4-BE49-F238E27FC236}">
                <a16:creationId xmlns:a16="http://schemas.microsoft.com/office/drawing/2014/main" id="{76ADB528-6264-4037-9D45-345B6A285001}"/>
              </a:ext>
            </a:extLst>
          </p:cNvPr>
          <p:cNvSpPr txBox="1">
            <a:spLocks/>
          </p:cNvSpPr>
          <p:nvPr/>
        </p:nvSpPr>
        <p:spPr>
          <a:xfrm>
            <a:off x="500318" y="6336052"/>
            <a:ext cx="15209039" cy="3349900"/>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 have successfully quantified the ripeness of the banana fruit using its color features by the means of logistic regression. I’d give myself a </a:t>
            </a:r>
            <a:r>
              <a:rPr lang="en-PH" sz="2800" dirty="0">
                <a:effectLst>
                  <a:outerShdw dist="50800" dir="2400000" algn="tl">
                    <a:srgbClr val="C00000"/>
                  </a:outerShdw>
                </a:effectLst>
                <a:highlight>
                  <a:srgbClr val="FFFF00"/>
                </a:highlight>
                <a:latin typeface="Verdana" panose="020B0604030504040204" pitchFamily="34" charset="0"/>
                <a:ea typeface="Verdana" panose="020B0604030504040204" pitchFamily="34" charset="0"/>
                <a:cs typeface="Times New Roman" panose="02020603050405020304" pitchFamily="18" charset="0"/>
              </a:rPr>
              <a:t>10.</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I’d like to thank Kenneth Domingo for providing me a copy of the raw/ripe banana dataset.</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 </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“Logistic Regression”, 2019.</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Oltean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and H.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Muresan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Fruits 360 dataset on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kaggle</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[Online; accessed 29.10.2019]. </a:t>
            </a: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9640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FC093-2DD1-4AEE-B5F2-BE187ED346FE}">
  <ds:schemaRefs>
    <ds:schemaRef ds:uri="f3eb4074-24aa-4486-9f24-4d27e147b143"/>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D2C21-AC43-40DE-B7D7-3ECB19D87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2942</TotalTime>
  <Words>394</Words>
  <Application>Microsoft Office PowerPoint</Application>
  <PresentationFormat>Custom</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Trebuchet MS</vt:lpstr>
      <vt:lpstr>Verdana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193</cp:revision>
  <dcterms:created xsi:type="dcterms:W3CDTF">2019-08-27T13:25:33Z</dcterms:created>
  <dcterms:modified xsi:type="dcterms:W3CDTF">2019-11-09T06:39:52Z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