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9"/>
  </p:notesMasterIdLst>
  <p:sldIdLst>
    <p:sldId id="256" r:id="rId5"/>
    <p:sldId id="294" r:id="rId6"/>
    <p:sldId id="303" r:id="rId7"/>
    <p:sldId id="297" r:id="rId8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4B4B4B"/>
    <a:srgbClr val="000066"/>
    <a:srgbClr val="993300"/>
    <a:srgbClr val="FFCC99"/>
    <a:srgbClr val="5C1F00"/>
    <a:srgbClr val="D3A72A"/>
    <a:srgbClr val="660033"/>
    <a:srgbClr val="0066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8" y="67"/>
      </p:cViewPr>
      <p:guideLst>
        <p:guide orient="horz" pos="3402"/>
        <p:guide pos="6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051D-322F-47B2-9D59-DB5F9014ABFA}" type="datetimeFigureOut">
              <a:rPr lang="en-PH" smtClean="0"/>
              <a:t>22/11/2019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9DE3-0F7A-406A-9F4C-9B789C2BF1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28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1pPr>
    <a:lvl2pPr marL="66458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2pPr>
    <a:lvl3pPr marL="1329172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3pPr>
    <a:lvl4pPr marL="1993758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4pPr>
    <a:lvl5pPr marL="2658344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5pPr>
    <a:lvl6pPr marL="3322930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6pPr>
    <a:lvl7pPr marL="3987516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7pPr>
    <a:lvl8pPr marL="4652101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8pPr>
    <a:lvl9pPr marL="5316687" algn="l" defTabSz="1329172" rtl="0" eaLnBrk="1" latinLnBrk="0" hangingPunct="1">
      <a:defRPr sz="1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7C3F-4585-4DD5-AE83-55E3A7B49E9D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0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A69E-2FBD-4583-B09A-188C9243E22C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53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DA49F-028A-47A1-BEC3-C7134F34DBE4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01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E6C0-88F3-437D-8482-63C4D924C47B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3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B149-6BEA-43E2-8BBD-16927E186836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55D1-805D-449D-B79B-E57D2D0B05C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105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CD2-1DA0-4A83-85E9-0F1AE6C3BE4D}" type="datetime1">
              <a:rPr lang="en-PH" smtClean="0"/>
              <a:t>22/11/2019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93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F89C-1C07-44D5-BE16-E92D191FE0DF}" type="datetime1">
              <a:rPr lang="en-PH" smtClean="0"/>
              <a:t>22/11/2019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39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D60-ED60-4548-9A73-52C933DD5EED}" type="datetime1">
              <a:rPr lang="en-PH" smtClean="0"/>
              <a:t>22/11/2019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7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72D-8318-4A4D-AB05-477FE1F0FD46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513D-92D7-4BE0-BC17-C373A3CEFBAB}" type="datetime1">
              <a:rPr lang="en-PH" smtClean="0"/>
              <a:t>22/11/2019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616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4671-4396-47D7-8077-63BFD9BF1D95}" type="datetime1">
              <a:rPr lang="en-PH" smtClean="0"/>
              <a:t>22/11/2019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CAEB-D5FD-4FF5-829B-3AE978556A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4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49918" y="2490354"/>
            <a:ext cx="17254535" cy="3754960"/>
            <a:chOff x="5955323" y="3049916"/>
            <a:chExt cx="8244984" cy="2578940"/>
          </a:xfrm>
        </p:grpSpPr>
        <p:sp>
          <p:nvSpPr>
            <p:cNvPr id="31" name="Subtitle 2"/>
            <p:cNvSpPr txBox="1">
              <a:spLocks/>
            </p:cNvSpPr>
            <p:nvPr/>
          </p:nvSpPr>
          <p:spPr>
            <a:xfrm>
              <a:off x="5955323" y="3502894"/>
              <a:ext cx="8244984" cy="2125962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Expectation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16600" dirty="0">
                  <a:effectLst>
                    <a:outerShdw dist="50800" dir="2400000" algn="ctr" rotWithShape="0">
                      <a:srgbClr val="C0000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Maximization</a:t>
              </a:r>
            </a:p>
          </p:txBody>
        </p:sp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6064491" y="3049916"/>
              <a:ext cx="8135816" cy="1070618"/>
            </a:xfrm>
            <a:prstGeom prst="rect">
              <a:avLst/>
            </a:prstGeom>
          </p:spPr>
          <p:txBody>
            <a:bodyPr vert="horz" lIns="42863" tIns="21431" rIns="42863" bIns="21431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PH" sz="5400" dirty="0">
                  <a:latin typeface="Verdana" panose="020B0604030504040204" pitchFamily="34" charset="0"/>
                  <a:ea typeface="Verdana" panose="020B0604030504040204" pitchFamily="34" charset="0"/>
                </a:rPr>
                <a:t>MACHINE LEARNING: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19BF14C9-4841-4D42-B040-D2441FD7A42E}"/>
              </a:ext>
            </a:extLst>
          </p:cNvPr>
          <p:cNvSpPr txBox="1">
            <a:spLocks/>
          </p:cNvSpPr>
          <p:nvPr/>
        </p:nvSpPr>
        <p:spPr>
          <a:xfrm>
            <a:off x="12160353" y="8921273"/>
            <a:ext cx="6221627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Rene L. Principe Jr.      	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PH" sz="2800" i="1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2015-04622</a:t>
            </a:r>
            <a:r>
              <a:rPr lang="en-PH" sz="2800" i="1" dirty="0">
                <a:solidFill>
                  <a:srgbClr val="C00000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28E08-B269-496B-AF51-074A90AD6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-1404" r="29240" b="-1404"/>
          <a:stretch/>
        </p:blipFill>
        <p:spPr>
          <a:xfrm>
            <a:off x="16973551" y="8628567"/>
            <a:ext cx="1766512" cy="1766512"/>
          </a:xfrm>
          <a:prstGeom prst="ellipse">
            <a:avLst/>
          </a:prstGeom>
          <a:ln w="38100" cap="sq" cmpd="sng">
            <a:solidFill>
              <a:srgbClr val="C00000"/>
            </a:solidFill>
            <a:prstDash val="dash"/>
          </a:ln>
          <a:effectLst/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8D85FDC-8DEC-49EA-AD3C-6D685724049A}"/>
              </a:ext>
            </a:extLst>
          </p:cNvPr>
          <p:cNvSpPr txBox="1">
            <a:spLocks/>
          </p:cNvSpPr>
          <p:nvPr/>
        </p:nvSpPr>
        <p:spPr>
          <a:xfrm>
            <a:off x="-1" y="888855"/>
            <a:ext cx="19199225" cy="85780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3200" dirty="0">
                <a:solidFill>
                  <a:schemeClr val="bg1"/>
                </a:solidFill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APPLIED PHYSICS 186 – ACTIVITY 15</a:t>
            </a:r>
            <a:endParaRPr lang="en-PH" sz="2800" i="1" dirty="0">
              <a:solidFill>
                <a:schemeClr val="bg1"/>
              </a:solidFill>
              <a:effectLst>
                <a:outerShdw dist="25400" dir="2400000" algn="ctr" rotWithShape="0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AACD37F-C30B-44C2-832A-91308673DE4E}"/>
              </a:ext>
            </a:extLst>
          </p:cNvPr>
          <p:cNvSpPr txBox="1">
            <a:spLocks/>
          </p:cNvSpPr>
          <p:nvPr/>
        </p:nvSpPr>
        <p:spPr>
          <a:xfrm flipH="1">
            <a:off x="1350645" y="8863158"/>
            <a:ext cx="6497955" cy="1181100"/>
          </a:xfrm>
          <a:prstGeom prst="rect">
            <a:avLst/>
          </a:prstGeom>
          <a:gradFill>
            <a:gsLst>
              <a:gs pos="59000">
                <a:srgbClr val="4B4B4B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</p:spPr>
        <p:txBody>
          <a:bodyPr vert="horz" lIns="42863" tIns="21431" rIns="42863" bIns="21431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Professor: Dr. </a:t>
            </a:r>
            <a:r>
              <a:rPr lang="en-PH" sz="2800" dirty="0" err="1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Maricor</a:t>
            </a: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Soriano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2800" dirty="0">
                <a:effectLst>
                  <a:outerShdw dist="25400" dir="2400000" algn="ctr" rotWithShape="0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	Instructor: Jayson Cubero	  </a:t>
            </a:r>
          </a:p>
        </p:txBody>
      </p:sp>
      <p:pic>
        <p:nvPicPr>
          <p:cNvPr id="19" name="Graphic 18" descr="Professor">
            <a:extLst>
              <a:ext uri="{FF2B5EF4-FFF2-40B4-BE49-F238E27FC236}">
                <a16:creationId xmlns:a16="http://schemas.microsoft.com/office/drawing/2014/main" id="{A295D67F-7E16-49AB-BB85-0F1D9E66D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162" y="8441445"/>
            <a:ext cx="1894436" cy="1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412355" y="9067800"/>
            <a:ext cx="8833629" cy="1348157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1.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Color features a* and b* of raw and ripe bananas shall be used to determine a continuous ripeness variation.</a:t>
            </a:r>
          </a:p>
        </p:txBody>
      </p:sp>
      <p:sp>
        <p:nvSpPr>
          <p:cNvPr id="12" name="Flowchart: Manual Input 11"/>
          <p:cNvSpPr/>
          <p:nvPr/>
        </p:nvSpPr>
        <p:spPr>
          <a:xfrm rot="5400000" flipV="1">
            <a:off x="8945903" y="546445"/>
            <a:ext cx="10799763" cy="9706882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lowchart: Manual Input 6"/>
          <p:cNvSpPr/>
          <p:nvPr/>
        </p:nvSpPr>
        <p:spPr>
          <a:xfrm rot="5400000" flipV="1">
            <a:off x="9403103" y="1003644"/>
            <a:ext cx="10799763" cy="8792482"/>
          </a:xfrm>
          <a:prstGeom prst="flowChartManualInput">
            <a:avLst/>
          </a:prstGeom>
          <a:pattFill prst="lgGrid">
            <a:fgClr>
              <a:srgbClr val="00002E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D7F21C-87BA-45B3-8779-8164A704163C}"/>
              </a:ext>
            </a:extLst>
          </p:cNvPr>
          <p:cNvSpPr txBox="1">
            <a:spLocks/>
          </p:cNvSpPr>
          <p:nvPr/>
        </p:nvSpPr>
        <p:spPr>
          <a:xfrm>
            <a:off x="12423877" y="383805"/>
            <a:ext cx="6362993" cy="10032151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6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goal of this activity is to provide a comprehensive probability map by deriving the optimized gaussian fits from the calculated mean and covariance representation. In this activity, we’ll be using the color features a* and b* and employ the expectation maximization algorithm.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2</a:t>
            </a:fld>
            <a:endParaRPr lang="en-PH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A9A644-A1D4-4222-9248-EF6B7B2624AB}"/>
              </a:ext>
            </a:extLst>
          </p:cNvPr>
          <p:cNvSpPr txBox="1">
            <a:spLocks/>
          </p:cNvSpPr>
          <p:nvPr/>
        </p:nvSpPr>
        <p:spPr>
          <a:xfrm>
            <a:off x="551150" y="383805"/>
            <a:ext cx="13593306" cy="1399192"/>
          </a:xfrm>
          <a:prstGeom prst="rect">
            <a:avLst/>
          </a:prstGeom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effectLst>
                  <a:outerShdw dist="50800" dir="2400000" algn="ctr" rotWithShape="0">
                    <a:schemeClr val="tx1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D05BF7-6C40-4AEC-8C4E-378078E54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41" y="1704974"/>
            <a:ext cx="10163175" cy="736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1361681" y="8722051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59452" y="10009781"/>
            <a:ext cx="4319826" cy="574987"/>
          </a:xfrm>
        </p:spPr>
        <p:txBody>
          <a:bodyPr/>
          <a:lstStyle/>
          <a:p>
            <a:fld id="{99C9CAEB-D5FD-4FF5-829B-3AE978556A0D}" type="slidenum">
              <a:rPr lang="en-PH" smtClean="0"/>
              <a:t>3</a:t>
            </a:fld>
            <a:endParaRPr lang="en-PH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625383" y="-658182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0546ADE-AB44-4B5E-85AD-5C5F80E6C198}"/>
              </a:ext>
            </a:extLst>
          </p:cNvPr>
          <p:cNvSpPr txBox="1">
            <a:spLocks/>
          </p:cNvSpPr>
          <p:nvPr/>
        </p:nvSpPr>
        <p:spPr>
          <a:xfrm>
            <a:off x="428677" y="8631235"/>
            <a:ext cx="18000000" cy="981258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2.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Ripeness prediction of never-before-seen images of raw and ripe bananas. Generally, raw bananas which are predominantly green in color has ripeness values below 50%, and the ripe yellow bananas have near 100% ripeness.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DFF9BC-E393-41AC-BADA-2625D3075C1E}"/>
              </a:ext>
            </a:extLst>
          </p:cNvPr>
          <p:cNvSpPr/>
          <p:nvPr/>
        </p:nvSpPr>
        <p:spPr>
          <a:xfrm rot="10800000" flipH="1" flipV="1">
            <a:off x="1025770" y="6541480"/>
            <a:ext cx="17402907" cy="381280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PH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A8ED2-F25E-43B9-87B4-DCEA73A2B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3" y="713619"/>
            <a:ext cx="14400000" cy="3777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02ABD-ED29-47D9-9217-58AC1B11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23" y="4491266"/>
            <a:ext cx="14400000" cy="37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160F7C16-0C63-4382-8A2C-ABC69526556A}"/>
              </a:ext>
            </a:extLst>
          </p:cNvPr>
          <p:cNvSpPr txBox="1">
            <a:spLocks/>
          </p:cNvSpPr>
          <p:nvPr/>
        </p:nvSpPr>
        <p:spPr>
          <a:xfrm>
            <a:off x="1361681" y="8722051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AE39-1482-4F45-9DF5-1584A7E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CAEB-D5FD-4FF5-829B-3AE978556A0D}" type="slidenum">
              <a:rPr lang="en-PH" smtClean="0"/>
              <a:t>4</a:t>
            </a:fld>
            <a:endParaRPr lang="en-PH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625383" y="-658182"/>
            <a:ext cx="6932845" cy="2306756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rebuchet MS" panose="020B0603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0546ADE-AB44-4B5E-85AD-5C5F80E6C198}"/>
              </a:ext>
            </a:extLst>
          </p:cNvPr>
          <p:cNvSpPr txBox="1">
            <a:spLocks/>
          </p:cNvSpPr>
          <p:nvPr/>
        </p:nvSpPr>
        <p:spPr>
          <a:xfrm>
            <a:off x="599612" y="4575084"/>
            <a:ext cx="18000000" cy="981258"/>
          </a:xfrm>
          <a:prstGeom prst="rect">
            <a:avLst/>
          </a:prstGeom>
          <a:noFill/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3.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Ripeness has a direct correlation with color as per the logistic regression. The increase in the number of yellow pixels will introduce a shift in the mean RGB values, which in return would increase the sigmoid value, hence a higher ripeness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C6606-0E87-4C91-9155-E48F4B8BF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915573" y="445474"/>
            <a:ext cx="17368080" cy="41296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431648-303B-49CD-ACE5-86344655BAAB}"/>
              </a:ext>
            </a:extLst>
          </p:cNvPr>
          <p:cNvGrpSpPr/>
          <p:nvPr/>
        </p:nvGrpSpPr>
        <p:grpSpPr>
          <a:xfrm flipV="1">
            <a:off x="0" y="6035039"/>
            <a:ext cx="18283653" cy="4614545"/>
            <a:chOff x="0" y="-1"/>
            <a:chExt cx="8322798" cy="10799763"/>
          </a:xfrm>
        </p:grpSpPr>
        <p:sp>
          <p:nvSpPr>
            <p:cNvPr id="9" name="Flowchart: Manual Input 8">
              <a:extLst>
                <a:ext uri="{FF2B5EF4-FFF2-40B4-BE49-F238E27FC236}">
                  <a16:creationId xmlns:a16="http://schemas.microsoft.com/office/drawing/2014/main" id="{292A6CDB-DD56-4047-8A51-A1F91FCE3AAA}"/>
                </a:ext>
              </a:extLst>
            </p:cNvPr>
            <p:cNvSpPr/>
            <p:nvPr/>
          </p:nvSpPr>
          <p:spPr>
            <a:xfrm rot="16200000" flipH="1" flipV="1">
              <a:off x="-2913857" y="2913856"/>
              <a:ext cx="10799763" cy="4972050"/>
            </a:xfrm>
            <a:prstGeom prst="flowChartManualInput">
              <a:avLst/>
            </a:prstGeom>
            <a:pattFill prst="lgGrid">
              <a:fgClr>
                <a:srgbClr val="00002E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Flowchart: Manual Input 10">
              <a:extLst>
                <a:ext uri="{FF2B5EF4-FFF2-40B4-BE49-F238E27FC236}">
                  <a16:creationId xmlns:a16="http://schemas.microsoft.com/office/drawing/2014/main" id="{C524B29C-8617-4361-82B9-5CC87C17ABC2}"/>
                </a:ext>
              </a:extLst>
            </p:cNvPr>
            <p:cNvSpPr/>
            <p:nvPr/>
          </p:nvSpPr>
          <p:spPr>
            <a:xfrm rot="16200000" flipH="1" flipV="1">
              <a:off x="436891" y="2913856"/>
              <a:ext cx="10799763" cy="4972050"/>
            </a:xfrm>
            <a:prstGeom prst="flowChartManualInput">
              <a:avLst/>
            </a:prstGeom>
            <a:pattFill prst="lgGrid">
              <a:fgClr>
                <a:srgbClr val="00002E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76ADB528-6264-4037-9D45-345B6A285001}"/>
              </a:ext>
            </a:extLst>
          </p:cNvPr>
          <p:cNvSpPr txBox="1">
            <a:spLocks/>
          </p:cNvSpPr>
          <p:nvPr/>
        </p:nvSpPr>
        <p:spPr>
          <a:xfrm>
            <a:off x="500318" y="6336052"/>
            <a:ext cx="15209039" cy="3349900"/>
          </a:xfrm>
          <a:prstGeom prst="rect">
            <a:avLst/>
          </a:prstGeom>
          <a:ln>
            <a:noFill/>
          </a:ln>
        </p:spPr>
        <p:txBody>
          <a:bodyPr vert="horz" lIns="42863" tIns="21431" rIns="42863" bIns="2143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 have successfully quantified the ripeness of the banana fruit using its color features by the means of logistic regression. I’d give myself a </a:t>
            </a:r>
            <a:r>
              <a:rPr lang="en-PH" sz="2800" dirty="0">
                <a:effectLst>
                  <a:outerShdw dist="50800" dir="2400000" algn="tl">
                    <a:srgbClr val="C00000"/>
                  </a:outerShdw>
                </a:effectLst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10.</a:t>
            </a:r>
          </a:p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I’d like to thank Kenneth Domingo for providing me a copy of the raw/ripe banana dataset.</a:t>
            </a:r>
          </a:p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References: </a:t>
            </a:r>
          </a:p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[1] M. Soriano, “Logistic Regression”, 2019.</a:t>
            </a:r>
          </a:p>
          <a:p>
            <a:pPr algn="just">
              <a:lnSpc>
                <a:spcPct val="100000"/>
              </a:lnSpc>
            </a:pPr>
            <a:r>
              <a:rPr lang="en-PH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[2] 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M. </a:t>
            </a:r>
            <a:r>
              <a:rPr lang="en-US" sz="28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Oltean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H. </a:t>
            </a:r>
            <a:r>
              <a:rPr lang="en-US" sz="28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Muresan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 Fruits 360 dataset on </a:t>
            </a:r>
            <a:r>
              <a:rPr lang="en-US" sz="2800" dirty="0" err="1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kaggle</a:t>
            </a:r>
            <a:r>
              <a:rPr lang="en-US" sz="2800" dirty="0">
                <a:solidFill>
                  <a:schemeClr val="bg1"/>
                </a:solidFill>
                <a:effectLst>
                  <a:outerShdw dist="50800" dir="2400000" algn="tl">
                    <a:srgbClr val="C00000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[Online; accessed 29.10.2019]. </a:t>
            </a:r>
            <a:endParaRPr lang="en-PH" sz="2800" dirty="0">
              <a:solidFill>
                <a:schemeClr val="bg1"/>
              </a:solidFill>
              <a:effectLst>
                <a:outerShdw dist="50800" dir="2400000" algn="tl">
                  <a:srgbClr val="C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99E4358321A4FBFBCFBDB94B2748D" ma:contentTypeVersion="2" ma:contentTypeDescription="Create a new document." ma:contentTypeScope="" ma:versionID="00b2111a058ebced0b003cfc4275778c">
  <xsd:schema xmlns:xsd="http://www.w3.org/2001/XMLSchema" xmlns:xs="http://www.w3.org/2001/XMLSchema" xmlns:p="http://schemas.microsoft.com/office/2006/metadata/properties" xmlns:ns3="f3eb4074-24aa-4486-9f24-4d27e147b143" targetNamespace="http://schemas.microsoft.com/office/2006/metadata/properties" ma:root="true" ma:fieldsID="3f1e1dd0fe056fe9b221c1a6531c1c17" ns3:_="">
    <xsd:import namespace="f3eb4074-24aa-4486-9f24-4d27e147b1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b4074-24aa-4486-9f24-4d27e147b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FFC093-2DD1-4AEE-B5F2-BE187ED346F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3eb4074-24aa-4486-9f24-4d27e147b14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4D2C21-AC43-40DE-B7D7-3ECB19D875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04D5AC-D0F5-4A6E-A80D-E868C1C9A1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eb4074-24aa-4486-9f24-4d27e147b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287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197</cp:revision>
  <dcterms:created xsi:type="dcterms:W3CDTF">2019-08-27T13:25:33Z</dcterms:created>
  <dcterms:modified xsi:type="dcterms:W3CDTF">2019-11-22T06:42:05Z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0x010100AD699E4358321A4FBFBCFBDB94B2748D</vt:lpwstr>
  </property>
</Properties>
</file>