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2"/>
  </p:notesMasterIdLst>
  <p:sldIdLst>
    <p:sldId id="256" r:id="rId5"/>
    <p:sldId id="294" r:id="rId6"/>
    <p:sldId id="306" r:id="rId7"/>
    <p:sldId id="307" r:id="rId8"/>
    <p:sldId id="308" r:id="rId9"/>
    <p:sldId id="309" r:id="rId10"/>
    <p:sldId id="305" r:id="rId11"/>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0"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864" y="324"/>
      </p:cViewPr>
      <p:guideLst>
        <p:guide orient="horz" pos="3450"/>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05/12/2019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05/12/2019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05/12/2019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05/12/2019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05/12/2019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244860" y="2490354"/>
            <a:ext cx="18893112" cy="4458030"/>
            <a:chOff x="5618415" y="3049916"/>
            <a:chExt cx="9027969" cy="3061815"/>
          </a:xfrm>
        </p:grpSpPr>
        <p:sp>
          <p:nvSpPr>
            <p:cNvPr id="31" name="Subtitle 2"/>
            <p:cNvSpPr txBox="1">
              <a:spLocks/>
            </p:cNvSpPr>
            <p:nvPr/>
          </p:nvSpPr>
          <p:spPr>
            <a:xfrm>
              <a:off x="5618415" y="3985769"/>
              <a:ext cx="9027969"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600" dirty="0">
                  <a:effectLst>
                    <a:outerShdw dist="50800" dir="2400000" algn="ctr" rotWithShape="0">
                      <a:srgbClr val="C00000"/>
                    </a:outerShdw>
                  </a:effectLst>
                  <a:latin typeface="Verdana" panose="020B0604030504040204" pitchFamily="34" charset="0"/>
                  <a:ea typeface="Verdana" panose="020B0604030504040204" pitchFamily="34" charset="0"/>
                </a:rPr>
                <a:t>Neural Networks</a:t>
              </a:r>
              <a:endParaRPr lang="en-PH" sz="19900" dirty="0">
                <a:effectLst>
                  <a:outerShdw dist="50800" dir="2400000" algn="ctr" rotWithShape="0">
                    <a:srgbClr val="C00000"/>
                  </a:outerShdw>
                </a:effectLst>
                <a:latin typeface="Verdana" panose="020B0604030504040204" pitchFamily="34" charset="0"/>
                <a:ea typeface="Verdana" panose="020B0604030504040204" pitchFamily="34" charset="0"/>
              </a:endParaRP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17</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BA5E317-56F3-4EDA-9D45-2511B9E50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09" y="1782997"/>
            <a:ext cx="9727422" cy="7047139"/>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160F7C16-0C63-4382-8A2C-ABC69526556A}"/>
              </a:ext>
            </a:extLst>
          </p:cNvPr>
          <p:cNvSpPr txBox="1">
            <a:spLocks/>
          </p:cNvSpPr>
          <p:nvPr/>
        </p:nvSpPr>
        <p:spPr>
          <a:xfrm>
            <a:off x="412355" y="9067800"/>
            <a:ext cx="8833629"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Color features a* and b* of raw and ripe bananas shall be used as feature inputs to a Neural Network.</a:t>
            </a:r>
          </a:p>
        </p:txBody>
      </p:sp>
      <p:sp>
        <p:nvSpPr>
          <p:cNvPr id="12" name="Flowchart: Manual Input 11"/>
          <p:cNvSpPr/>
          <p:nvPr/>
        </p:nvSpPr>
        <p:spPr>
          <a:xfrm rot="5400000" flipV="1">
            <a:off x="8945903" y="546445"/>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9403104" y="1003645"/>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423877" y="383805"/>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A more sophisticated and complex architecture can be made by interconnecting multiple neurons to create a neural network [1][2]. Unlike the Perceptron algorithm, a hidden layer shall be added in this activity with the same goal, to classify the raw and ripe banana fruit dataset as shown in Figure 1. Here we use the color features a* and b* implying two inputs to the network, and a single percentage output from 0 to 1 classifying whether it is a ripe or raw one. Model parameters were varied and the corresponding training and validation loss were plotted to see how the model learns the appropriate weights and bias. There shall be 196 labeled data where 50% was used for training and 50% were being validated simultaneously.</a:t>
            </a: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551150" y="383805"/>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dataset</a:t>
            </a:r>
          </a:p>
        </p:txBody>
      </p:sp>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3BC2BD-E69E-4CC2-88EF-FD2620DD2C8F}"/>
              </a:ext>
            </a:extLst>
          </p:cNvPr>
          <p:cNvPicPr>
            <a:picLocks noChangeAspect="1"/>
          </p:cNvPicPr>
          <p:nvPr/>
        </p:nvPicPr>
        <p:blipFill rotWithShape="1">
          <a:blip r:embed="rId2">
            <a:extLst>
              <a:ext uri="{28A0092B-C50C-407E-A947-70E740481C1C}">
                <a14:useLocalDpi xmlns:a14="http://schemas.microsoft.com/office/drawing/2010/main" val="0"/>
              </a:ext>
            </a:extLst>
          </a:blip>
          <a:srcRect l="8000" t="10825" r="7795" b="8027"/>
          <a:stretch/>
        </p:blipFill>
        <p:spPr>
          <a:xfrm>
            <a:off x="192849" y="170536"/>
            <a:ext cx="11795953" cy="9094138"/>
          </a:xfrm>
          <a:prstGeom prst="rect">
            <a:avLst/>
          </a:prstGeom>
        </p:spPr>
      </p:pic>
      <p:sp>
        <p:nvSpPr>
          <p:cNvPr id="10" name="Flowchart: Manual Input 9">
            <a:extLst>
              <a:ext uri="{FF2B5EF4-FFF2-40B4-BE49-F238E27FC236}">
                <a16:creationId xmlns:a16="http://schemas.microsoft.com/office/drawing/2014/main" id="{1A31FB6C-0423-49AC-9170-BE078AB16475}"/>
              </a:ext>
            </a:extLst>
          </p:cNvPr>
          <p:cNvSpPr/>
          <p:nvPr/>
        </p:nvSpPr>
        <p:spPr>
          <a:xfrm rot="5400000" flipV="1">
            <a:off x="10048990" y="1649533"/>
            <a:ext cx="10799763" cy="7500709"/>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Manual Input 10">
            <a:extLst>
              <a:ext uri="{FF2B5EF4-FFF2-40B4-BE49-F238E27FC236}">
                <a16:creationId xmlns:a16="http://schemas.microsoft.com/office/drawing/2014/main" id="{AA271C0A-FE68-4BA4-A89B-631A3D6CCA78}"/>
              </a:ext>
            </a:extLst>
          </p:cNvPr>
          <p:cNvSpPr/>
          <p:nvPr/>
        </p:nvSpPr>
        <p:spPr>
          <a:xfrm rot="5400000" flipV="1">
            <a:off x="10339276" y="1939819"/>
            <a:ext cx="10799763" cy="6920138"/>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370311"/>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3</a:t>
            </a:fld>
            <a:endParaRPr lang="en-PH" dirty="0"/>
          </a:p>
        </p:txBody>
      </p:sp>
      <p:sp>
        <p:nvSpPr>
          <p:cNvPr id="15" name="Subtitle 2">
            <a:extLst>
              <a:ext uri="{FF2B5EF4-FFF2-40B4-BE49-F238E27FC236}">
                <a16:creationId xmlns:a16="http://schemas.microsoft.com/office/drawing/2014/main" id="{49FA5CFE-61B9-4037-9719-751D85A91F07}"/>
              </a:ext>
            </a:extLst>
          </p:cNvPr>
          <p:cNvSpPr txBox="1">
            <a:spLocks/>
          </p:cNvSpPr>
          <p:nvPr/>
        </p:nvSpPr>
        <p:spPr>
          <a:xfrm>
            <a:off x="13774057" y="383805"/>
            <a:ext cx="501281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30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The results for varying the number of nodes in the hidden layer is shown in Figure 2. Notice that increasing the number of nodes doesn’t necessarily imply a better performance. At 50+ hidden nodes, the model becomes unstable on starting epochs. Although it stabilized later on, precautions must still be taken to ensure a good model performance. Another tradeoff for having more nodes is more weight parameters, hence, more computation time.  </a:t>
            </a:r>
          </a:p>
        </p:txBody>
      </p:sp>
      <p:sp>
        <p:nvSpPr>
          <p:cNvPr id="16" name="Subtitle 2">
            <a:extLst>
              <a:ext uri="{FF2B5EF4-FFF2-40B4-BE49-F238E27FC236}">
                <a16:creationId xmlns:a16="http://schemas.microsoft.com/office/drawing/2014/main" id="{8BBFC86A-ACAB-41B4-9D89-2EFA957C9824}"/>
              </a:ext>
            </a:extLst>
          </p:cNvPr>
          <p:cNvSpPr txBox="1">
            <a:spLocks/>
          </p:cNvSpPr>
          <p:nvPr/>
        </p:nvSpPr>
        <p:spPr>
          <a:xfrm>
            <a:off x="412355" y="9281070"/>
            <a:ext cx="11286161"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a:t>
            </a:r>
            <a:r>
              <a:rPr lang="en-US" sz="2800" dirty="0">
                <a:latin typeface="Verdana" panose="020B0604030504040204" pitchFamily="34" charset="0"/>
                <a:ea typeface="Verdana" panose="020B0604030504040204" pitchFamily="34" charset="0"/>
                <a:cs typeface="Arial" panose="020B0604020202020204" pitchFamily="34" charset="0"/>
              </a:rPr>
              <a:t> Trained at 100 epochs and learning rate of 0.1, the model’s number of nodes in the hidden layer was varied and the plot shows its performance in terms of the cost function.</a:t>
            </a:r>
          </a:p>
        </p:txBody>
      </p:sp>
    </p:spTree>
    <p:extLst>
      <p:ext uri="{BB962C8B-B14F-4D97-AF65-F5344CB8AC3E}">
        <p14:creationId xmlns:p14="http://schemas.microsoft.com/office/powerpoint/2010/main" val="336711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5503E27-85C6-424A-B528-9C5C2B28D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428" y="-13496"/>
            <a:ext cx="12005797" cy="8795546"/>
          </a:xfrm>
          <a:prstGeom prst="rect">
            <a:avLst/>
          </a:prstGeom>
          <a:noFill/>
          <a:extLst>
            <a:ext uri="{909E8E84-426E-40DD-AFC4-6F175D3DCCD1}">
              <a14:hiddenFill xmlns:a14="http://schemas.microsoft.com/office/drawing/2010/main">
                <a:solidFill>
                  <a:srgbClr val="FFFFFF"/>
                </a:solidFill>
              </a14:hiddenFill>
            </a:ext>
          </a:extLst>
        </p:spPr>
      </p:pic>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370311"/>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4</a:t>
            </a:fld>
            <a:endParaRPr lang="en-PH" dirty="0"/>
          </a:p>
        </p:txBody>
      </p:sp>
      <p:sp>
        <p:nvSpPr>
          <p:cNvPr id="8" name="Flowchart: Manual Input 7">
            <a:extLst>
              <a:ext uri="{FF2B5EF4-FFF2-40B4-BE49-F238E27FC236}">
                <a16:creationId xmlns:a16="http://schemas.microsoft.com/office/drawing/2014/main" id="{AAB34C69-F640-4C94-8E17-0E9CE8C65C90}"/>
              </a:ext>
            </a:extLst>
          </p:cNvPr>
          <p:cNvSpPr/>
          <p:nvPr/>
        </p:nvSpPr>
        <p:spPr>
          <a:xfrm rot="16200000" flipH="1" flipV="1">
            <a:off x="-1553596" y="1540102"/>
            <a:ext cx="10799763" cy="7692570"/>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Flowchart: Manual Input 8">
            <a:extLst>
              <a:ext uri="{FF2B5EF4-FFF2-40B4-BE49-F238E27FC236}">
                <a16:creationId xmlns:a16="http://schemas.microsoft.com/office/drawing/2014/main" id="{AABBAFC0-7F33-4930-A8F3-6672BB3B3206}"/>
              </a:ext>
            </a:extLst>
          </p:cNvPr>
          <p:cNvSpPr/>
          <p:nvPr/>
        </p:nvSpPr>
        <p:spPr>
          <a:xfrm rot="16200000" flipH="1" flipV="1">
            <a:off x="-1887425" y="1873930"/>
            <a:ext cx="10799763" cy="7024913"/>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Subtitle 2">
            <a:extLst>
              <a:ext uri="{FF2B5EF4-FFF2-40B4-BE49-F238E27FC236}">
                <a16:creationId xmlns:a16="http://schemas.microsoft.com/office/drawing/2014/main" id="{AAF05BB0-FFF5-4B38-95A6-5085451A0FB9}"/>
              </a:ext>
            </a:extLst>
          </p:cNvPr>
          <p:cNvSpPr txBox="1">
            <a:spLocks/>
          </p:cNvSpPr>
          <p:nvPr/>
        </p:nvSpPr>
        <p:spPr>
          <a:xfrm>
            <a:off x="320925" y="283503"/>
            <a:ext cx="5194504"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Now, we set 10 nodes in the hidden layer and train at 500 epochs, the plots on Figure 3 show the model performance on increasing learning rates. Learning rates can be increased to decrease the training time as it dictates how much the parameter is changed, but then again, caution must be taken because high learning rate has a tendency to over-compute.</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We can say that a model performs good if the cost function is minimized. For different problems, the model parameters and architecture is novel. In short, there is no staple choice of number of nodes and learning rate.</a:t>
            </a:r>
          </a:p>
        </p:txBody>
      </p:sp>
      <p:sp>
        <p:nvSpPr>
          <p:cNvPr id="15" name="Subtitle 2">
            <a:extLst>
              <a:ext uri="{FF2B5EF4-FFF2-40B4-BE49-F238E27FC236}">
                <a16:creationId xmlns:a16="http://schemas.microsoft.com/office/drawing/2014/main" id="{3035137B-1D25-4E7E-A54C-5DDD1BC30DE3}"/>
              </a:ext>
            </a:extLst>
          </p:cNvPr>
          <p:cNvSpPr txBox="1">
            <a:spLocks/>
          </p:cNvSpPr>
          <p:nvPr/>
        </p:nvSpPr>
        <p:spPr>
          <a:xfrm>
            <a:off x="7802817" y="8782050"/>
            <a:ext cx="11286161"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a:t>
            </a:r>
            <a:r>
              <a:rPr lang="en-US" sz="2800" dirty="0">
                <a:latin typeface="Verdana" panose="020B0604030504040204" pitchFamily="34" charset="0"/>
                <a:ea typeface="Verdana" panose="020B0604030504040204" pitchFamily="34" charset="0"/>
                <a:cs typeface="Arial" panose="020B0604020202020204" pitchFamily="34" charset="0"/>
              </a:rPr>
              <a:t> Different learning rates would have different slopes of performance. Higher learning rates decreases the cost on fewer epochs. </a:t>
            </a:r>
          </a:p>
        </p:txBody>
      </p:sp>
    </p:spTree>
    <p:extLst>
      <p:ext uri="{BB962C8B-B14F-4D97-AF65-F5344CB8AC3E}">
        <p14:creationId xmlns:p14="http://schemas.microsoft.com/office/powerpoint/2010/main" val="49676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Manual Input 9">
            <a:extLst>
              <a:ext uri="{FF2B5EF4-FFF2-40B4-BE49-F238E27FC236}">
                <a16:creationId xmlns:a16="http://schemas.microsoft.com/office/drawing/2014/main" id="{1A31FB6C-0423-49AC-9170-BE078AB16475}"/>
              </a:ext>
            </a:extLst>
          </p:cNvPr>
          <p:cNvSpPr/>
          <p:nvPr/>
        </p:nvSpPr>
        <p:spPr>
          <a:xfrm rot="5400000" flipV="1">
            <a:off x="10048990" y="1649533"/>
            <a:ext cx="10799763" cy="7500709"/>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Manual Input 10">
            <a:extLst>
              <a:ext uri="{FF2B5EF4-FFF2-40B4-BE49-F238E27FC236}">
                <a16:creationId xmlns:a16="http://schemas.microsoft.com/office/drawing/2014/main" id="{AA271C0A-FE68-4BA4-A89B-631A3D6CCA78}"/>
              </a:ext>
            </a:extLst>
          </p:cNvPr>
          <p:cNvSpPr/>
          <p:nvPr/>
        </p:nvSpPr>
        <p:spPr>
          <a:xfrm rot="5400000" flipV="1">
            <a:off x="10339276" y="1939819"/>
            <a:ext cx="10799763" cy="6920138"/>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370311"/>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5</a:t>
            </a:fld>
            <a:endParaRPr lang="en-PH" dirty="0"/>
          </a:p>
        </p:txBody>
      </p:sp>
      <p:sp>
        <p:nvSpPr>
          <p:cNvPr id="15" name="Subtitle 2">
            <a:extLst>
              <a:ext uri="{FF2B5EF4-FFF2-40B4-BE49-F238E27FC236}">
                <a16:creationId xmlns:a16="http://schemas.microsoft.com/office/drawing/2014/main" id="{49FA5CFE-61B9-4037-9719-751D85A91F07}"/>
              </a:ext>
            </a:extLst>
          </p:cNvPr>
          <p:cNvSpPr txBox="1">
            <a:spLocks/>
          </p:cNvSpPr>
          <p:nvPr/>
        </p:nvSpPr>
        <p:spPr>
          <a:xfrm>
            <a:off x="13774057" y="383805"/>
            <a:ext cx="501281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From the variations we’ve done earlier, a stable performing model is shown in Figure 4.</a:t>
            </a:r>
          </a:p>
          <a:p>
            <a:pPr algn="just">
              <a:lnSpc>
                <a:spcPct val="100000"/>
              </a:lnSpc>
            </a:pP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Aside from classification, a neural network can be a curve fitting tool. Here we use the concept we’ve learned from the logistic regression activity. Discretely sampled points of a sinusoid as shown in Figure 5 shall serve as the training data and model parameters were varied to check which performs the curve fitting the best. Results of the trial and error are shown in Figure 6.</a:t>
            </a:r>
          </a:p>
        </p:txBody>
      </p:sp>
      <p:sp>
        <p:nvSpPr>
          <p:cNvPr id="16" name="Subtitle 2">
            <a:extLst>
              <a:ext uri="{FF2B5EF4-FFF2-40B4-BE49-F238E27FC236}">
                <a16:creationId xmlns:a16="http://schemas.microsoft.com/office/drawing/2014/main" id="{8BBFC86A-ACAB-41B4-9D89-2EFA957C9824}"/>
              </a:ext>
            </a:extLst>
          </p:cNvPr>
          <p:cNvSpPr txBox="1">
            <a:spLocks/>
          </p:cNvSpPr>
          <p:nvPr/>
        </p:nvSpPr>
        <p:spPr>
          <a:xfrm>
            <a:off x="245442" y="4301941"/>
            <a:ext cx="11757872"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4.</a:t>
            </a:r>
            <a:r>
              <a:rPr lang="en-US" sz="2800" dirty="0">
                <a:latin typeface="Verdana" panose="020B0604030504040204" pitchFamily="34" charset="0"/>
                <a:ea typeface="Verdana" panose="020B0604030504040204" pitchFamily="34" charset="0"/>
                <a:cs typeface="Arial" panose="020B0604020202020204" pitchFamily="34" charset="0"/>
              </a:rPr>
              <a:t> Trained at 100 nodes in the hidden layer and al earning rate of 0.1, the model shows a stable performance both for training and validation.</a:t>
            </a:r>
          </a:p>
        </p:txBody>
      </p:sp>
      <p:pic>
        <p:nvPicPr>
          <p:cNvPr id="3074" name="Picture 2">
            <a:extLst>
              <a:ext uri="{FF2B5EF4-FFF2-40B4-BE49-F238E27FC236}">
                <a16:creationId xmlns:a16="http://schemas.microsoft.com/office/drawing/2014/main" id="{0B4CE7A9-3BC9-4C09-AD04-42ABAD00A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6" y="5628602"/>
            <a:ext cx="7534275" cy="5000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432393-C47A-4772-A871-6B71E7022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57" y="170536"/>
            <a:ext cx="12239625" cy="4152900"/>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BF8692D4-5607-488F-85FA-C47852810CA4}"/>
              </a:ext>
            </a:extLst>
          </p:cNvPr>
          <p:cNvSpPr txBox="1">
            <a:spLocks/>
          </p:cNvSpPr>
          <p:nvPr/>
        </p:nvSpPr>
        <p:spPr>
          <a:xfrm>
            <a:off x="7680161" y="5860271"/>
            <a:ext cx="4018355" cy="4149510"/>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5.</a:t>
            </a:r>
            <a:r>
              <a:rPr lang="en-US" sz="2800" dirty="0">
                <a:latin typeface="Verdana" panose="020B0604030504040204" pitchFamily="34" charset="0"/>
                <a:ea typeface="Verdana" panose="020B0604030504040204" pitchFamily="34" charset="0"/>
                <a:cs typeface="Arial" panose="020B0604020202020204" pitchFamily="34" charset="0"/>
              </a:rPr>
              <a:t> A synthetic 20 point dataset was generated showing the coordinates of a sinusoid. These values were normalized on both axes.</a:t>
            </a:r>
          </a:p>
        </p:txBody>
      </p:sp>
    </p:spTree>
    <p:extLst>
      <p:ext uri="{BB962C8B-B14F-4D97-AF65-F5344CB8AC3E}">
        <p14:creationId xmlns:p14="http://schemas.microsoft.com/office/powerpoint/2010/main" val="386241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a:extLst>
              <a:ext uri="{FF2B5EF4-FFF2-40B4-BE49-F238E27FC236}">
                <a16:creationId xmlns:a16="http://schemas.microsoft.com/office/drawing/2014/main" id="{C934E300-E1B9-44A5-AC66-03A5930AC46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355" y="4974811"/>
            <a:ext cx="8686800" cy="4572000"/>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DA20266-02FA-435C-AE12-CE47293BE534}"/>
              </a:ext>
            </a:extLst>
          </p:cNvPr>
          <p:cNvSpPr>
            <a:spLocks noGrp="1"/>
          </p:cNvSpPr>
          <p:nvPr>
            <p:ph type="sldNum" sz="quarter" idx="12"/>
          </p:nvPr>
        </p:nvSpPr>
        <p:spPr/>
        <p:txBody>
          <a:bodyPr/>
          <a:lstStyle/>
          <a:p>
            <a:fld id="{99C9CAEB-D5FD-4FF5-829B-3AE978556A0D}" type="slidenum">
              <a:rPr lang="en-PH" smtClean="0"/>
              <a:t>6</a:t>
            </a:fld>
            <a:endParaRPr lang="en-PH"/>
          </a:p>
        </p:txBody>
      </p:sp>
      <p:pic>
        <p:nvPicPr>
          <p:cNvPr id="5122" name="Picture 2">
            <a:extLst>
              <a:ext uri="{FF2B5EF4-FFF2-40B4-BE49-F238E27FC236}">
                <a16:creationId xmlns:a16="http://schemas.microsoft.com/office/drawing/2014/main" id="{6303F21D-2B92-4CB8-9280-6B6AE6F7C486}"/>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70" y="214995"/>
            <a:ext cx="8686800" cy="4572000"/>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98F09DF-9E46-4551-8404-C0AD384D350D}"/>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6355" y="214995"/>
            <a:ext cx="8686800" cy="4572000"/>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6AAA60E-BD1C-42FF-9CF6-AB532E736FB6}"/>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070" y="4974811"/>
            <a:ext cx="8686800" cy="4572000"/>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3E28A390-71AC-465B-BE65-0677F0F726FF}"/>
              </a:ext>
            </a:extLst>
          </p:cNvPr>
          <p:cNvSpPr txBox="1">
            <a:spLocks/>
          </p:cNvSpPr>
          <p:nvPr/>
        </p:nvSpPr>
        <p:spPr>
          <a:xfrm>
            <a:off x="606090" y="9734627"/>
            <a:ext cx="17653560" cy="804421"/>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6.</a:t>
            </a:r>
            <a:r>
              <a:rPr lang="en-US" sz="2800" dirty="0">
                <a:latin typeface="Verdana" panose="020B0604030504040204" pitchFamily="34" charset="0"/>
                <a:ea typeface="Verdana" panose="020B0604030504040204" pitchFamily="34" charset="0"/>
                <a:cs typeface="Arial" panose="020B0604020202020204" pitchFamily="34" charset="0"/>
              </a:rPr>
              <a:t> Different models were designed to perform the curve fitting and the plots above show its performance and fitting. More nodes and iterations has shown to improve the result.</a:t>
            </a:r>
          </a:p>
        </p:txBody>
      </p:sp>
    </p:spTree>
    <p:extLst>
      <p:ext uri="{BB962C8B-B14F-4D97-AF65-F5344CB8AC3E}">
        <p14:creationId xmlns:p14="http://schemas.microsoft.com/office/powerpoint/2010/main" val="382297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8278DC7-262D-40FA-B07B-F92451EFA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440" y="214995"/>
            <a:ext cx="10405163" cy="5546725"/>
          </a:xfrm>
          <a:prstGeom prst="rect">
            <a:avLst/>
          </a:prstGeom>
          <a:noFill/>
          <a:extLst>
            <a:ext uri="{909E8E84-426E-40DD-AFC4-6F175D3DCCD1}">
              <a14:hiddenFill xmlns:a14="http://schemas.microsoft.com/office/drawing/2010/main">
                <a:solidFill>
                  <a:srgbClr val="FFFFFF"/>
                </a:solidFill>
              </a14:hiddenFill>
            </a:ext>
          </a:extLst>
        </p:spPr>
      </p:pic>
      <p:sp>
        <p:nvSpPr>
          <p:cNvPr id="12" name="Flowchart: Manual Input 11"/>
          <p:cNvSpPr/>
          <p:nvPr/>
        </p:nvSpPr>
        <p:spPr>
          <a:xfrm rot="16200000" flipH="1" flipV="1">
            <a:off x="-546441" y="546441"/>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16200000" flipH="1" flipV="1">
            <a:off x="-1052183" y="990146"/>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Subtitle 2">
            <a:extLst>
              <a:ext uri="{FF2B5EF4-FFF2-40B4-BE49-F238E27FC236}">
                <a16:creationId xmlns:a16="http://schemas.microsoft.com/office/drawing/2014/main" id="{160F7C16-0C63-4382-8A2C-ABC69526556A}"/>
              </a:ext>
            </a:extLst>
          </p:cNvPr>
          <p:cNvSpPr txBox="1">
            <a:spLocks/>
          </p:cNvSpPr>
          <p:nvPr/>
        </p:nvSpPr>
        <p:spPr>
          <a:xfrm>
            <a:off x="9706882" y="5897305"/>
            <a:ext cx="8833629"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7.</a:t>
            </a:r>
            <a:r>
              <a:rPr lang="en-US" sz="2800" dirty="0">
                <a:latin typeface="Verdana" panose="020B0604030504040204" pitchFamily="34" charset="0"/>
                <a:ea typeface="Verdana" panose="020B0604030504040204" pitchFamily="34" charset="0"/>
                <a:cs typeface="Arial" panose="020B0604020202020204" pitchFamily="34" charset="0"/>
              </a:rPr>
              <a:t> Executed in 3 m and 15 s, this model has performed best in fitting one period of a sine wave.</a:t>
            </a:r>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685800"/>
            <a:ext cx="6362993" cy="971666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The main advantage of Neural Network is that it incorporates the concept of gradient descent, ensuring that the weights are changed such that it moves closer to the actual value, thus, minimizing the cost [2]. </a:t>
            </a:r>
          </a:p>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Curve fitting and classification using an Neural Network was successfully implemented.</a:t>
            </a: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 this activity, I’d give myself a </a:t>
            </a:r>
            <a:r>
              <a:rPr lang="en-PH" sz="2600" dirty="0">
                <a:effectLst>
                  <a:outerShdw dist="50800" dir="2400000" algn="tl">
                    <a:srgbClr val="C00000"/>
                  </a:outerShdw>
                </a:effectLst>
                <a:highlight>
                  <a:srgbClr val="FFFF00"/>
                </a:highlight>
                <a:latin typeface="Verdana" panose="020B0604030504040204" pitchFamily="34" charset="0"/>
                <a:ea typeface="Verdana" panose="020B0604030504040204" pitchFamily="34" charset="0"/>
                <a:cs typeface="Times New Roman" panose="02020603050405020304" pitchFamily="18" charset="0"/>
              </a:rPr>
              <a:t>12.</a:t>
            </a:r>
          </a:p>
          <a:p>
            <a:pPr algn="just">
              <a:lnSpc>
                <a:spcPct val="100000"/>
              </a:lnSpc>
            </a:pPr>
            <a:endParaRPr lang="en-PH" sz="2600" dirty="0">
              <a:effectLst>
                <a:outerShdw dist="50800" dir="2400000" algn="tl">
                  <a:srgbClr val="C00000"/>
                </a:outerShdw>
              </a:effectLst>
              <a:highlight>
                <a:srgbClr val="FFFF00"/>
              </a:highligh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a:t>
            </a:r>
          </a:p>
          <a:p>
            <a:pPr algn="just">
              <a:lnSpc>
                <a:spcPct val="100000"/>
              </a:lnSpc>
            </a:pPr>
            <a:r>
              <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“Neural Networks”, 2019.</a:t>
            </a:r>
          </a:p>
          <a:p>
            <a:pPr algn="just">
              <a:lnSpc>
                <a:spcPct val="100000"/>
              </a:lnSpc>
            </a:pPr>
            <a:r>
              <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C. Bishop, “Neural networks and their applications”, </a:t>
            </a:r>
            <a:r>
              <a:rPr lang="en-PH" i="1"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Rev. Sci. </a:t>
            </a:r>
            <a:r>
              <a:rPr lang="en-PH" i="1"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Instrum</a:t>
            </a:r>
            <a:r>
              <a:rPr lang="en-PH" i="1"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a:t>
            </a:r>
            <a:r>
              <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Vol. 65, No. 6, June 1994.</a:t>
            </a:r>
          </a:p>
          <a:p>
            <a:pPr algn="just">
              <a:lnSpc>
                <a:spcPct val="100000"/>
              </a:lnSpc>
            </a:pPr>
            <a:endPar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7</a:t>
            </a:fld>
            <a:endParaRPr lang="en-PH" dirty="0"/>
          </a:p>
        </p:txBody>
      </p:sp>
    </p:spTree>
    <p:extLst>
      <p:ext uri="{BB962C8B-B14F-4D97-AF65-F5344CB8AC3E}">
        <p14:creationId xmlns:p14="http://schemas.microsoft.com/office/powerpoint/2010/main" val="33861037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FC093-2DD1-4AEE-B5F2-BE187ED346FE}">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f3eb4074-24aa-4486-9f24-4d27e147b143"/>
  </ds:schemaRefs>
</ds:datastoreItem>
</file>

<file path=customXml/itemProps2.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D2C21-AC43-40DE-B7D7-3ECB19D87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4954</TotalTime>
  <Words>751</Words>
  <Application>Microsoft Office PowerPoint</Application>
  <PresentationFormat>Custom</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228</cp:revision>
  <dcterms:created xsi:type="dcterms:W3CDTF">2019-08-27T13:25:33Z</dcterms:created>
  <dcterms:modified xsi:type="dcterms:W3CDTF">2019-12-05T05:36:10Z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