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901" y="67"/>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956DE-B663-4903-99A2-66BC5790614A}" type="datetimeFigureOut">
              <a:rPr lang="en-PH" smtClean="0"/>
              <a:t>29/08/2019</a:t>
            </a:fld>
            <a:endParaRPr lang="en-PH"/>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782-6D27-4891-8AD3-D9FB98C7A9FD}" type="slidenum">
              <a:rPr lang="en-PH" smtClean="0"/>
              <a:t>‹#›</a:t>
            </a:fld>
            <a:endParaRPr lang="en-PH"/>
          </a:p>
        </p:txBody>
      </p:sp>
    </p:spTree>
    <p:extLst>
      <p:ext uri="{BB962C8B-B14F-4D97-AF65-F5344CB8AC3E}">
        <p14:creationId xmlns:p14="http://schemas.microsoft.com/office/powerpoint/2010/main" val="345442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DE339D-9AB4-4EC5-81DE-6B09B86CDC8E}"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84003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542948-7447-46B4-9DA5-56A38D4ABA15}"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45503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272482-0AA9-4F7B-ACC2-8627AD74BE92}"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0492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4F4D7-52F9-45D7-B3D7-C66C57EF30FE}"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06150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0A46E-CD62-4B17-BB25-0B39B6A27C44}"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16247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2BED9F-A64A-4648-9B95-32713F51D4B5}"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80487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F4682-9A00-4A6F-AC43-026108129E46}" type="datetime1">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70543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9B9A1B-196D-46C4-B6C7-E8DDD650FED4}" type="datetime1">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76682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A65AC-B5CE-4308-8215-7BCFB9E231AD}" type="datetime1">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289290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18781-6C41-4FA0-88A8-6FDD04A3A30E}"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94476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59B73-B81E-4AB7-8A8B-2320F570D02B}"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269214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EAD5273F-7558-49C0-BB13-AE598A31000C}" type="datetime1">
              <a:rPr lang="en-US" smtClean="0"/>
              <a:t>8/29/2019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34284DD5-B038-453A-BCD6-971609290BE3}" type="slidenum">
              <a:rPr lang="en-US" smtClean="0"/>
              <a:t>‹#›</a:t>
            </a:fld>
            <a:endParaRPr lang="en-US"/>
          </a:p>
        </p:txBody>
      </p:sp>
    </p:spTree>
    <p:extLst>
      <p:ext uri="{BB962C8B-B14F-4D97-AF65-F5344CB8AC3E}">
        <p14:creationId xmlns:p14="http://schemas.microsoft.com/office/powerpoint/2010/main" val="105666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93DC8-DC1E-4B39-AB9D-6FD43AC306C8}"/>
              </a:ext>
            </a:extLst>
          </p:cNvPr>
          <p:cNvSpPr txBox="1"/>
          <p:nvPr/>
        </p:nvSpPr>
        <p:spPr>
          <a:xfrm>
            <a:off x="267637" y="824149"/>
            <a:ext cx="6322726" cy="830997"/>
          </a:xfrm>
          <a:prstGeom prst="rect">
            <a:avLst/>
          </a:prstGeom>
          <a:noFill/>
        </p:spPr>
        <p:txBody>
          <a:bodyPr wrap="square" rtlCol="0">
            <a:spAutoFit/>
          </a:bodyPr>
          <a:lstStyle/>
          <a:p>
            <a:pPr algn="ctr"/>
            <a:r>
              <a:rPr lang="en-PH" sz="4800" dirty="0">
                <a:solidFill>
                  <a:srgbClr val="FF0000"/>
                </a:solidFill>
                <a:latin typeface="Rollete Qaku" panose="00000500000000000000" pitchFamily="2" charset="0"/>
              </a:rPr>
              <a:t>Activity 5– </a:t>
            </a:r>
            <a:r>
              <a:rPr lang="en-PH" sz="3600" dirty="0">
                <a:solidFill>
                  <a:srgbClr val="FF0000"/>
                </a:solidFill>
                <a:latin typeface="Rollete Qaku" panose="00000500000000000000" pitchFamily="2" charset="0"/>
              </a:rPr>
              <a:t>Enhancement by Histogram Manipulation</a:t>
            </a:r>
          </a:p>
        </p:txBody>
      </p:sp>
      <p:grpSp>
        <p:nvGrpSpPr>
          <p:cNvPr id="5" name="Group 4">
            <a:extLst>
              <a:ext uri="{FF2B5EF4-FFF2-40B4-BE49-F238E27FC236}">
                <a16:creationId xmlns:a16="http://schemas.microsoft.com/office/drawing/2014/main" id="{77DBD8D2-4135-4322-9DC1-067CABC3EA41}"/>
              </a:ext>
            </a:extLst>
          </p:cNvPr>
          <p:cNvGrpSpPr/>
          <p:nvPr/>
        </p:nvGrpSpPr>
        <p:grpSpPr>
          <a:xfrm>
            <a:off x="623001" y="220492"/>
            <a:ext cx="5612000" cy="523220"/>
            <a:chOff x="623001" y="220492"/>
            <a:chExt cx="5612000" cy="523220"/>
          </a:xfrm>
        </p:grpSpPr>
        <p:sp>
          <p:nvSpPr>
            <p:cNvPr id="6" name="TextBox 5">
              <a:extLst>
                <a:ext uri="{FF2B5EF4-FFF2-40B4-BE49-F238E27FC236}">
                  <a16:creationId xmlns:a16="http://schemas.microsoft.com/office/drawing/2014/main" id="{40215828-89D8-4466-90AE-023D9DBEEEE3}"/>
                </a:ext>
              </a:extLst>
            </p:cNvPr>
            <p:cNvSpPr txBox="1"/>
            <p:nvPr/>
          </p:nvSpPr>
          <p:spPr>
            <a:xfrm>
              <a:off x="623001" y="220492"/>
              <a:ext cx="2704750" cy="523220"/>
            </a:xfrm>
            <a:prstGeom prst="rect">
              <a:avLst/>
            </a:prstGeom>
            <a:noFill/>
          </p:spPr>
          <p:txBody>
            <a:bodyPr wrap="square" rtlCol="0">
              <a:spAutoFit/>
            </a:bodyPr>
            <a:lstStyle/>
            <a:p>
              <a:r>
                <a:rPr lang="en-PH" sz="1400" dirty="0">
                  <a:latin typeface="Abadi Extra Light" panose="020B0204020104020204" pitchFamily="34" charset="0"/>
                </a:rPr>
                <a:t>Rene L. Principe Jr.</a:t>
              </a:r>
            </a:p>
            <a:p>
              <a:r>
                <a:rPr lang="en-PH" sz="1400" dirty="0">
                  <a:latin typeface="Abadi Extra Light" panose="020B0204020104020204" pitchFamily="34" charset="0"/>
                </a:rPr>
                <a:t>2015-04622</a:t>
              </a:r>
            </a:p>
          </p:txBody>
        </p:sp>
        <p:sp>
          <p:nvSpPr>
            <p:cNvPr id="7" name="TextBox 6">
              <a:extLst>
                <a:ext uri="{FF2B5EF4-FFF2-40B4-BE49-F238E27FC236}">
                  <a16:creationId xmlns:a16="http://schemas.microsoft.com/office/drawing/2014/main" id="{AE843805-B6A6-4374-8097-67233521A81D}"/>
                </a:ext>
              </a:extLst>
            </p:cNvPr>
            <p:cNvSpPr txBox="1"/>
            <p:nvPr/>
          </p:nvSpPr>
          <p:spPr>
            <a:xfrm>
              <a:off x="3530251" y="220492"/>
              <a:ext cx="2704750" cy="523220"/>
            </a:xfrm>
            <a:prstGeom prst="rect">
              <a:avLst/>
            </a:prstGeom>
            <a:noFill/>
          </p:spPr>
          <p:txBody>
            <a:bodyPr wrap="square" rtlCol="0">
              <a:spAutoFit/>
            </a:bodyPr>
            <a:lstStyle/>
            <a:p>
              <a:pPr algn="r"/>
              <a:r>
                <a:rPr lang="en-PH" sz="1400" dirty="0">
                  <a:latin typeface="Abadi Extra Light" panose="020B0204020104020204" pitchFamily="34" charset="0"/>
                </a:rPr>
                <a:t>Dr. </a:t>
              </a:r>
              <a:r>
                <a:rPr lang="en-PH" sz="1400" dirty="0" err="1">
                  <a:latin typeface="Abadi Extra Light" panose="020B0204020104020204" pitchFamily="34" charset="0"/>
                </a:rPr>
                <a:t>Maricor</a:t>
              </a:r>
              <a:r>
                <a:rPr lang="en-PH" sz="1400" dirty="0">
                  <a:latin typeface="Abadi Extra Light" panose="020B0204020104020204" pitchFamily="34" charset="0"/>
                </a:rPr>
                <a:t> Soriano</a:t>
              </a:r>
            </a:p>
            <a:p>
              <a:pPr algn="r"/>
              <a:r>
                <a:rPr lang="en-PH" sz="1400" dirty="0">
                  <a:latin typeface="Abadi Extra Light" panose="020B0204020104020204" pitchFamily="34" charset="0"/>
                </a:rPr>
                <a:t>Applied Physics 186</a:t>
              </a:r>
            </a:p>
          </p:txBody>
        </p:sp>
      </p:grpSp>
      <p:sp>
        <p:nvSpPr>
          <p:cNvPr id="11" name="TextBox 10">
            <a:extLst>
              <a:ext uri="{FF2B5EF4-FFF2-40B4-BE49-F238E27FC236}">
                <a16:creationId xmlns:a16="http://schemas.microsoft.com/office/drawing/2014/main" id="{4A2A5203-1DDF-477A-B826-918117586C6C}"/>
              </a:ext>
            </a:extLst>
          </p:cNvPr>
          <p:cNvSpPr txBox="1"/>
          <p:nvPr/>
        </p:nvSpPr>
        <p:spPr>
          <a:xfrm>
            <a:off x="512048" y="4867700"/>
            <a:ext cx="5833901" cy="2677656"/>
          </a:xfrm>
          <a:prstGeom prst="rect">
            <a:avLst/>
          </a:prstGeom>
          <a:noFill/>
        </p:spPr>
        <p:txBody>
          <a:bodyPr wrap="square" rtlCol="0">
            <a:spAutoFit/>
          </a:bodyPr>
          <a:lstStyle/>
          <a:p>
            <a:pPr algn="just"/>
            <a:r>
              <a:rPr lang="en-US" sz="1200" dirty="0">
                <a:latin typeface="Abadi Extra Light" panose="020B0204020104020204" pitchFamily="34" charset="0"/>
              </a:rPr>
              <a:t>Image enhancement can reveal extra information not necessarily obvious to the naked eye nor on the image taken. In this short report, we exploit the histogram characteristics of an image to possibly reveal more visual information. </a:t>
            </a:r>
          </a:p>
          <a:p>
            <a:pPr algn="just"/>
            <a:r>
              <a:rPr lang="en-US" sz="1200" dirty="0">
                <a:latin typeface="Abadi Extra Light" panose="020B0204020104020204" pitchFamily="34" charset="0"/>
              </a:rPr>
              <a:t>To start, I chose 3 images to be manipulated shown in Figure 1. These RGB images were first converted to Gray images since a single channel histogram manipulation would not be a very tedious task. Fig. 1A is a portrait shot which was intentionally edited to be a low-contrast and low-brightness image to see the drastic effects. This is because the first manipulation that I employed is the contrast stretching method. Statistically, a low contrast image has a low variation of gray values in its histogram. Shown in Fig, 2 is the histogram behavior of a low contrast image (red). Upon employing the algorithm, which makes bright pixels brighter and dark pixels darker accordingly, the histogram is literally stretched across wider range of gray values (green).</a:t>
            </a:r>
          </a:p>
          <a:p>
            <a:pPr algn="just"/>
            <a:br>
              <a:rPr lang="en-US" sz="1200" dirty="0">
                <a:latin typeface="Abadi Extra Light" panose="020B0204020104020204" pitchFamily="34" charset="0"/>
              </a:rPr>
            </a:br>
            <a:endParaRPr lang="en-PH" sz="1200" dirty="0">
              <a:latin typeface="Abadi Extra Light" panose="020B0204020104020204" pitchFamily="34" charset="0"/>
            </a:endParaRPr>
          </a:p>
        </p:txBody>
      </p:sp>
      <p:sp>
        <p:nvSpPr>
          <p:cNvPr id="15" name="Slide Number Placeholder 13">
            <a:extLst>
              <a:ext uri="{FF2B5EF4-FFF2-40B4-BE49-F238E27FC236}">
                <a16:creationId xmlns:a16="http://schemas.microsoft.com/office/drawing/2014/main" id="{9E9E7B37-9160-472A-97B0-88BB61513E03}"/>
              </a:ext>
            </a:extLst>
          </p:cNvPr>
          <p:cNvSpPr>
            <a:spLocks noGrp="1"/>
          </p:cNvSpPr>
          <p:nvPr>
            <p:ph type="sldNum" sz="quarter" idx="12"/>
          </p:nvPr>
        </p:nvSpPr>
        <p:spPr>
          <a:xfrm>
            <a:off x="4843463" y="9181397"/>
            <a:ext cx="1543050" cy="527403"/>
          </a:xfrm>
        </p:spPr>
        <p:txBody>
          <a:bodyPr/>
          <a:lstStyle/>
          <a:p>
            <a:fld id="{6EA5BF3E-D642-4E39-AD0D-567E6E3B69CB}" type="slidenum">
              <a:rPr lang="en-PH" smtClean="0"/>
              <a:t>1</a:t>
            </a:fld>
            <a:endParaRPr lang="en-PH" dirty="0"/>
          </a:p>
        </p:txBody>
      </p:sp>
      <p:grpSp>
        <p:nvGrpSpPr>
          <p:cNvPr id="31" name="Group 30">
            <a:extLst>
              <a:ext uri="{FF2B5EF4-FFF2-40B4-BE49-F238E27FC236}">
                <a16:creationId xmlns:a16="http://schemas.microsoft.com/office/drawing/2014/main" id="{97FE243F-D727-47FE-AB28-AC96A5DFFA49}"/>
              </a:ext>
            </a:extLst>
          </p:cNvPr>
          <p:cNvGrpSpPr/>
          <p:nvPr/>
        </p:nvGrpSpPr>
        <p:grpSpPr>
          <a:xfrm>
            <a:off x="498299" y="1655146"/>
            <a:ext cx="5847651" cy="3138695"/>
            <a:chOff x="413375" y="1624915"/>
            <a:chExt cx="5847651" cy="3138695"/>
          </a:xfrm>
        </p:grpSpPr>
        <p:pic>
          <p:nvPicPr>
            <p:cNvPr id="17" name="Picture 16" descr="A picture containing wall, indoor&#10;&#10;Description automatically generated">
              <a:extLst>
                <a:ext uri="{FF2B5EF4-FFF2-40B4-BE49-F238E27FC236}">
                  <a16:creationId xmlns:a16="http://schemas.microsoft.com/office/drawing/2014/main" id="{6B80C4C5-8C8D-48D0-9CEC-46390117A0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375" y="1646996"/>
              <a:ext cx="2880000" cy="1441917"/>
            </a:xfrm>
            <a:prstGeom prst="rect">
              <a:avLst/>
            </a:prstGeom>
          </p:spPr>
        </p:pic>
        <p:pic>
          <p:nvPicPr>
            <p:cNvPr id="19" name="Picture 18" descr="A train crossing a bridge over a body of water&#10;&#10;Description automatically generated">
              <a:extLst>
                <a:ext uri="{FF2B5EF4-FFF2-40B4-BE49-F238E27FC236}">
                  <a16:creationId xmlns:a16="http://schemas.microsoft.com/office/drawing/2014/main" id="{9E7E6D9D-4895-4590-896B-E8B69B8C4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375" y="3205530"/>
              <a:ext cx="2880000" cy="1558080"/>
            </a:xfrm>
            <a:prstGeom prst="rect">
              <a:avLst/>
            </a:prstGeom>
          </p:spPr>
        </p:pic>
        <p:pic>
          <p:nvPicPr>
            <p:cNvPr id="21" name="Picture 20" descr="A person riding a bicycle on a city street&#10;&#10;Description automatically generated">
              <a:extLst>
                <a:ext uri="{FF2B5EF4-FFF2-40B4-BE49-F238E27FC236}">
                  <a16:creationId xmlns:a16="http://schemas.microsoft.com/office/drawing/2014/main" id="{30D76637-4A2B-423A-B380-5FE7FF0BC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624915"/>
              <a:ext cx="2832026" cy="2124019"/>
            </a:xfrm>
            <a:prstGeom prst="rect">
              <a:avLst/>
            </a:prstGeom>
          </p:spPr>
        </p:pic>
      </p:grpSp>
      <p:sp>
        <p:nvSpPr>
          <p:cNvPr id="32" name="TextBox 31">
            <a:extLst>
              <a:ext uri="{FF2B5EF4-FFF2-40B4-BE49-F238E27FC236}">
                <a16:creationId xmlns:a16="http://schemas.microsoft.com/office/drawing/2014/main" id="{68C37B8A-6D57-47E1-AF66-274452F743F1}"/>
              </a:ext>
            </a:extLst>
          </p:cNvPr>
          <p:cNvSpPr txBox="1"/>
          <p:nvPr/>
        </p:nvSpPr>
        <p:spPr>
          <a:xfrm>
            <a:off x="3499257" y="3845641"/>
            <a:ext cx="2832026" cy="646331"/>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1. (A) Low-contrast indoor image. (B) </a:t>
            </a:r>
            <a:r>
              <a:rPr lang="en-US" sz="1200" i="1" dirty="0" err="1">
                <a:solidFill>
                  <a:srgbClr val="002060"/>
                </a:solidFill>
                <a:latin typeface="Abadi Extra Light" panose="020B0204020104020204" pitchFamily="34" charset="0"/>
              </a:rPr>
              <a:t>Ambuklao</a:t>
            </a:r>
            <a:r>
              <a:rPr lang="en-US" sz="1200" i="1" dirty="0">
                <a:solidFill>
                  <a:srgbClr val="002060"/>
                </a:solidFill>
                <a:latin typeface="Abadi Extra Light" panose="020B0204020104020204" pitchFamily="34" charset="0"/>
              </a:rPr>
              <a:t> Dam in Benguet. (C) High-contrast-downtown outdoor scene.</a:t>
            </a:r>
            <a:endParaRPr lang="en-PH" sz="1200" dirty="0">
              <a:solidFill>
                <a:srgbClr val="002060"/>
              </a:solidFill>
              <a:latin typeface="Abadi Extra Light" panose="020B0204020104020204" pitchFamily="34" charset="0"/>
            </a:endParaRPr>
          </a:p>
        </p:txBody>
      </p:sp>
      <p:sp>
        <p:nvSpPr>
          <p:cNvPr id="33" name="TextBox 32">
            <a:extLst>
              <a:ext uri="{FF2B5EF4-FFF2-40B4-BE49-F238E27FC236}">
                <a16:creationId xmlns:a16="http://schemas.microsoft.com/office/drawing/2014/main" id="{3584184B-ECB3-47BA-B1EA-2477A940D580}"/>
              </a:ext>
            </a:extLst>
          </p:cNvPr>
          <p:cNvSpPr txBox="1"/>
          <p:nvPr/>
        </p:nvSpPr>
        <p:spPr>
          <a:xfrm>
            <a:off x="390174" y="2501383"/>
            <a:ext cx="722963" cy="1015663"/>
          </a:xfrm>
          <a:prstGeom prst="rect">
            <a:avLst/>
          </a:prstGeom>
          <a:noFill/>
        </p:spPr>
        <p:txBody>
          <a:bodyPr wrap="square" rtlCol="0">
            <a:spAutoFit/>
          </a:bodyPr>
          <a:lstStyle/>
          <a:p>
            <a:pPr algn="ctr"/>
            <a:r>
              <a:rPr lang="en-PH" sz="6000" dirty="0">
                <a:solidFill>
                  <a:srgbClr val="FFC000"/>
                </a:solidFill>
                <a:latin typeface="Rollete Qaku" panose="00000500000000000000" pitchFamily="2" charset="0"/>
              </a:rPr>
              <a:t>A.</a:t>
            </a:r>
          </a:p>
        </p:txBody>
      </p:sp>
      <p:sp>
        <p:nvSpPr>
          <p:cNvPr id="34" name="TextBox 33">
            <a:extLst>
              <a:ext uri="{FF2B5EF4-FFF2-40B4-BE49-F238E27FC236}">
                <a16:creationId xmlns:a16="http://schemas.microsoft.com/office/drawing/2014/main" id="{2A2875F8-1680-474B-A625-0C49F1D57EB3}"/>
              </a:ext>
            </a:extLst>
          </p:cNvPr>
          <p:cNvSpPr txBox="1"/>
          <p:nvPr/>
        </p:nvSpPr>
        <p:spPr>
          <a:xfrm>
            <a:off x="2730023" y="3939047"/>
            <a:ext cx="722963" cy="1015663"/>
          </a:xfrm>
          <a:prstGeom prst="rect">
            <a:avLst/>
          </a:prstGeom>
          <a:noFill/>
        </p:spPr>
        <p:txBody>
          <a:bodyPr wrap="square" rtlCol="0">
            <a:spAutoFit/>
          </a:bodyPr>
          <a:lstStyle/>
          <a:p>
            <a:pPr algn="ctr"/>
            <a:r>
              <a:rPr lang="en-PH" sz="6000" dirty="0">
                <a:solidFill>
                  <a:srgbClr val="FFC000"/>
                </a:solidFill>
                <a:latin typeface="Rollete Qaku" panose="00000500000000000000" pitchFamily="2" charset="0"/>
              </a:rPr>
              <a:t>B.</a:t>
            </a:r>
          </a:p>
        </p:txBody>
      </p:sp>
      <p:sp>
        <p:nvSpPr>
          <p:cNvPr id="35" name="TextBox 34">
            <a:extLst>
              <a:ext uri="{FF2B5EF4-FFF2-40B4-BE49-F238E27FC236}">
                <a16:creationId xmlns:a16="http://schemas.microsoft.com/office/drawing/2014/main" id="{ADB752FB-B084-4C4C-AEED-A194B84E8692}"/>
              </a:ext>
            </a:extLst>
          </p:cNvPr>
          <p:cNvSpPr txBox="1"/>
          <p:nvPr/>
        </p:nvSpPr>
        <p:spPr>
          <a:xfrm>
            <a:off x="5608320" y="1609633"/>
            <a:ext cx="722963" cy="1015663"/>
          </a:xfrm>
          <a:prstGeom prst="rect">
            <a:avLst/>
          </a:prstGeom>
          <a:noFill/>
        </p:spPr>
        <p:txBody>
          <a:bodyPr wrap="square" rtlCol="0">
            <a:spAutoFit/>
          </a:bodyPr>
          <a:lstStyle/>
          <a:p>
            <a:pPr algn="ctr"/>
            <a:r>
              <a:rPr lang="en-PH" sz="6000" dirty="0">
                <a:solidFill>
                  <a:srgbClr val="FFC000"/>
                </a:solidFill>
                <a:latin typeface="Rollete Qaku" panose="00000500000000000000" pitchFamily="2" charset="0"/>
              </a:rPr>
              <a:t>C.</a:t>
            </a:r>
          </a:p>
        </p:txBody>
      </p:sp>
      <p:pic>
        <p:nvPicPr>
          <p:cNvPr id="37" name="Picture 36" descr="A screenshot of a cell phone&#10;&#10;Description automatically generated">
            <a:extLst>
              <a:ext uri="{FF2B5EF4-FFF2-40B4-BE49-F238E27FC236}">
                <a16:creationId xmlns:a16="http://schemas.microsoft.com/office/drawing/2014/main" id="{34F3C327-8430-493B-AE95-90F3DE452A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42" y="7258931"/>
            <a:ext cx="5782018" cy="1800000"/>
          </a:xfrm>
          <a:prstGeom prst="rect">
            <a:avLst/>
          </a:prstGeom>
        </p:spPr>
      </p:pic>
      <p:sp>
        <p:nvSpPr>
          <p:cNvPr id="38" name="TextBox 37">
            <a:extLst>
              <a:ext uri="{FF2B5EF4-FFF2-40B4-BE49-F238E27FC236}">
                <a16:creationId xmlns:a16="http://schemas.microsoft.com/office/drawing/2014/main" id="{F02B9604-6954-483C-A5BA-436614DE40BC}"/>
              </a:ext>
            </a:extLst>
          </p:cNvPr>
          <p:cNvSpPr txBox="1"/>
          <p:nvPr/>
        </p:nvSpPr>
        <p:spPr>
          <a:xfrm>
            <a:off x="530243" y="9042897"/>
            <a:ext cx="5967361"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2. Statistical characteristics (Histogram) of a low-contrast and contrast stretched image.</a:t>
            </a:r>
            <a:endParaRPr lang="en-PH" sz="1200" dirty="0">
              <a:solidFill>
                <a:srgbClr val="002060"/>
              </a:solidFill>
              <a:latin typeface="Abadi Extra Light" panose="020B0204020104020204" pitchFamily="34" charset="0"/>
            </a:endParaRPr>
          </a:p>
        </p:txBody>
      </p:sp>
    </p:spTree>
    <p:extLst>
      <p:ext uri="{BB962C8B-B14F-4D97-AF65-F5344CB8AC3E}">
        <p14:creationId xmlns:p14="http://schemas.microsoft.com/office/powerpoint/2010/main" val="4020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A7BC9E-34A3-4A7F-9EF3-E948D4982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8" y="304800"/>
            <a:ext cx="6683543" cy="1800000"/>
          </a:xfrm>
          <a:prstGeom prst="rect">
            <a:avLst/>
          </a:prstGeom>
        </p:spPr>
      </p:pic>
      <p:sp>
        <p:nvSpPr>
          <p:cNvPr id="12" name="TextBox 11">
            <a:extLst>
              <a:ext uri="{FF2B5EF4-FFF2-40B4-BE49-F238E27FC236}">
                <a16:creationId xmlns:a16="http://schemas.microsoft.com/office/drawing/2014/main" id="{D723A837-8820-4513-A8D7-83EA1610EAC3}"/>
              </a:ext>
            </a:extLst>
          </p:cNvPr>
          <p:cNvSpPr txBox="1"/>
          <p:nvPr/>
        </p:nvSpPr>
        <p:spPr>
          <a:xfrm>
            <a:off x="450829" y="2181288"/>
            <a:ext cx="5967361"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3, High-contrast image was attained by using the contrast stretching algorithm.</a:t>
            </a:r>
            <a:endParaRPr lang="en-PH" sz="1200" dirty="0">
              <a:solidFill>
                <a:srgbClr val="002060"/>
              </a:solidFill>
              <a:latin typeface="Abadi Extra Light" panose="020B0204020104020204" pitchFamily="34" charset="0"/>
            </a:endParaRPr>
          </a:p>
        </p:txBody>
      </p:sp>
      <p:pic>
        <p:nvPicPr>
          <p:cNvPr id="3" name="Picture 2">
            <a:extLst>
              <a:ext uri="{FF2B5EF4-FFF2-40B4-BE49-F238E27FC236}">
                <a16:creationId xmlns:a16="http://schemas.microsoft.com/office/drawing/2014/main" id="{58FFFA57-E895-4D9C-AF30-1B50D3B2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00" y="7342031"/>
            <a:ext cx="6336000" cy="1706400"/>
          </a:xfrm>
          <a:prstGeom prst="rect">
            <a:avLst/>
          </a:prstGeom>
        </p:spPr>
      </p:pic>
      <p:pic>
        <p:nvPicPr>
          <p:cNvPr id="5" name="Picture 4">
            <a:extLst>
              <a:ext uri="{FF2B5EF4-FFF2-40B4-BE49-F238E27FC236}">
                <a16:creationId xmlns:a16="http://schemas.microsoft.com/office/drawing/2014/main" id="{FD7C7DC7-26AD-4E2A-812C-2496C1916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00" y="4784789"/>
            <a:ext cx="6336000" cy="2362697"/>
          </a:xfrm>
          <a:prstGeom prst="rect">
            <a:avLst/>
          </a:prstGeom>
        </p:spPr>
      </p:pic>
      <p:sp>
        <p:nvSpPr>
          <p:cNvPr id="10" name="TextBox 9">
            <a:extLst>
              <a:ext uri="{FF2B5EF4-FFF2-40B4-BE49-F238E27FC236}">
                <a16:creationId xmlns:a16="http://schemas.microsoft.com/office/drawing/2014/main" id="{13BD2FEE-6D6A-4639-A87E-32E60CEB8FE8}"/>
              </a:ext>
            </a:extLst>
          </p:cNvPr>
          <p:cNvSpPr txBox="1"/>
          <p:nvPr/>
        </p:nvSpPr>
        <p:spPr>
          <a:xfrm>
            <a:off x="439810" y="2174776"/>
            <a:ext cx="5833901" cy="276999"/>
          </a:xfrm>
          <a:prstGeom prst="rect">
            <a:avLst/>
          </a:prstGeom>
          <a:noFill/>
        </p:spPr>
        <p:txBody>
          <a:bodyPr wrap="square" rtlCol="0">
            <a:spAutoFit/>
          </a:bodyPr>
          <a:lstStyle/>
          <a:p>
            <a:pPr algn="just"/>
            <a:endParaRPr lang="en-PH" sz="1200" dirty="0">
              <a:latin typeface="Abadi Extra Light" panose="020B0204020104020204" pitchFamily="34" charset="0"/>
            </a:endParaRPr>
          </a:p>
        </p:txBody>
      </p:sp>
      <p:sp>
        <p:nvSpPr>
          <p:cNvPr id="13" name="TextBox 12">
            <a:extLst>
              <a:ext uri="{FF2B5EF4-FFF2-40B4-BE49-F238E27FC236}">
                <a16:creationId xmlns:a16="http://schemas.microsoft.com/office/drawing/2014/main" id="{67CF2580-1AFE-4872-950E-982189247AA2}"/>
              </a:ext>
            </a:extLst>
          </p:cNvPr>
          <p:cNvSpPr txBox="1"/>
          <p:nvPr/>
        </p:nvSpPr>
        <p:spPr>
          <a:xfrm>
            <a:off x="517558" y="2534775"/>
            <a:ext cx="5833901" cy="2308324"/>
          </a:xfrm>
          <a:prstGeom prst="rect">
            <a:avLst/>
          </a:prstGeom>
          <a:noFill/>
        </p:spPr>
        <p:txBody>
          <a:bodyPr wrap="square" rtlCol="0">
            <a:spAutoFit/>
          </a:bodyPr>
          <a:lstStyle/>
          <a:p>
            <a:pPr algn="just"/>
            <a:r>
              <a:rPr lang="en-PH" sz="1200" dirty="0">
                <a:latin typeface="Abadi Extra Light" panose="020B0204020104020204" pitchFamily="34" charset="0"/>
              </a:rPr>
              <a:t>The contrast stretching method was also applied to the other images, however, there are no significant change in the visual appearance because the images are of high contrast to begin with already.</a:t>
            </a:r>
          </a:p>
          <a:p>
            <a:pPr algn="just"/>
            <a:endParaRPr lang="en-PH" sz="1200" dirty="0">
              <a:latin typeface="Abadi Extra Light" panose="020B0204020104020204" pitchFamily="34" charset="0"/>
            </a:endParaRPr>
          </a:p>
          <a:p>
            <a:pPr algn="just"/>
            <a:r>
              <a:rPr lang="en-US" sz="1200" dirty="0">
                <a:latin typeface="Abadi Extra Light" panose="020B0204020104020204" pitchFamily="34" charset="0"/>
              </a:rPr>
              <a:t>Next, histogram back projection was applied to image with a desired linear CDF. Statistically, the plots on Fig. 3 shows how histogram back projection affects the PDF and CDF of an image. The gray values were appropriated in the PDF and the CDF now mimics a linear response. Visual results in Fig. 4 show an obvious difference in the appearance of the original and back-projected image. Details of the railings, walls, ceilings, etc. in the background are now more “perceivable”. In fact, I never knew there were students on the upper floor in the background until the image was manipulated.  The edges of the objects now has more crisp to it.  </a:t>
            </a:r>
            <a:endParaRPr lang="en-PH" sz="1200" dirty="0">
              <a:latin typeface="Abadi Extra Light" panose="020B0204020104020204" pitchFamily="34" charset="0"/>
            </a:endParaRPr>
          </a:p>
        </p:txBody>
      </p:sp>
      <p:sp>
        <p:nvSpPr>
          <p:cNvPr id="14" name="TextBox 13">
            <a:extLst>
              <a:ext uri="{FF2B5EF4-FFF2-40B4-BE49-F238E27FC236}">
                <a16:creationId xmlns:a16="http://schemas.microsoft.com/office/drawing/2014/main" id="{2E9D6D90-2708-4875-9CF0-C18FB4368A62}"/>
              </a:ext>
            </a:extLst>
          </p:cNvPr>
          <p:cNvSpPr txBox="1"/>
          <p:nvPr/>
        </p:nvSpPr>
        <p:spPr>
          <a:xfrm>
            <a:off x="439810" y="7065032"/>
            <a:ext cx="5967361"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3. Statistical characteristics of a low-contrast and histogram back-projected image..</a:t>
            </a:r>
            <a:endParaRPr lang="en-PH" sz="1200" dirty="0">
              <a:solidFill>
                <a:srgbClr val="002060"/>
              </a:solidFill>
              <a:latin typeface="Abadi Extra Light" panose="020B0204020104020204" pitchFamily="34" charset="0"/>
            </a:endParaRPr>
          </a:p>
        </p:txBody>
      </p:sp>
      <p:sp>
        <p:nvSpPr>
          <p:cNvPr id="15" name="TextBox 14">
            <a:extLst>
              <a:ext uri="{FF2B5EF4-FFF2-40B4-BE49-F238E27FC236}">
                <a16:creationId xmlns:a16="http://schemas.microsoft.com/office/drawing/2014/main" id="{5BE0A9E7-7750-43FB-AC11-4BC57F865236}"/>
              </a:ext>
            </a:extLst>
          </p:cNvPr>
          <p:cNvSpPr txBox="1"/>
          <p:nvPr/>
        </p:nvSpPr>
        <p:spPr>
          <a:xfrm>
            <a:off x="439810" y="9104476"/>
            <a:ext cx="5967361" cy="461665"/>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4. Histogram back projection manipulation reveals more details in the dark areas of the original image.</a:t>
            </a:r>
            <a:endParaRPr lang="en-PH" sz="1200" dirty="0">
              <a:solidFill>
                <a:srgbClr val="002060"/>
              </a:solidFill>
              <a:latin typeface="Abadi Extra Light" panose="020B0204020104020204" pitchFamily="34" charset="0"/>
            </a:endParaRPr>
          </a:p>
        </p:txBody>
      </p:sp>
      <p:sp>
        <p:nvSpPr>
          <p:cNvPr id="6" name="Slide Number Placeholder 5">
            <a:extLst>
              <a:ext uri="{FF2B5EF4-FFF2-40B4-BE49-F238E27FC236}">
                <a16:creationId xmlns:a16="http://schemas.microsoft.com/office/drawing/2014/main" id="{D1E27024-901E-4B0B-B9AB-AC6932D0E599}"/>
              </a:ext>
            </a:extLst>
          </p:cNvPr>
          <p:cNvSpPr>
            <a:spLocks noGrp="1"/>
          </p:cNvSpPr>
          <p:nvPr>
            <p:ph type="sldNum" sz="quarter" idx="12"/>
          </p:nvPr>
        </p:nvSpPr>
        <p:spPr/>
        <p:txBody>
          <a:bodyPr/>
          <a:lstStyle/>
          <a:p>
            <a:fld id="{34284DD5-B038-453A-BCD6-971609290BE3}" type="slidenum">
              <a:rPr lang="en-US" smtClean="0"/>
              <a:t>2</a:t>
            </a:fld>
            <a:endParaRPr lang="en-US"/>
          </a:p>
        </p:txBody>
      </p:sp>
    </p:spTree>
    <p:extLst>
      <p:ext uri="{BB962C8B-B14F-4D97-AF65-F5344CB8AC3E}">
        <p14:creationId xmlns:p14="http://schemas.microsoft.com/office/powerpoint/2010/main" val="98799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B44708-8725-401E-8A02-114E25A9C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9" y="2497106"/>
            <a:ext cx="6335715" cy="1800000"/>
          </a:xfrm>
          <a:prstGeom prst="rect">
            <a:avLst/>
          </a:prstGeom>
        </p:spPr>
      </p:pic>
      <p:pic>
        <p:nvPicPr>
          <p:cNvPr id="3" name="Picture 2">
            <a:extLst>
              <a:ext uri="{FF2B5EF4-FFF2-40B4-BE49-F238E27FC236}">
                <a16:creationId xmlns:a16="http://schemas.microsoft.com/office/drawing/2014/main" id="{4CFEF439-17EC-45E5-8CCC-CAD0B5AC3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27" y="253035"/>
            <a:ext cx="5274055" cy="1980000"/>
          </a:xfrm>
          <a:prstGeom prst="rect">
            <a:avLst/>
          </a:prstGeom>
        </p:spPr>
      </p:pic>
      <p:sp>
        <p:nvSpPr>
          <p:cNvPr id="4" name="TextBox 3">
            <a:extLst>
              <a:ext uri="{FF2B5EF4-FFF2-40B4-BE49-F238E27FC236}">
                <a16:creationId xmlns:a16="http://schemas.microsoft.com/office/drawing/2014/main" id="{A84B41B6-D4F1-41F3-8FD8-750EE5906FB5}"/>
              </a:ext>
            </a:extLst>
          </p:cNvPr>
          <p:cNvSpPr txBox="1"/>
          <p:nvPr/>
        </p:nvSpPr>
        <p:spPr>
          <a:xfrm>
            <a:off x="260854" y="2263161"/>
            <a:ext cx="6336000"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5. Statistical characteristics of a dim outdoor scenery and histogram back-projected image..</a:t>
            </a:r>
            <a:endParaRPr lang="en-PH" sz="1200" dirty="0">
              <a:solidFill>
                <a:srgbClr val="002060"/>
              </a:solidFill>
              <a:latin typeface="Abadi Extra Light" panose="020B0204020104020204" pitchFamily="34" charset="0"/>
            </a:endParaRPr>
          </a:p>
        </p:txBody>
      </p:sp>
      <p:sp>
        <p:nvSpPr>
          <p:cNvPr id="5" name="TextBox 4">
            <a:extLst>
              <a:ext uri="{FF2B5EF4-FFF2-40B4-BE49-F238E27FC236}">
                <a16:creationId xmlns:a16="http://schemas.microsoft.com/office/drawing/2014/main" id="{C49B7AC3-E3DC-4974-A1A5-B8BFDD124268}"/>
              </a:ext>
            </a:extLst>
          </p:cNvPr>
          <p:cNvSpPr txBox="1"/>
          <p:nvPr/>
        </p:nvSpPr>
        <p:spPr>
          <a:xfrm>
            <a:off x="445173" y="4336912"/>
            <a:ext cx="5967361" cy="646331"/>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6. Histogram back projection manipulation reveals more details in the dark areas of the initially dim outdoor scenery. The land and water interface are now much more visible as well as the rope with floating balls.</a:t>
            </a:r>
            <a:endParaRPr lang="en-PH" sz="1200" dirty="0">
              <a:solidFill>
                <a:srgbClr val="002060"/>
              </a:solidFill>
              <a:latin typeface="Abadi Extra Light" panose="020B0204020104020204" pitchFamily="34" charset="0"/>
            </a:endParaRPr>
          </a:p>
        </p:txBody>
      </p:sp>
      <p:sp>
        <p:nvSpPr>
          <p:cNvPr id="6" name="TextBox 5">
            <a:extLst>
              <a:ext uri="{FF2B5EF4-FFF2-40B4-BE49-F238E27FC236}">
                <a16:creationId xmlns:a16="http://schemas.microsoft.com/office/drawing/2014/main" id="{316B15C8-25B5-4047-8522-749B18C62507}"/>
              </a:ext>
            </a:extLst>
          </p:cNvPr>
          <p:cNvSpPr txBox="1"/>
          <p:nvPr/>
        </p:nvSpPr>
        <p:spPr>
          <a:xfrm>
            <a:off x="527285" y="4953000"/>
            <a:ext cx="5833901" cy="1938992"/>
          </a:xfrm>
          <a:prstGeom prst="rect">
            <a:avLst/>
          </a:prstGeom>
          <a:noFill/>
        </p:spPr>
        <p:txBody>
          <a:bodyPr wrap="square" rtlCol="0">
            <a:spAutoFit/>
          </a:bodyPr>
          <a:lstStyle/>
          <a:p>
            <a:pPr algn="just"/>
            <a:r>
              <a:rPr lang="en-US" sz="1200" dirty="0">
                <a:latin typeface="Abadi Extra Light" panose="020B0204020104020204" pitchFamily="34" charset="0"/>
              </a:rPr>
              <a:t>The next image utilized was an image taken at the </a:t>
            </a:r>
            <a:r>
              <a:rPr lang="en-US" sz="1200" dirty="0" err="1">
                <a:latin typeface="Abadi Extra Light" panose="020B0204020104020204" pitchFamily="34" charset="0"/>
              </a:rPr>
              <a:t>Ambuklao</a:t>
            </a:r>
            <a:r>
              <a:rPr lang="en-US" sz="1200" dirty="0">
                <a:latin typeface="Abadi Extra Light" panose="020B0204020104020204" pitchFamily="34" charset="0"/>
              </a:rPr>
              <a:t> Dam in Benguet. Landscape shots like these are often imbalanced. The brightness of the sky overpowers the scenery which is why most portions are dark. Although the image has a high contrast in nature (contrast stretching has no significant effect), I want to find out what more information can I get on those dark areas when I employ histogram back-projection. In Fig.5 are the statistical effects of back-projecting on a CDF linear response. </a:t>
            </a:r>
            <a:br>
              <a:rPr lang="en-US" sz="1200" dirty="0">
                <a:latin typeface="Abadi Extra Light" panose="020B0204020104020204" pitchFamily="34" charset="0"/>
              </a:rPr>
            </a:br>
            <a:r>
              <a:rPr lang="en-US" sz="1200" dirty="0">
                <a:latin typeface="Abadi Extra Light" panose="020B0204020104020204" pitchFamily="34" charset="0"/>
              </a:rPr>
              <a:t>Shown in Fig. 6 is the result of the algorithm and indeed, more details were revealed. The outdoor downtown scenery was also captured on a raining sunset which has an intense contrast. Shown in Fig. 7 is its CDF mapping to a linear response and the result revealed more details about the foreground and background. The image was also visually pleasing to look at.</a:t>
            </a:r>
            <a:endParaRPr lang="en-PH" sz="1200" dirty="0">
              <a:latin typeface="Abadi Extra Light" panose="020B0204020104020204" pitchFamily="34" charset="0"/>
            </a:endParaRPr>
          </a:p>
        </p:txBody>
      </p:sp>
      <p:pic>
        <p:nvPicPr>
          <p:cNvPr id="8" name="Picture 7">
            <a:extLst>
              <a:ext uri="{FF2B5EF4-FFF2-40B4-BE49-F238E27FC236}">
                <a16:creationId xmlns:a16="http://schemas.microsoft.com/office/drawing/2014/main" id="{24B44465-C3F8-4315-83D3-00AA80856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78" y="6891992"/>
            <a:ext cx="6030914" cy="2213880"/>
          </a:xfrm>
          <a:prstGeom prst="rect">
            <a:avLst/>
          </a:prstGeom>
        </p:spPr>
      </p:pic>
      <p:sp>
        <p:nvSpPr>
          <p:cNvPr id="9" name="TextBox 8">
            <a:extLst>
              <a:ext uri="{FF2B5EF4-FFF2-40B4-BE49-F238E27FC236}">
                <a16:creationId xmlns:a16="http://schemas.microsoft.com/office/drawing/2014/main" id="{BE798AD3-596A-427C-970B-C14B54AB60F8}"/>
              </a:ext>
            </a:extLst>
          </p:cNvPr>
          <p:cNvSpPr txBox="1"/>
          <p:nvPr/>
        </p:nvSpPr>
        <p:spPr>
          <a:xfrm>
            <a:off x="454913" y="9105872"/>
            <a:ext cx="5967361" cy="461665"/>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7. Resulting image by manipulation using histogram back projection. The high contrast scenery turned out to have hidden details.</a:t>
            </a:r>
            <a:endParaRPr lang="en-PH" sz="1200" dirty="0">
              <a:solidFill>
                <a:srgbClr val="002060"/>
              </a:solidFill>
              <a:latin typeface="Abadi Extra Light" panose="020B0204020104020204" pitchFamily="34" charset="0"/>
            </a:endParaRPr>
          </a:p>
        </p:txBody>
      </p:sp>
      <p:sp>
        <p:nvSpPr>
          <p:cNvPr id="10" name="Slide Number Placeholder 9">
            <a:extLst>
              <a:ext uri="{FF2B5EF4-FFF2-40B4-BE49-F238E27FC236}">
                <a16:creationId xmlns:a16="http://schemas.microsoft.com/office/drawing/2014/main" id="{22F85023-FFFD-4B63-8755-71FD3C008599}"/>
              </a:ext>
            </a:extLst>
          </p:cNvPr>
          <p:cNvSpPr>
            <a:spLocks noGrp="1"/>
          </p:cNvSpPr>
          <p:nvPr>
            <p:ph type="sldNum" sz="quarter" idx="12"/>
          </p:nvPr>
        </p:nvSpPr>
        <p:spPr/>
        <p:txBody>
          <a:bodyPr/>
          <a:lstStyle/>
          <a:p>
            <a:fld id="{34284DD5-B038-453A-BCD6-971609290BE3}" type="slidenum">
              <a:rPr lang="en-US" smtClean="0"/>
              <a:t>3</a:t>
            </a:fld>
            <a:endParaRPr lang="en-US"/>
          </a:p>
        </p:txBody>
      </p:sp>
    </p:spTree>
    <p:extLst>
      <p:ext uri="{BB962C8B-B14F-4D97-AF65-F5344CB8AC3E}">
        <p14:creationId xmlns:p14="http://schemas.microsoft.com/office/powerpoint/2010/main" val="45678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B0171-8312-4659-86E1-7501E084DE72}"/>
              </a:ext>
            </a:extLst>
          </p:cNvPr>
          <p:cNvSpPr>
            <a:spLocks noGrp="1"/>
          </p:cNvSpPr>
          <p:nvPr>
            <p:ph type="sldNum" sz="quarter" idx="12"/>
          </p:nvPr>
        </p:nvSpPr>
        <p:spPr/>
        <p:txBody>
          <a:bodyPr/>
          <a:lstStyle/>
          <a:p>
            <a:fld id="{34284DD5-B038-453A-BCD6-971609290BE3}" type="slidenum">
              <a:rPr lang="en-US" smtClean="0"/>
              <a:t>4</a:t>
            </a:fld>
            <a:endParaRPr lang="en-US"/>
          </a:p>
        </p:txBody>
      </p:sp>
      <p:pic>
        <p:nvPicPr>
          <p:cNvPr id="4" name="Picture 3">
            <a:extLst>
              <a:ext uri="{FF2B5EF4-FFF2-40B4-BE49-F238E27FC236}">
                <a16:creationId xmlns:a16="http://schemas.microsoft.com/office/drawing/2014/main" id="{D1E12A6F-C844-41EF-A3EA-D34528EAA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58" y="2547855"/>
            <a:ext cx="6120000" cy="1738702"/>
          </a:xfrm>
          <a:prstGeom prst="rect">
            <a:avLst/>
          </a:prstGeom>
        </p:spPr>
      </p:pic>
      <p:pic>
        <p:nvPicPr>
          <p:cNvPr id="6" name="Picture 5">
            <a:extLst>
              <a:ext uri="{FF2B5EF4-FFF2-40B4-BE49-F238E27FC236}">
                <a16:creationId xmlns:a16="http://schemas.microsoft.com/office/drawing/2014/main" id="{BD3DC550-525A-467A-91DA-DD3FAD675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00" y="381000"/>
            <a:ext cx="5400000" cy="2027291"/>
          </a:xfrm>
          <a:prstGeom prst="rect">
            <a:avLst/>
          </a:prstGeom>
        </p:spPr>
      </p:pic>
      <p:pic>
        <p:nvPicPr>
          <p:cNvPr id="10" name="Picture 9">
            <a:extLst>
              <a:ext uri="{FF2B5EF4-FFF2-40B4-BE49-F238E27FC236}">
                <a16:creationId xmlns:a16="http://schemas.microsoft.com/office/drawing/2014/main" id="{988C4CC7-3531-4B48-84FB-91B7BAB47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20" y="5948701"/>
            <a:ext cx="5400000" cy="1454325"/>
          </a:xfrm>
          <a:prstGeom prst="rect">
            <a:avLst/>
          </a:prstGeom>
        </p:spPr>
      </p:pic>
      <p:sp>
        <p:nvSpPr>
          <p:cNvPr id="11" name="TextBox 10">
            <a:extLst>
              <a:ext uri="{FF2B5EF4-FFF2-40B4-BE49-F238E27FC236}">
                <a16:creationId xmlns:a16="http://schemas.microsoft.com/office/drawing/2014/main" id="{9313DA9F-5C21-49A0-9673-1144DDBB2BE9}"/>
              </a:ext>
            </a:extLst>
          </p:cNvPr>
          <p:cNvSpPr txBox="1"/>
          <p:nvPr/>
        </p:nvSpPr>
        <p:spPr>
          <a:xfrm>
            <a:off x="512007" y="4536881"/>
            <a:ext cx="5833901" cy="1384995"/>
          </a:xfrm>
          <a:prstGeom prst="rect">
            <a:avLst/>
          </a:prstGeom>
          <a:noFill/>
        </p:spPr>
        <p:txBody>
          <a:bodyPr wrap="square" rtlCol="0">
            <a:spAutoFit/>
          </a:bodyPr>
          <a:lstStyle/>
          <a:p>
            <a:pPr algn="just"/>
            <a:r>
              <a:rPr lang="en-PH" sz="1200" dirty="0">
                <a:latin typeface="Abadi Extra Light" panose="020B0204020104020204" pitchFamily="34" charset="0"/>
              </a:rPr>
              <a:t>Exploring further, what if the desired CDF is non-linear? For example, I tried the histogram back-projection on the images with the desired sigmoid function as a CDF. The resulting CDF of the manipulated image mimicked the CDF of a sigmoid function as shown in Fig. 8. Visually, the image returned in as seen in Fig. 9 has a low contrast. This is because the bulk of change in gray values as per the sigmoid CDF is concentrated on the gray pixels in the center. This desired CDF could be used for other scenes but in this report, the linear CDF back-projection returned visually pleasing image with just with the right amount of information.</a:t>
            </a:r>
          </a:p>
        </p:txBody>
      </p:sp>
      <p:sp>
        <p:nvSpPr>
          <p:cNvPr id="12" name="TextBox 11">
            <a:extLst>
              <a:ext uri="{FF2B5EF4-FFF2-40B4-BE49-F238E27FC236}">
                <a16:creationId xmlns:a16="http://schemas.microsoft.com/office/drawing/2014/main" id="{ADC263FD-8873-43C3-8F42-D8E942D596C5}"/>
              </a:ext>
            </a:extLst>
          </p:cNvPr>
          <p:cNvSpPr txBox="1"/>
          <p:nvPr/>
        </p:nvSpPr>
        <p:spPr>
          <a:xfrm>
            <a:off x="260959" y="2315194"/>
            <a:ext cx="6336000"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8. Statistical properties of the resulting image manipulated using Sigmoid CDF back-projection</a:t>
            </a:r>
            <a:endParaRPr lang="en-PH" sz="1200" dirty="0">
              <a:solidFill>
                <a:srgbClr val="002060"/>
              </a:solidFill>
              <a:latin typeface="Abadi Extra Light" panose="020B0204020104020204" pitchFamily="34" charset="0"/>
            </a:endParaRPr>
          </a:p>
        </p:txBody>
      </p:sp>
      <p:sp>
        <p:nvSpPr>
          <p:cNvPr id="13" name="TextBox 12">
            <a:extLst>
              <a:ext uri="{FF2B5EF4-FFF2-40B4-BE49-F238E27FC236}">
                <a16:creationId xmlns:a16="http://schemas.microsoft.com/office/drawing/2014/main" id="{681ECE2C-DC6F-4B05-8612-25F4629A9135}"/>
              </a:ext>
            </a:extLst>
          </p:cNvPr>
          <p:cNvSpPr txBox="1"/>
          <p:nvPr/>
        </p:nvSpPr>
        <p:spPr>
          <a:xfrm>
            <a:off x="260959" y="4237192"/>
            <a:ext cx="6336000" cy="276999"/>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9. The image produced projected onto a sigmoid CDF turned out to be a low-contrast image.</a:t>
            </a:r>
            <a:endParaRPr lang="en-PH" sz="1200" dirty="0">
              <a:solidFill>
                <a:srgbClr val="002060"/>
              </a:solidFill>
              <a:latin typeface="Abadi Extra Light" panose="020B0204020104020204" pitchFamily="34" charset="0"/>
            </a:endParaRPr>
          </a:p>
        </p:txBody>
      </p:sp>
      <p:sp>
        <p:nvSpPr>
          <p:cNvPr id="14" name="TextBox 13">
            <a:extLst>
              <a:ext uri="{FF2B5EF4-FFF2-40B4-BE49-F238E27FC236}">
                <a16:creationId xmlns:a16="http://schemas.microsoft.com/office/drawing/2014/main" id="{4ECD0EDC-E832-4096-8827-E33477B0D2AA}"/>
              </a:ext>
            </a:extLst>
          </p:cNvPr>
          <p:cNvSpPr txBox="1"/>
          <p:nvPr/>
        </p:nvSpPr>
        <p:spPr>
          <a:xfrm>
            <a:off x="260959" y="7383619"/>
            <a:ext cx="6336000" cy="461665"/>
          </a:xfrm>
          <a:prstGeom prst="rect">
            <a:avLst/>
          </a:prstGeom>
          <a:noFill/>
        </p:spPr>
        <p:txBody>
          <a:bodyPr wrap="square" rtlCol="0">
            <a:spAutoFit/>
          </a:bodyPr>
          <a:lstStyle/>
          <a:p>
            <a:pPr algn="ctr"/>
            <a:r>
              <a:rPr lang="en-US" sz="1200" i="1" dirty="0">
                <a:solidFill>
                  <a:srgbClr val="002060"/>
                </a:solidFill>
                <a:latin typeface="Abadi Extra Light" panose="020B0204020104020204" pitchFamily="34" charset="0"/>
              </a:rPr>
              <a:t>Figure 10. Another result of back-projecting onto a sigmoid CDF. There isn’t enough contrast to discriminate objects in the foreground and the background.</a:t>
            </a:r>
            <a:endParaRPr lang="en-PH" sz="1200" dirty="0">
              <a:solidFill>
                <a:srgbClr val="002060"/>
              </a:solidFill>
              <a:latin typeface="Abadi Extra Light" panose="020B0204020104020204" pitchFamily="34" charset="0"/>
            </a:endParaRPr>
          </a:p>
        </p:txBody>
      </p:sp>
      <p:sp>
        <p:nvSpPr>
          <p:cNvPr id="15" name="TextBox 14">
            <a:extLst>
              <a:ext uri="{FF2B5EF4-FFF2-40B4-BE49-F238E27FC236}">
                <a16:creationId xmlns:a16="http://schemas.microsoft.com/office/drawing/2014/main" id="{DE8FA0CA-F0D3-459C-B3A4-60A5A8E8C35A}"/>
              </a:ext>
            </a:extLst>
          </p:cNvPr>
          <p:cNvSpPr txBox="1"/>
          <p:nvPr/>
        </p:nvSpPr>
        <p:spPr>
          <a:xfrm>
            <a:off x="368958" y="7836888"/>
            <a:ext cx="2463887" cy="830997"/>
          </a:xfrm>
          <a:prstGeom prst="rect">
            <a:avLst/>
          </a:prstGeom>
          <a:noFill/>
        </p:spPr>
        <p:txBody>
          <a:bodyPr wrap="square" rtlCol="0">
            <a:spAutoFit/>
          </a:bodyPr>
          <a:lstStyle/>
          <a:p>
            <a:pPr algn="ctr"/>
            <a:r>
              <a:rPr lang="en-PH" sz="4800" dirty="0">
                <a:solidFill>
                  <a:srgbClr val="C00000"/>
                </a:solidFill>
                <a:latin typeface="Rollete Qaku" panose="00000500000000000000" pitchFamily="2" charset="0"/>
              </a:rPr>
              <a:t>Self  Evaluation:</a:t>
            </a:r>
            <a:endParaRPr lang="en-PH" sz="3600" dirty="0">
              <a:solidFill>
                <a:srgbClr val="C00000"/>
              </a:solidFill>
              <a:latin typeface="Rollete Qaku" panose="00000500000000000000" pitchFamily="2" charset="0"/>
            </a:endParaRPr>
          </a:p>
        </p:txBody>
      </p:sp>
      <p:sp>
        <p:nvSpPr>
          <p:cNvPr id="20" name="Freeform: Shape 19">
            <a:extLst>
              <a:ext uri="{FF2B5EF4-FFF2-40B4-BE49-F238E27FC236}">
                <a16:creationId xmlns:a16="http://schemas.microsoft.com/office/drawing/2014/main" id="{E83D9727-4402-41BE-BAC0-37E0A67D05AA}"/>
              </a:ext>
            </a:extLst>
          </p:cNvPr>
          <p:cNvSpPr/>
          <p:nvPr/>
        </p:nvSpPr>
        <p:spPr>
          <a:xfrm>
            <a:off x="84057" y="7845284"/>
            <a:ext cx="6351541" cy="1950563"/>
          </a:xfrm>
          <a:custGeom>
            <a:avLst/>
            <a:gdLst>
              <a:gd name="connsiteX0" fmla="*/ 2763011 w 6351541"/>
              <a:gd name="connsiteY0" fmla="*/ 227484 h 1950563"/>
              <a:gd name="connsiteX1" fmla="*/ 4104131 w 6351541"/>
              <a:gd name="connsiteY1" fmla="*/ 95404 h 1950563"/>
              <a:gd name="connsiteX2" fmla="*/ 6085331 w 6351541"/>
              <a:gd name="connsiteY2" fmla="*/ 95404 h 1950563"/>
              <a:gd name="connsiteX3" fmla="*/ 6308851 w 6351541"/>
              <a:gd name="connsiteY3" fmla="*/ 1314604 h 1950563"/>
              <a:gd name="connsiteX4" fmla="*/ 5871971 w 6351541"/>
              <a:gd name="connsiteY4" fmla="*/ 1467004 h 1950563"/>
              <a:gd name="connsiteX5" fmla="*/ 5790691 w 6351541"/>
              <a:gd name="connsiteY5" fmla="*/ 1853084 h 1950563"/>
              <a:gd name="connsiteX6" fmla="*/ 497331 w 6351541"/>
              <a:gd name="connsiteY6" fmla="*/ 1903884 h 1950563"/>
              <a:gd name="connsiteX7" fmla="*/ 314451 w 6351541"/>
              <a:gd name="connsiteY7" fmla="*/ 1263804 h 1950563"/>
              <a:gd name="connsiteX8" fmla="*/ 151891 w 6351541"/>
              <a:gd name="connsiteY8" fmla="*/ 1273964 h 1950563"/>
              <a:gd name="connsiteX9" fmla="*/ 19811 w 6351541"/>
              <a:gd name="connsiteY9" fmla="*/ 1213004 h 1950563"/>
              <a:gd name="connsiteX10" fmla="*/ 19811 w 6351541"/>
              <a:gd name="connsiteY10" fmla="*/ 400204 h 1950563"/>
              <a:gd name="connsiteX11" fmla="*/ 202691 w 6351541"/>
              <a:gd name="connsiteY11" fmla="*/ 288444 h 195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1541" h="1950563">
                <a:moveTo>
                  <a:pt x="2763011" y="227484"/>
                </a:moveTo>
                <a:cubicBezTo>
                  <a:pt x="3156711" y="172450"/>
                  <a:pt x="3550411" y="117417"/>
                  <a:pt x="4104131" y="95404"/>
                </a:cubicBezTo>
                <a:cubicBezTo>
                  <a:pt x="4657851" y="73391"/>
                  <a:pt x="5717878" y="-107796"/>
                  <a:pt x="6085331" y="95404"/>
                </a:cubicBezTo>
                <a:cubicBezTo>
                  <a:pt x="6452784" y="298604"/>
                  <a:pt x="6344411" y="1086004"/>
                  <a:pt x="6308851" y="1314604"/>
                </a:cubicBezTo>
                <a:cubicBezTo>
                  <a:pt x="6273291" y="1543204"/>
                  <a:pt x="5958331" y="1377257"/>
                  <a:pt x="5871971" y="1467004"/>
                </a:cubicBezTo>
                <a:cubicBezTo>
                  <a:pt x="5785611" y="1556751"/>
                  <a:pt x="6686464" y="1780271"/>
                  <a:pt x="5790691" y="1853084"/>
                </a:cubicBezTo>
                <a:cubicBezTo>
                  <a:pt x="4894918" y="1925897"/>
                  <a:pt x="1410038" y="2002097"/>
                  <a:pt x="497331" y="1903884"/>
                </a:cubicBezTo>
                <a:cubicBezTo>
                  <a:pt x="-415376" y="1805671"/>
                  <a:pt x="372024" y="1368791"/>
                  <a:pt x="314451" y="1263804"/>
                </a:cubicBezTo>
                <a:cubicBezTo>
                  <a:pt x="256878" y="1158817"/>
                  <a:pt x="200998" y="1282431"/>
                  <a:pt x="151891" y="1273964"/>
                </a:cubicBezTo>
                <a:cubicBezTo>
                  <a:pt x="102784" y="1265497"/>
                  <a:pt x="41824" y="1358631"/>
                  <a:pt x="19811" y="1213004"/>
                </a:cubicBezTo>
                <a:cubicBezTo>
                  <a:pt x="-2202" y="1067377"/>
                  <a:pt x="-10669" y="554297"/>
                  <a:pt x="19811" y="400204"/>
                </a:cubicBezTo>
                <a:cubicBezTo>
                  <a:pt x="50291" y="246111"/>
                  <a:pt x="126491" y="267277"/>
                  <a:pt x="202691" y="288444"/>
                </a:cubicBezTo>
              </a:path>
            </a:pathLst>
          </a:cu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TextBox 20">
            <a:extLst>
              <a:ext uri="{FF2B5EF4-FFF2-40B4-BE49-F238E27FC236}">
                <a16:creationId xmlns:a16="http://schemas.microsoft.com/office/drawing/2014/main" id="{2D732A67-2797-4814-9181-986FBE348D23}"/>
              </a:ext>
            </a:extLst>
          </p:cNvPr>
          <p:cNvSpPr txBox="1"/>
          <p:nvPr/>
        </p:nvSpPr>
        <p:spPr>
          <a:xfrm>
            <a:off x="612454" y="8485220"/>
            <a:ext cx="5102546" cy="1146468"/>
          </a:xfrm>
          <a:prstGeom prst="rect">
            <a:avLst/>
          </a:prstGeom>
          <a:noFill/>
        </p:spPr>
        <p:txBody>
          <a:bodyPr wrap="square" rtlCol="0">
            <a:spAutoFit/>
          </a:bodyPr>
          <a:lstStyle/>
          <a:p>
            <a:pPr algn="just"/>
            <a:r>
              <a:rPr lang="en-PH" sz="1050" dirty="0">
                <a:latin typeface="Abadi Extra Light" panose="020B0204020104020204" pitchFamily="34" charset="0"/>
              </a:rPr>
              <a:t>In this activity, I’d give myself a </a:t>
            </a:r>
            <a:r>
              <a:rPr lang="en-PH" sz="1600" b="1" dirty="0">
                <a:latin typeface="Abadi Extra Light" panose="020B0204020104020204" pitchFamily="34" charset="0"/>
              </a:rPr>
              <a:t>9.5</a:t>
            </a:r>
            <a:r>
              <a:rPr lang="en-PH" sz="1050" dirty="0">
                <a:latin typeface="Abadi Extra Light" panose="020B0204020104020204" pitchFamily="34" charset="0"/>
              </a:rPr>
              <a:t>. I really enjoyed it a lot and I actually managed to implement my code successfully during class hours. I’m a big fan of image manipulation especially in Adobe Lightroom where I fancy changing the image curves and now I know the physics behind all of those manipulations (bonus: I did these curve manipulation on my own). I should’ve explored more about the back-projecting on nonlinear CDFs but I got busy with my other endeavors Yay to a new skillset. &lt;3 </a:t>
            </a:r>
          </a:p>
        </p:txBody>
      </p:sp>
    </p:spTree>
    <p:extLst>
      <p:ext uri="{BB962C8B-B14F-4D97-AF65-F5344CB8AC3E}">
        <p14:creationId xmlns:p14="http://schemas.microsoft.com/office/powerpoint/2010/main" val="78082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915</Words>
  <Application>Microsoft Office PowerPoint</Application>
  <PresentationFormat>A4 Paper (210x297 mm)</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 Extra Light</vt:lpstr>
      <vt:lpstr>Arial</vt:lpstr>
      <vt:lpstr>Calibri</vt:lpstr>
      <vt:lpstr>Rollete Qaku</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 csrc</dc:creator>
  <cp:lastModifiedBy>Rene Jr Principe</cp:lastModifiedBy>
  <cp:revision>20</cp:revision>
  <dcterms:created xsi:type="dcterms:W3CDTF">2019-08-29T00:42:28Z</dcterms:created>
  <dcterms:modified xsi:type="dcterms:W3CDTF">2019-08-29T14:48:16Z</dcterms:modified>
</cp:coreProperties>
</file>