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61" r:id="rId3"/>
    <p:sldId id="262"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77" autoAdjust="0"/>
    <p:restoredTop sz="94660"/>
  </p:normalViewPr>
  <p:slideViewPr>
    <p:cSldViewPr>
      <p:cViewPr varScale="1">
        <p:scale>
          <a:sx n="31" d="100"/>
          <a:sy n="31" d="100"/>
        </p:scale>
        <p:origin x="24" y="360"/>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956DE-B663-4903-99A2-66BC5790614A}" type="datetimeFigureOut">
              <a:rPr lang="en-PH" smtClean="0"/>
              <a:t>12/09/2019</a:t>
            </a:fld>
            <a:endParaRPr lang="en-PH"/>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782-6D27-4891-8AD3-D9FB98C7A9FD}" type="slidenum">
              <a:rPr lang="en-PH" smtClean="0"/>
              <a:t>‹#›</a:t>
            </a:fld>
            <a:endParaRPr lang="en-PH"/>
          </a:p>
        </p:txBody>
      </p:sp>
    </p:spTree>
    <p:extLst>
      <p:ext uri="{BB962C8B-B14F-4D97-AF65-F5344CB8AC3E}">
        <p14:creationId xmlns:p14="http://schemas.microsoft.com/office/powerpoint/2010/main" val="345442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DE339D-9AB4-4EC5-81DE-6B09B86CDC8E}"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84003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542948-7447-46B4-9DA5-56A38D4ABA15}"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45503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272482-0AA9-4F7B-ACC2-8627AD74BE92}"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04922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4F4D7-52F9-45D7-B3D7-C66C57EF30FE}"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06150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0A46E-CD62-4B17-BB25-0B39B6A27C44}"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162472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2BED9F-A64A-4648-9B95-32713F51D4B5}"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80487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F4682-9A00-4A6F-AC43-026108129E46}"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70543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9B9A1B-196D-46C4-B6C7-E8DDD650FED4}"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376682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A65AC-B5CE-4308-8215-7BCFB9E231AD}" type="datetime1">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289290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218781-6C41-4FA0-88A8-6FDD04A3A30E}"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94476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59B73-B81E-4AB7-8A8B-2320F570D02B}"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4DD5-B038-453A-BCD6-971609290BE3}" type="slidenum">
              <a:rPr lang="en-US" smtClean="0"/>
              <a:t>‹#›</a:t>
            </a:fld>
            <a:endParaRPr lang="en-US"/>
          </a:p>
        </p:txBody>
      </p:sp>
    </p:spTree>
    <p:extLst>
      <p:ext uri="{BB962C8B-B14F-4D97-AF65-F5344CB8AC3E}">
        <p14:creationId xmlns:p14="http://schemas.microsoft.com/office/powerpoint/2010/main" val="269214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EAD5273F-7558-49C0-BB13-AE598A31000C}" type="datetime1">
              <a:rPr lang="en-US" smtClean="0"/>
              <a:t>9/12/2019</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34284DD5-B038-453A-BCD6-971609290BE3}" type="slidenum">
              <a:rPr lang="en-US" smtClean="0"/>
              <a:t>‹#›</a:t>
            </a:fld>
            <a:endParaRPr lang="en-US"/>
          </a:p>
        </p:txBody>
      </p:sp>
    </p:spTree>
    <p:extLst>
      <p:ext uri="{BB962C8B-B14F-4D97-AF65-F5344CB8AC3E}">
        <p14:creationId xmlns:p14="http://schemas.microsoft.com/office/powerpoint/2010/main" val="1056666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93DC8-DC1E-4B39-AB9D-6FD43AC306C8}"/>
              </a:ext>
            </a:extLst>
          </p:cNvPr>
          <p:cNvSpPr txBox="1"/>
          <p:nvPr/>
        </p:nvSpPr>
        <p:spPr>
          <a:xfrm>
            <a:off x="267637" y="824149"/>
            <a:ext cx="6322726" cy="1015663"/>
          </a:xfrm>
          <a:prstGeom prst="rect">
            <a:avLst/>
          </a:prstGeom>
          <a:noFill/>
        </p:spPr>
        <p:txBody>
          <a:bodyPr wrap="square" rtlCol="0">
            <a:spAutoFit/>
          </a:bodyPr>
          <a:lstStyle/>
          <a:p>
            <a:pPr algn="ctr"/>
            <a:r>
              <a:rPr lang="en-PH" sz="4800" dirty="0">
                <a:solidFill>
                  <a:srgbClr val="FF0000"/>
                </a:solidFill>
                <a:latin typeface="Rollete Qaku" panose="00000500000000000000" pitchFamily="2" charset="0"/>
              </a:rPr>
              <a:t>Activity 7</a:t>
            </a:r>
            <a:r>
              <a:rPr lang="en-PH" sz="6000" dirty="0">
                <a:solidFill>
                  <a:srgbClr val="FF0000"/>
                </a:solidFill>
                <a:latin typeface="Rollete Qaku" panose="00000500000000000000" pitchFamily="2" charset="0"/>
              </a:rPr>
              <a:t> : </a:t>
            </a:r>
            <a:r>
              <a:rPr lang="en-PH" sz="4800" dirty="0">
                <a:solidFill>
                  <a:srgbClr val="FF0000"/>
                </a:solidFill>
                <a:latin typeface="Rollete Qaku" panose="00000500000000000000" pitchFamily="2" charset="0"/>
              </a:rPr>
              <a:t>Image Segmentation</a:t>
            </a:r>
            <a:endParaRPr lang="en-PH" sz="3600" dirty="0">
              <a:solidFill>
                <a:srgbClr val="FF0000"/>
              </a:solidFill>
              <a:latin typeface="Rollete Qaku" panose="00000500000000000000" pitchFamily="2" charset="0"/>
            </a:endParaRPr>
          </a:p>
        </p:txBody>
      </p:sp>
      <p:grpSp>
        <p:nvGrpSpPr>
          <p:cNvPr id="5" name="Group 4">
            <a:extLst>
              <a:ext uri="{FF2B5EF4-FFF2-40B4-BE49-F238E27FC236}">
                <a16:creationId xmlns:a16="http://schemas.microsoft.com/office/drawing/2014/main" id="{77DBD8D2-4135-4322-9DC1-067CABC3EA41}"/>
              </a:ext>
            </a:extLst>
          </p:cNvPr>
          <p:cNvGrpSpPr/>
          <p:nvPr/>
        </p:nvGrpSpPr>
        <p:grpSpPr>
          <a:xfrm>
            <a:off x="623001" y="220492"/>
            <a:ext cx="5612000" cy="523220"/>
            <a:chOff x="623001" y="220492"/>
            <a:chExt cx="5612000" cy="523220"/>
          </a:xfrm>
        </p:grpSpPr>
        <p:sp>
          <p:nvSpPr>
            <p:cNvPr id="6" name="TextBox 5">
              <a:extLst>
                <a:ext uri="{FF2B5EF4-FFF2-40B4-BE49-F238E27FC236}">
                  <a16:creationId xmlns:a16="http://schemas.microsoft.com/office/drawing/2014/main" id="{40215828-89D8-4466-90AE-023D9DBEEEE3}"/>
                </a:ext>
              </a:extLst>
            </p:cNvPr>
            <p:cNvSpPr txBox="1"/>
            <p:nvPr/>
          </p:nvSpPr>
          <p:spPr>
            <a:xfrm>
              <a:off x="623001" y="220492"/>
              <a:ext cx="2704750" cy="523220"/>
            </a:xfrm>
            <a:prstGeom prst="rect">
              <a:avLst/>
            </a:prstGeom>
            <a:noFill/>
          </p:spPr>
          <p:txBody>
            <a:bodyPr wrap="square" rtlCol="0">
              <a:spAutoFit/>
            </a:bodyPr>
            <a:lstStyle/>
            <a:p>
              <a:r>
                <a:rPr lang="en-PH" sz="1400" dirty="0">
                  <a:latin typeface="Abadi Extra Light" panose="020B0204020104020204" pitchFamily="34" charset="0"/>
                </a:rPr>
                <a:t>Rene L. Principe Jr.</a:t>
              </a:r>
            </a:p>
            <a:p>
              <a:r>
                <a:rPr lang="en-PH" sz="1400" dirty="0">
                  <a:latin typeface="Abadi Extra Light" panose="020B0204020104020204" pitchFamily="34" charset="0"/>
                </a:rPr>
                <a:t>2015-04622</a:t>
              </a:r>
            </a:p>
          </p:txBody>
        </p:sp>
        <p:sp>
          <p:nvSpPr>
            <p:cNvPr id="7" name="TextBox 6">
              <a:extLst>
                <a:ext uri="{FF2B5EF4-FFF2-40B4-BE49-F238E27FC236}">
                  <a16:creationId xmlns:a16="http://schemas.microsoft.com/office/drawing/2014/main" id="{AE843805-B6A6-4374-8097-67233521A81D}"/>
                </a:ext>
              </a:extLst>
            </p:cNvPr>
            <p:cNvSpPr txBox="1"/>
            <p:nvPr/>
          </p:nvSpPr>
          <p:spPr>
            <a:xfrm>
              <a:off x="3530251" y="220492"/>
              <a:ext cx="2704750" cy="523220"/>
            </a:xfrm>
            <a:prstGeom prst="rect">
              <a:avLst/>
            </a:prstGeom>
            <a:noFill/>
          </p:spPr>
          <p:txBody>
            <a:bodyPr wrap="square" rtlCol="0">
              <a:spAutoFit/>
            </a:bodyPr>
            <a:lstStyle/>
            <a:p>
              <a:pPr algn="r"/>
              <a:r>
                <a:rPr lang="en-PH" sz="1400" dirty="0">
                  <a:latin typeface="Abadi Extra Light" panose="020B0204020104020204" pitchFamily="34" charset="0"/>
                </a:rPr>
                <a:t>Dr. </a:t>
              </a:r>
              <a:r>
                <a:rPr lang="en-PH" sz="1400" dirty="0" err="1">
                  <a:latin typeface="Abadi Extra Light" panose="020B0204020104020204" pitchFamily="34" charset="0"/>
                </a:rPr>
                <a:t>Maricor</a:t>
              </a:r>
              <a:r>
                <a:rPr lang="en-PH" sz="1400" dirty="0">
                  <a:latin typeface="Abadi Extra Light" panose="020B0204020104020204" pitchFamily="34" charset="0"/>
                </a:rPr>
                <a:t> Soriano</a:t>
              </a:r>
            </a:p>
            <a:p>
              <a:pPr algn="r"/>
              <a:r>
                <a:rPr lang="en-PH" sz="1400" dirty="0">
                  <a:latin typeface="Abadi Extra Light" panose="020B0204020104020204" pitchFamily="34" charset="0"/>
                </a:rPr>
                <a:t>Applied Physics 186</a:t>
              </a:r>
            </a:p>
          </p:txBody>
        </p:sp>
      </p:grpSp>
      <p:sp>
        <p:nvSpPr>
          <p:cNvPr id="15" name="Slide Number Placeholder 13">
            <a:extLst>
              <a:ext uri="{FF2B5EF4-FFF2-40B4-BE49-F238E27FC236}">
                <a16:creationId xmlns:a16="http://schemas.microsoft.com/office/drawing/2014/main" id="{9E9E7B37-9160-472A-97B0-88BB61513E03}"/>
              </a:ext>
            </a:extLst>
          </p:cNvPr>
          <p:cNvSpPr>
            <a:spLocks noGrp="1"/>
          </p:cNvSpPr>
          <p:nvPr>
            <p:ph type="sldNum" sz="quarter" idx="12"/>
          </p:nvPr>
        </p:nvSpPr>
        <p:spPr>
          <a:xfrm>
            <a:off x="4843463" y="9181397"/>
            <a:ext cx="1543050" cy="527403"/>
          </a:xfrm>
        </p:spPr>
        <p:txBody>
          <a:bodyPr/>
          <a:lstStyle/>
          <a:p>
            <a:fld id="{6EA5BF3E-D642-4E39-AD0D-567E6E3B69CB}" type="slidenum">
              <a:rPr lang="en-PH" smtClean="0"/>
              <a:t>1</a:t>
            </a:fld>
            <a:endParaRPr lang="en-PH" dirty="0"/>
          </a:p>
        </p:txBody>
      </p:sp>
      <p:sp>
        <p:nvSpPr>
          <p:cNvPr id="38" name="TextBox 37">
            <a:extLst>
              <a:ext uri="{FF2B5EF4-FFF2-40B4-BE49-F238E27FC236}">
                <a16:creationId xmlns:a16="http://schemas.microsoft.com/office/drawing/2014/main" id="{F02B9604-6954-483C-A5BA-436614DE40BC}"/>
              </a:ext>
            </a:extLst>
          </p:cNvPr>
          <p:cNvSpPr txBox="1"/>
          <p:nvPr/>
        </p:nvSpPr>
        <p:spPr>
          <a:xfrm>
            <a:off x="813923" y="8829827"/>
            <a:ext cx="2024619" cy="577081"/>
          </a:xfrm>
          <a:prstGeom prst="rect">
            <a:avLst/>
          </a:prstGeom>
          <a:noFill/>
        </p:spPr>
        <p:txBody>
          <a:bodyPr wrap="square" rtlCol="0">
            <a:spAutoFit/>
          </a:bodyPr>
          <a:lstStyle/>
          <a:p>
            <a:pPr algn="ctr"/>
            <a:r>
              <a:rPr lang="en-PH" sz="1050" dirty="0">
                <a:solidFill>
                  <a:srgbClr val="002060"/>
                </a:solidFill>
                <a:latin typeface="Abadi Extra Light" panose="020B0204020104020204" pitchFamily="34" charset="0"/>
              </a:rPr>
              <a:t>Figure 3. This portrait shot used an incandescent lighting which is why the image appears to be yellowish.</a:t>
            </a:r>
          </a:p>
        </p:txBody>
      </p:sp>
      <p:grpSp>
        <p:nvGrpSpPr>
          <p:cNvPr id="2" name="Group 1">
            <a:extLst>
              <a:ext uri="{FF2B5EF4-FFF2-40B4-BE49-F238E27FC236}">
                <a16:creationId xmlns:a16="http://schemas.microsoft.com/office/drawing/2014/main" id="{86B4D50F-F150-4A70-A13C-97AAC7F06F10}"/>
              </a:ext>
            </a:extLst>
          </p:cNvPr>
          <p:cNvGrpSpPr>
            <a:grpSpLocks noChangeAspect="1"/>
          </p:cNvGrpSpPr>
          <p:nvPr/>
        </p:nvGrpSpPr>
        <p:grpSpPr>
          <a:xfrm>
            <a:off x="3327751" y="2644454"/>
            <a:ext cx="3084405" cy="6279770"/>
            <a:chOff x="2825224" y="1848493"/>
            <a:chExt cx="3636134" cy="7403077"/>
          </a:xfrm>
        </p:grpSpPr>
        <p:pic>
          <p:nvPicPr>
            <p:cNvPr id="1026" name="Picture 2">
              <a:extLst>
                <a:ext uri="{FF2B5EF4-FFF2-40B4-BE49-F238E27FC236}">
                  <a16:creationId xmlns:a16="http://schemas.microsoft.com/office/drawing/2014/main" id="{C436D409-7A21-44E6-94A4-CCD316A60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542" y="1848493"/>
              <a:ext cx="36099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B48A73C-E71E-4E1F-A10B-F2AA49EE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224" y="3335670"/>
              <a:ext cx="36099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DD5E85F-2E70-4758-ADB4-57340EF02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224" y="4813489"/>
              <a:ext cx="36099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AA8BA49-4002-4ABB-8922-D73D5CFE07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224" y="6291242"/>
              <a:ext cx="36099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9CA0EA0-297F-4D6F-B59B-D62879FA74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1383" y="7765670"/>
              <a:ext cx="3609975" cy="148590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picture containing text, receipt&#10;&#10;Description automatically generated">
            <a:extLst>
              <a:ext uri="{FF2B5EF4-FFF2-40B4-BE49-F238E27FC236}">
                <a16:creationId xmlns:a16="http://schemas.microsoft.com/office/drawing/2014/main" id="{9166131F-6075-4025-88B9-DF01B63654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8788" y="2517388"/>
            <a:ext cx="3875455" cy="1260000"/>
          </a:xfrm>
          <a:prstGeom prst="rect">
            <a:avLst/>
          </a:prstGeom>
        </p:spPr>
      </p:pic>
    </p:spTree>
    <p:extLst>
      <p:ext uri="{BB962C8B-B14F-4D97-AF65-F5344CB8AC3E}">
        <p14:creationId xmlns:p14="http://schemas.microsoft.com/office/powerpoint/2010/main" val="40204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1496C6-C58F-46D9-BBB1-E6F94779B823}"/>
              </a:ext>
            </a:extLst>
          </p:cNvPr>
          <p:cNvSpPr>
            <a:spLocks noGrp="1"/>
          </p:cNvSpPr>
          <p:nvPr>
            <p:ph type="sldNum" sz="quarter" idx="12"/>
          </p:nvPr>
        </p:nvSpPr>
        <p:spPr/>
        <p:txBody>
          <a:bodyPr/>
          <a:lstStyle/>
          <a:p>
            <a:fld id="{34284DD5-B038-453A-BCD6-971609290BE3}" type="slidenum">
              <a:rPr lang="en-US" smtClean="0"/>
              <a:t>2</a:t>
            </a:fld>
            <a:endParaRPr lang="en-US"/>
          </a:p>
        </p:txBody>
      </p:sp>
      <p:grpSp>
        <p:nvGrpSpPr>
          <p:cNvPr id="3" name="Group 2">
            <a:extLst>
              <a:ext uri="{FF2B5EF4-FFF2-40B4-BE49-F238E27FC236}">
                <a16:creationId xmlns:a16="http://schemas.microsoft.com/office/drawing/2014/main" id="{78289268-06B1-4975-B247-6735445F8667}"/>
              </a:ext>
            </a:extLst>
          </p:cNvPr>
          <p:cNvGrpSpPr>
            <a:grpSpLocks noChangeAspect="1"/>
          </p:cNvGrpSpPr>
          <p:nvPr/>
        </p:nvGrpSpPr>
        <p:grpSpPr>
          <a:xfrm>
            <a:off x="1524000" y="293457"/>
            <a:ext cx="4611940" cy="3960000"/>
            <a:chOff x="828529" y="2353238"/>
            <a:chExt cx="5200942" cy="4465738"/>
          </a:xfrm>
        </p:grpSpPr>
        <p:pic>
          <p:nvPicPr>
            <p:cNvPr id="2052" name="Picture 4">
              <a:extLst>
                <a:ext uri="{FF2B5EF4-FFF2-40B4-BE49-F238E27FC236}">
                  <a16:creationId xmlns:a16="http://schemas.microsoft.com/office/drawing/2014/main" id="{31990693-D0AB-49B3-90E9-9D6FD5060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29" y="3866107"/>
              <a:ext cx="5200942" cy="144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0A4FDDA-D6B4-46BB-A332-A18F155E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529" y="5378976"/>
              <a:ext cx="5200942" cy="14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467F30D1-65E7-4B5F-91D7-497C5B843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529" y="2353238"/>
              <a:ext cx="5200941" cy="1440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7090D3B4-06AA-458A-9A06-350588C164FC}"/>
              </a:ext>
            </a:extLst>
          </p:cNvPr>
          <p:cNvSpPr txBox="1"/>
          <p:nvPr/>
        </p:nvSpPr>
        <p:spPr>
          <a:xfrm>
            <a:off x="518160" y="608752"/>
            <a:ext cx="990600" cy="646331"/>
          </a:xfrm>
          <a:prstGeom prst="rect">
            <a:avLst/>
          </a:prstGeom>
          <a:noFill/>
        </p:spPr>
        <p:txBody>
          <a:bodyPr wrap="square" rtlCol="0">
            <a:spAutoFit/>
          </a:bodyPr>
          <a:lstStyle/>
          <a:p>
            <a:pPr algn="ctr"/>
            <a:r>
              <a:rPr lang="en-PH" sz="3600" dirty="0">
                <a:solidFill>
                  <a:srgbClr val="FF0000"/>
                </a:solidFill>
                <a:latin typeface="Rollete Qaku" panose="00000500000000000000" pitchFamily="2" charset="0"/>
              </a:rPr>
              <a:t>Red</a:t>
            </a:r>
          </a:p>
        </p:txBody>
      </p:sp>
      <p:sp>
        <p:nvSpPr>
          <p:cNvPr id="9" name="TextBox 8">
            <a:extLst>
              <a:ext uri="{FF2B5EF4-FFF2-40B4-BE49-F238E27FC236}">
                <a16:creationId xmlns:a16="http://schemas.microsoft.com/office/drawing/2014/main" id="{D1FCB568-94AA-4BC5-A28D-2A3BE8E6DE53}"/>
              </a:ext>
            </a:extLst>
          </p:cNvPr>
          <p:cNvSpPr txBox="1"/>
          <p:nvPr/>
        </p:nvSpPr>
        <p:spPr>
          <a:xfrm>
            <a:off x="533400" y="1950291"/>
            <a:ext cx="990600" cy="646331"/>
          </a:xfrm>
          <a:prstGeom prst="rect">
            <a:avLst/>
          </a:prstGeom>
          <a:noFill/>
        </p:spPr>
        <p:txBody>
          <a:bodyPr wrap="square" rtlCol="0">
            <a:spAutoFit/>
          </a:bodyPr>
          <a:lstStyle/>
          <a:p>
            <a:pPr algn="ctr"/>
            <a:r>
              <a:rPr lang="en-PH" sz="3600" dirty="0">
                <a:solidFill>
                  <a:srgbClr val="00B050"/>
                </a:solidFill>
                <a:latin typeface="Rollete Qaku" panose="00000500000000000000" pitchFamily="2" charset="0"/>
              </a:rPr>
              <a:t>Green</a:t>
            </a:r>
          </a:p>
        </p:txBody>
      </p:sp>
      <p:sp>
        <p:nvSpPr>
          <p:cNvPr id="10" name="TextBox 9">
            <a:extLst>
              <a:ext uri="{FF2B5EF4-FFF2-40B4-BE49-F238E27FC236}">
                <a16:creationId xmlns:a16="http://schemas.microsoft.com/office/drawing/2014/main" id="{FD06C8AD-CCB1-44FE-84CD-6971A20E1689}"/>
              </a:ext>
            </a:extLst>
          </p:cNvPr>
          <p:cNvSpPr txBox="1"/>
          <p:nvPr/>
        </p:nvSpPr>
        <p:spPr>
          <a:xfrm>
            <a:off x="551180" y="3291830"/>
            <a:ext cx="990600" cy="646331"/>
          </a:xfrm>
          <a:prstGeom prst="rect">
            <a:avLst/>
          </a:prstGeom>
          <a:noFill/>
        </p:spPr>
        <p:txBody>
          <a:bodyPr wrap="square" rtlCol="0">
            <a:spAutoFit/>
          </a:bodyPr>
          <a:lstStyle/>
          <a:p>
            <a:pPr algn="ctr"/>
            <a:r>
              <a:rPr lang="en-PH" sz="3600" dirty="0">
                <a:solidFill>
                  <a:srgbClr val="002060"/>
                </a:solidFill>
                <a:latin typeface="Rollete Qaku" panose="00000500000000000000" pitchFamily="2" charset="0"/>
              </a:rPr>
              <a:t>Blue</a:t>
            </a:r>
          </a:p>
        </p:txBody>
      </p:sp>
      <p:sp>
        <p:nvSpPr>
          <p:cNvPr id="11" name="TextBox 10">
            <a:extLst>
              <a:ext uri="{FF2B5EF4-FFF2-40B4-BE49-F238E27FC236}">
                <a16:creationId xmlns:a16="http://schemas.microsoft.com/office/drawing/2014/main" id="{9C378CD5-3651-457A-B6AE-C3B723FE6B0D}"/>
              </a:ext>
            </a:extLst>
          </p:cNvPr>
          <p:cNvSpPr txBox="1"/>
          <p:nvPr/>
        </p:nvSpPr>
        <p:spPr>
          <a:xfrm>
            <a:off x="1868740" y="4215038"/>
            <a:ext cx="4267199" cy="577081"/>
          </a:xfrm>
          <a:prstGeom prst="rect">
            <a:avLst/>
          </a:prstGeom>
          <a:noFill/>
        </p:spPr>
        <p:txBody>
          <a:bodyPr wrap="square" rtlCol="0">
            <a:spAutoFit/>
          </a:bodyPr>
          <a:lstStyle/>
          <a:p>
            <a:pPr algn="ctr"/>
            <a:r>
              <a:rPr lang="en-US" sz="1050" i="1" dirty="0">
                <a:solidFill>
                  <a:srgbClr val="002060"/>
                </a:solidFill>
                <a:latin typeface="Abadi Extra Light" panose="020B0204020104020204" pitchFamily="34" charset="0"/>
              </a:rPr>
              <a:t>Figure 4. Statistical Properties of each image color channel was significantly altered after performing the contrast stretching algorithm on the panoramic beach photo, </a:t>
            </a:r>
            <a:endParaRPr lang="en-PH" sz="1050" dirty="0">
              <a:solidFill>
                <a:srgbClr val="002060"/>
              </a:solidFill>
              <a:latin typeface="Abadi Extra Light" panose="020B0204020104020204" pitchFamily="34" charset="0"/>
            </a:endParaRPr>
          </a:p>
        </p:txBody>
      </p:sp>
      <p:sp>
        <p:nvSpPr>
          <p:cNvPr id="12" name="TextBox 11">
            <a:extLst>
              <a:ext uri="{FF2B5EF4-FFF2-40B4-BE49-F238E27FC236}">
                <a16:creationId xmlns:a16="http://schemas.microsoft.com/office/drawing/2014/main" id="{465B8943-6233-4ACA-BDDA-D644DC2EECD0}"/>
              </a:ext>
            </a:extLst>
          </p:cNvPr>
          <p:cNvSpPr txBox="1"/>
          <p:nvPr/>
        </p:nvSpPr>
        <p:spPr>
          <a:xfrm>
            <a:off x="457200" y="4842201"/>
            <a:ext cx="5943600" cy="4708981"/>
          </a:xfrm>
          <a:prstGeom prst="rect">
            <a:avLst/>
          </a:prstGeom>
          <a:noFill/>
          <a:ln>
            <a:solidFill>
              <a:srgbClr val="C00000"/>
            </a:solidFill>
            <a:prstDash val="sysDot"/>
          </a:ln>
        </p:spPr>
        <p:txBody>
          <a:bodyPr wrap="square" rtlCol="0">
            <a:spAutoFit/>
          </a:bodyPr>
          <a:lstStyle/>
          <a:p>
            <a:pPr algn="just"/>
            <a:r>
              <a:rPr lang="en-PH" sz="1200" dirty="0">
                <a:latin typeface="Abadi Extra Light" panose="020B0204020104020204" pitchFamily="34" charset="0"/>
              </a:rPr>
              <a:t>Shown in Fig. 4 are the histogram manipulation plots across RGB channels for the panoramic beach image in Fig. 2. The original probability distribution function (PDF) of the image per channel is cramped on gray values less than 50, which explains its dark appearance. The corresponding cumulative distribution function (CDF) has a very steep slope at start and flatlined afterwards. I’ve shown in the last activity that linearly behaving CDFs were visually ideal. Hence, performing contrast stretching resulted to the green markers on the plots, which implies a well stretched PDF across all gray values, and a CDF that is steadily increasing and more linear than the original. The same process was employed on the dark portion of </a:t>
            </a:r>
            <a:r>
              <a:rPr lang="en-PH" sz="1200" dirty="0" err="1">
                <a:latin typeface="Abadi Extra Light" panose="020B0204020104020204" pitchFamily="34" charset="0"/>
              </a:rPr>
              <a:t>Ambuklao</a:t>
            </a:r>
            <a:r>
              <a:rPr lang="en-PH" sz="1200" dirty="0">
                <a:latin typeface="Abadi Extra Light" panose="020B0204020104020204" pitchFamily="34" charset="0"/>
              </a:rPr>
              <a:t> Dam in Fig. 1. The resulting contrast stretched channels were stacked to reconstruct the color images and the results are shown in Fig. 5.  </a:t>
            </a:r>
          </a:p>
          <a:p>
            <a:pPr algn="just"/>
            <a:endParaRPr lang="en-PH" sz="1200" dirty="0">
              <a:latin typeface="Abadi Extra Light" panose="020B0204020104020204" pitchFamily="34" charset="0"/>
            </a:endParaRPr>
          </a:p>
          <a:p>
            <a:pPr algn="just"/>
            <a:r>
              <a:rPr lang="en-PH" sz="1200" dirty="0">
                <a:latin typeface="Abadi Extra Light" panose="020B0204020104020204" pitchFamily="34" charset="0"/>
              </a:rPr>
              <a:t>For the gray world algorithm, each channel was divided on the channel’s average gray value, hence the term “gray world” [1]. Since the values computed after the gray averaging were not necessarily from 0-1, I normalized the values to avoid clippings. The process is pretty straight forward and the results of the algorithm for the panoramic beach photo and a section in </a:t>
            </a:r>
            <a:r>
              <a:rPr lang="en-PH" sz="1200" dirty="0" err="1">
                <a:latin typeface="Abadi Extra Light" panose="020B0204020104020204" pitchFamily="34" charset="0"/>
              </a:rPr>
              <a:t>Ambuklao</a:t>
            </a:r>
            <a:r>
              <a:rPr lang="en-PH" sz="1200" dirty="0">
                <a:latin typeface="Abadi Extra Light" panose="020B0204020104020204" pitchFamily="34" charset="0"/>
              </a:rPr>
              <a:t> dam photo were shown in Fig. 5. Both algorithms show visually promising results. Colors were much more vibrant and appropriate to the scenery. Although the panoramic beach shot were white balanced differently by the two algorithms, the colors were still photorealistic. The ROI in the </a:t>
            </a:r>
            <a:r>
              <a:rPr lang="en-PH" sz="1200" dirty="0" err="1">
                <a:latin typeface="Abadi Extra Light" panose="020B0204020104020204" pitchFamily="34" charset="0"/>
              </a:rPr>
              <a:t>Ambuklao</a:t>
            </a:r>
            <a:r>
              <a:rPr lang="en-PH" sz="1200" dirty="0">
                <a:latin typeface="Abadi Extra Light" panose="020B0204020104020204" pitchFamily="34" charset="0"/>
              </a:rPr>
              <a:t> dam photo turned out to be covered with green trees and a cemented portion on the interface was present. Ridging details were in fact stairs towards the water shed. From completely indiscernible ROIs, the algorithms returned images which are photorealistic and discernible. </a:t>
            </a:r>
          </a:p>
          <a:p>
            <a:pPr algn="just"/>
            <a:endParaRPr lang="en-PH" sz="1200" dirty="0">
              <a:latin typeface="Abadi Extra Light" panose="020B0204020104020204" pitchFamily="34" charset="0"/>
            </a:endParaRPr>
          </a:p>
          <a:p>
            <a:pPr algn="just"/>
            <a:r>
              <a:rPr lang="en-PH" sz="1200" dirty="0">
                <a:latin typeface="Abadi Extra Light" panose="020B0204020104020204" pitchFamily="34" charset="0"/>
              </a:rPr>
              <a:t>The last algorithm I used is the white patch algorithm, where we divide each </a:t>
            </a:r>
            <a:r>
              <a:rPr lang="en-PH" sz="1200" dirty="0" err="1">
                <a:latin typeface="Abadi Extra Light" panose="020B0204020104020204" pitchFamily="34" charset="0"/>
              </a:rPr>
              <a:t>chanel</a:t>
            </a:r>
            <a:r>
              <a:rPr lang="en-PH" sz="1200" dirty="0">
                <a:latin typeface="Abadi Extra Light" panose="020B0204020104020204" pitchFamily="34" charset="0"/>
              </a:rPr>
              <a:t> with the white RGB values from a known white object present in the image [1].</a:t>
            </a:r>
          </a:p>
        </p:txBody>
      </p:sp>
    </p:spTree>
    <p:extLst>
      <p:ext uri="{BB962C8B-B14F-4D97-AF65-F5344CB8AC3E}">
        <p14:creationId xmlns:p14="http://schemas.microsoft.com/office/powerpoint/2010/main" val="183226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F37E6-F704-4CC4-90A1-F6274A8440B1}"/>
              </a:ext>
            </a:extLst>
          </p:cNvPr>
          <p:cNvSpPr>
            <a:spLocks noGrp="1"/>
          </p:cNvSpPr>
          <p:nvPr>
            <p:ph type="sldNum" sz="quarter" idx="12"/>
          </p:nvPr>
        </p:nvSpPr>
        <p:spPr/>
        <p:txBody>
          <a:bodyPr/>
          <a:lstStyle/>
          <a:p>
            <a:fld id="{34284DD5-B038-453A-BCD6-971609290BE3}" type="slidenum">
              <a:rPr lang="en-US" smtClean="0"/>
              <a:t>3</a:t>
            </a:fld>
            <a:endParaRPr lang="en-US" dirty="0"/>
          </a:p>
        </p:txBody>
      </p:sp>
      <p:grpSp>
        <p:nvGrpSpPr>
          <p:cNvPr id="3" name="Group 2">
            <a:extLst>
              <a:ext uri="{FF2B5EF4-FFF2-40B4-BE49-F238E27FC236}">
                <a16:creationId xmlns:a16="http://schemas.microsoft.com/office/drawing/2014/main" id="{0AA0C5D6-A3FB-4713-A62B-7C27D7FC6A2C}"/>
              </a:ext>
            </a:extLst>
          </p:cNvPr>
          <p:cNvGrpSpPr>
            <a:grpSpLocks noChangeAspect="1"/>
          </p:cNvGrpSpPr>
          <p:nvPr/>
        </p:nvGrpSpPr>
        <p:grpSpPr>
          <a:xfrm>
            <a:off x="911567" y="197202"/>
            <a:ext cx="5034865" cy="3960000"/>
            <a:chOff x="304801" y="2413680"/>
            <a:chExt cx="6179144" cy="4860000"/>
          </a:xfrm>
        </p:grpSpPr>
        <p:pic>
          <p:nvPicPr>
            <p:cNvPr id="3084" name="Picture 12">
              <a:extLst>
                <a:ext uri="{FF2B5EF4-FFF2-40B4-BE49-F238E27FC236}">
                  <a16:creationId xmlns:a16="http://schemas.microsoft.com/office/drawing/2014/main" id="{EAE374AF-9FE7-47A1-9427-AB4070F39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413680"/>
              <a:ext cx="3311681" cy="4860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58B3AD3-4E32-4230-A416-B78A140BF3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917" y="2413680"/>
              <a:ext cx="2775028" cy="486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F2869FF-33FC-46DE-B613-FE20F8626E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557" t="9332" r="1110" b="9226"/>
            <a:stretch/>
          </p:blipFill>
          <p:spPr bwMode="auto">
            <a:xfrm>
              <a:off x="533400" y="5867400"/>
              <a:ext cx="3048000" cy="1250462"/>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
            <a:extLst>
              <a:ext uri="{FF2B5EF4-FFF2-40B4-BE49-F238E27FC236}">
                <a16:creationId xmlns:a16="http://schemas.microsoft.com/office/drawing/2014/main" id="{5B9D4E2B-F55D-48E5-8075-68FB5E7D69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8767" y="4630536"/>
            <a:ext cx="6200132" cy="216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18C75C-6C15-4194-8607-4E4DB575EFCE}"/>
              </a:ext>
            </a:extLst>
          </p:cNvPr>
          <p:cNvSpPr txBox="1"/>
          <p:nvPr/>
        </p:nvSpPr>
        <p:spPr>
          <a:xfrm>
            <a:off x="228600" y="4215038"/>
            <a:ext cx="6300466" cy="415498"/>
          </a:xfrm>
          <a:prstGeom prst="rect">
            <a:avLst/>
          </a:prstGeom>
          <a:noFill/>
        </p:spPr>
        <p:txBody>
          <a:bodyPr wrap="square" rtlCol="0">
            <a:spAutoFit/>
          </a:bodyPr>
          <a:lstStyle/>
          <a:p>
            <a:pPr algn="ctr"/>
            <a:r>
              <a:rPr lang="en-US" sz="1050" i="1" dirty="0">
                <a:solidFill>
                  <a:srgbClr val="002060"/>
                </a:solidFill>
                <a:latin typeface="Abadi Extra Light" panose="020B0204020104020204" pitchFamily="34" charset="0"/>
              </a:rPr>
              <a:t>Figure 5. Contrast stretching and gray world </a:t>
            </a:r>
            <a:r>
              <a:rPr lang="en-US" sz="1050" i="1" dirty="0" err="1">
                <a:solidFill>
                  <a:srgbClr val="002060"/>
                </a:solidFill>
                <a:latin typeface="Abadi Extra Light" panose="020B0204020104020204" pitchFamily="34" charset="0"/>
              </a:rPr>
              <a:t>algortihms</a:t>
            </a:r>
            <a:r>
              <a:rPr lang="en-US" sz="1050" i="1" dirty="0">
                <a:solidFill>
                  <a:srgbClr val="002060"/>
                </a:solidFill>
                <a:latin typeface="Abadi Extra Light" panose="020B0204020104020204" pitchFamily="34" charset="0"/>
              </a:rPr>
              <a:t> were performed on the indiscernible ROIs of a beach photo and the portion of </a:t>
            </a:r>
            <a:r>
              <a:rPr lang="en-US" sz="1050" i="1" dirty="0" err="1">
                <a:solidFill>
                  <a:srgbClr val="002060"/>
                </a:solidFill>
                <a:latin typeface="Abadi Extra Light" panose="020B0204020104020204" pitchFamily="34" charset="0"/>
              </a:rPr>
              <a:t>Ambuklao</a:t>
            </a:r>
            <a:r>
              <a:rPr lang="en-US" sz="1050" i="1" dirty="0">
                <a:solidFill>
                  <a:srgbClr val="002060"/>
                </a:solidFill>
                <a:latin typeface="Abadi Extra Light" panose="020B0204020104020204" pitchFamily="34" charset="0"/>
              </a:rPr>
              <a:t> Dam and the results returned a qualitatively realistic color story of the image.</a:t>
            </a:r>
            <a:endParaRPr lang="en-PH" sz="1050" dirty="0">
              <a:solidFill>
                <a:srgbClr val="002060"/>
              </a:solidFill>
              <a:latin typeface="Abadi Extra Light" panose="020B0204020104020204" pitchFamily="34" charset="0"/>
            </a:endParaRPr>
          </a:p>
        </p:txBody>
      </p:sp>
      <p:sp>
        <p:nvSpPr>
          <p:cNvPr id="9" name="TextBox 8">
            <a:extLst>
              <a:ext uri="{FF2B5EF4-FFF2-40B4-BE49-F238E27FC236}">
                <a16:creationId xmlns:a16="http://schemas.microsoft.com/office/drawing/2014/main" id="{0FE62048-C0EF-45F0-93DE-F2A5F64D75AD}"/>
              </a:ext>
            </a:extLst>
          </p:cNvPr>
          <p:cNvSpPr txBox="1"/>
          <p:nvPr/>
        </p:nvSpPr>
        <p:spPr>
          <a:xfrm>
            <a:off x="457200" y="7256873"/>
            <a:ext cx="5943600" cy="1200329"/>
          </a:xfrm>
          <a:prstGeom prst="rect">
            <a:avLst/>
          </a:prstGeom>
          <a:noFill/>
          <a:ln>
            <a:solidFill>
              <a:srgbClr val="C00000"/>
            </a:solidFill>
            <a:prstDash val="sysDot"/>
          </a:ln>
        </p:spPr>
        <p:txBody>
          <a:bodyPr wrap="square" rtlCol="0">
            <a:spAutoFit/>
          </a:bodyPr>
          <a:lstStyle/>
          <a:p>
            <a:pPr algn="just"/>
            <a:r>
              <a:rPr lang="en-PH" sz="1200" dirty="0">
                <a:latin typeface="Abadi Extra Light" panose="020B0204020104020204" pitchFamily="34" charset="0"/>
              </a:rPr>
              <a:t>Since there was no white object on the scene for the first two images, I added the portrait shot in Fig. 3 such that I can implement the white patch algorithm. In this image, I used the white shirt of my friend as the white object. The white patch algorithm results, in comparison with the two other algorithms, were shown all in Fig. 6. Each algorithm brings a different “flavor” to image, and I guess subjectivity/preference shall be the basis as to which algorithm performed the best. </a:t>
            </a:r>
          </a:p>
        </p:txBody>
      </p:sp>
      <p:sp>
        <p:nvSpPr>
          <p:cNvPr id="10" name="TextBox 9">
            <a:extLst>
              <a:ext uri="{FF2B5EF4-FFF2-40B4-BE49-F238E27FC236}">
                <a16:creationId xmlns:a16="http://schemas.microsoft.com/office/drawing/2014/main" id="{530459E7-227C-4F7B-AA30-2C01CBC60977}"/>
              </a:ext>
            </a:extLst>
          </p:cNvPr>
          <p:cNvSpPr txBox="1"/>
          <p:nvPr/>
        </p:nvSpPr>
        <p:spPr>
          <a:xfrm>
            <a:off x="178433" y="6813646"/>
            <a:ext cx="6300466" cy="415498"/>
          </a:xfrm>
          <a:prstGeom prst="rect">
            <a:avLst/>
          </a:prstGeom>
          <a:noFill/>
        </p:spPr>
        <p:txBody>
          <a:bodyPr wrap="square" rtlCol="0">
            <a:spAutoFit/>
          </a:bodyPr>
          <a:lstStyle/>
          <a:p>
            <a:pPr algn="ctr"/>
            <a:r>
              <a:rPr lang="en-PH" sz="1050" dirty="0">
                <a:solidFill>
                  <a:srgbClr val="002060"/>
                </a:solidFill>
                <a:latin typeface="Abadi Extra Light" panose="020B0204020104020204" pitchFamily="34" charset="0"/>
              </a:rPr>
              <a:t>Figure 6. Comparison of the images recovered by various white balancing algorithms on the portrait shot which has an innate yellowish tint due to the incandescent lighting.</a:t>
            </a:r>
          </a:p>
        </p:txBody>
      </p:sp>
      <p:sp>
        <p:nvSpPr>
          <p:cNvPr id="11" name="TextBox 10">
            <a:extLst>
              <a:ext uri="{FF2B5EF4-FFF2-40B4-BE49-F238E27FC236}">
                <a16:creationId xmlns:a16="http://schemas.microsoft.com/office/drawing/2014/main" id="{32E1BAD8-112E-4C55-B194-991ADE75C41E}"/>
              </a:ext>
            </a:extLst>
          </p:cNvPr>
          <p:cNvSpPr txBox="1"/>
          <p:nvPr/>
        </p:nvSpPr>
        <p:spPr>
          <a:xfrm>
            <a:off x="533400" y="9412254"/>
            <a:ext cx="2463887" cy="646331"/>
          </a:xfrm>
          <a:prstGeom prst="rect">
            <a:avLst/>
          </a:prstGeom>
          <a:noFill/>
        </p:spPr>
        <p:txBody>
          <a:bodyPr wrap="square" rtlCol="0">
            <a:spAutoFit/>
          </a:bodyPr>
          <a:lstStyle/>
          <a:p>
            <a:pPr algn="ctr"/>
            <a:r>
              <a:rPr lang="en-PH" sz="3600" dirty="0">
                <a:solidFill>
                  <a:srgbClr val="C00000"/>
                </a:solidFill>
                <a:latin typeface="Rollete Qaku" panose="00000500000000000000" pitchFamily="2" charset="0"/>
              </a:rPr>
              <a:t>Self  Evaluation:</a:t>
            </a:r>
            <a:endParaRPr lang="en-PH" sz="2400" dirty="0">
              <a:solidFill>
                <a:srgbClr val="C00000"/>
              </a:solidFill>
              <a:latin typeface="Rollete Qaku" panose="00000500000000000000" pitchFamily="2" charset="0"/>
            </a:endParaRPr>
          </a:p>
        </p:txBody>
      </p:sp>
      <p:sp>
        <p:nvSpPr>
          <p:cNvPr id="12" name="Freeform: Shape 11">
            <a:extLst>
              <a:ext uri="{FF2B5EF4-FFF2-40B4-BE49-F238E27FC236}">
                <a16:creationId xmlns:a16="http://schemas.microsoft.com/office/drawing/2014/main" id="{00C18BCC-8ECD-4F1F-8603-4C7BAEB060F4}"/>
              </a:ext>
            </a:extLst>
          </p:cNvPr>
          <p:cNvSpPr/>
          <p:nvPr/>
        </p:nvSpPr>
        <p:spPr>
          <a:xfrm flipV="1">
            <a:off x="402610" y="8534400"/>
            <a:ext cx="5769590" cy="1200331"/>
          </a:xfrm>
          <a:custGeom>
            <a:avLst/>
            <a:gdLst>
              <a:gd name="connsiteX0" fmla="*/ 2763011 w 6351541"/>
              <a:gd name="connsiteY0" fmla="*/ 227484 h 1950563"/>
              <a:gd name="connsiteX1" fmla="*/ 4104131 w 6351541"/>
              <a:gd name="connsiteY1" fmla="*/ 95404 h 1950563"/>
              <a:gd name="connsiteX2" fmla="*/ 6085331 w 6351541"/>
              <a:gd name="connsiteY2" fmla="*/ 95404 h 1950563"/>
              <a:gd name="connsiteX3" fmla="*/ 6308851 w 6351541"/>
              <a:gd name="connsiteY3" fmla="*/ 1314604 h 1950563"/>
              <a:gd name="connsiteX4" fmla="*/ 5871971 w 6351541"/>
              <a:gd name="connsiteY4" fmla="*/ 1467004 h 1950563"/>
              <a:gd name="connsiteX5" fmla="*/ 5790691 w 6351541"/>
              <a:gd name="connsiteY5" fmla="*/ 1853084 h 1950563"/>
              <a:gd name="connsiteX6" fmla="*/ 497331 w 6351541"/>
              <a:gd name="connsiteY6" fmla="*/ 1903884 h 1950563"/>
              <a:gd name="connsiteX7" fmla="*/ 314451 w 6351541"/>
              <a:gd name="connsiteY7" fmla="*/ 1263804 h 1950563"/>
              <a:gd name="connsiteX8" fmla="*/ 151891 w 6351541"/>
              <a:gd name="connsiteY8" fmla="*/ 1273964 h 1950563"/>
              <a:gd name="connsiteX9" fmla="*/ 19811 w 6351541"/>
              <a:gd name="connsiteY9" fmla="*/ 1213004 h 1950563"/>
              <a:gd name="connsiteX10" fmla="*/ 19811 w 6351541"/>
              <a:gd name="connsiteY10" fmla="*/ 400204 h 1950563"/>
              <a:gd name="connsiteX11" fmla="*/ 202691 w 6351541"/>
              <a:gd name="connsiteY11" fmla="*/ 288444 h 1950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1541" h="1950563">
                <a:moveTo>
                  <a:pt x="2763011" y="227484"/>
                </a:moveTo>
                <a:cubicBezTo>
                  <a:pt x="3156711" y="172450"/>
                  <a:pt x="3550411" y="117417"/>
                  <a:pt x="4104131" y="95404"/>
                </a:cubicBezTo>
                <a:cubicBezTo>
                  <a:pt x="4657851" y="73391"/>
                  <a:pt x="5717878" y="-107796"/>
                  <a:pt x="6085331" y="95404"/>
                </a:cubicBezTo>
                <a:cubicBezTo>
                  <a:pt x="6452784" y="298604"/>
                  <a:pt x="6344411" y="1086004"/>
                  <a:pt x="6308851" y="1314604"/>
                </a:cubicBezTo>
                <a:cubicBezTo>
                  <a:pt x="6273291" y="1543204"/>
                  <a:pt x="5958331" y="1377257"/>
                  <a:pt x="5871971" y="1467004"/>
                </a:cubicBezTo>
                <a:cubicBezTo>
                  <a:pt x="5785611" y="1556751"/>
                  <a:pt x="6686464" y="1780271"/>
                  <a:pt x="5790691" y="1853084"/>
                </a:cubicBezTo>
                <a:cubicBezTo>
                  <a:pt x="4894918" y="1925897"/>
                  <a:pt x="1410038" y="2002097"/>
                  <a:pt x="497331" y="1903884"/>
                </a:cubicBezTo>
                <a:cubicBezTo>
                  <a:pt x="-415376" y="1805671"/>
                  <a:pt x="372024" y="1368791"/>
                  <a:pt x="314451" y="1263804"/>
                </a:cubicBezTo>
                <a:cubicBezTo>
                  <a:pt x="256878" y="1158817"/>
                  <a:pt x="200998" y="1282431"/>
                  <a:pt x="151891" y="1273964"/>
                </a:cubicBezTo>
                <a:cubicBezTo>
                  <a:pt x="102784" y="1265497"/>
                  <a:pt x="41824" y="1358631"/>
                  <a:pt x="19811" y="1213004"/>
                </a:cubicBezTo>
                <a:cubicBezTo>
                  <a:pt x="-2202" y="1067377"/>
                  <a:pt x="-10669" y="554297"/>
                  <a:pt x="19811" y="400204"/>
                </a:cubicBezTo>
                <a:cubicBezTo>
                  <a:pt x="50291" y="246111"/>
                  <a:pt x="126491" y="267277"/>
                  <a:pt x="202691" y="288444"/>
                </a:cubicBezTo>
              </a:path>
            </a:pathLst>
          </a:cu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38D38025-219C-427B-8183-75D4F8439824}"/>
              </a:ext>
            </a:extLst>
          </p:cNvPr>
          <p:cNvSpPr txBox="1"/>
          <p:nvPr/>
        </p:nvSpPr>
        <p:spPr>
          <a:xfrm>
            <a:off x="762000" y="8698185"/>
            <a:ext cx="4953000" cy="738664"/>
          </a:xfrm>
          <a:prstGeom prst="rect">
            <a:avLst/>
          </a:prstGeom>
          <a:noFill/>
          <a:ln>
            <a:noFill/>
            <a:prstDash val="sysDot"/>
          </a:ln>
        </p:spPr>
        <p:txBody>
          <a:bodyPr wrap="square" rtlCol="0">
            <a:spAutoFit/>
          </a:bodyPr>
          <a:lstStyle/>
          <a:p>
            <a:pPr algn="just"/>
            <a:r>
              <a:rPr lang="en-PH" sz="1050" dirty="0">
                <a:latin typeface="Abadi Extra Light" panose="020B0204020104020204" pitchFamily="34" charset="0"/>
              </a:rPr>
              <a:t>I’d give myself a </a:t>
            </a:r>
            <a:r>
              <a:rPr lang="en-PH" sz="1050" b="1" dirty="0">
                <a:latin typeface="Abadi Extra Light" panose="020B0204020104020204" pitchFamily="34" charset="0"/>
              </a:rPr>
              <a:t>10/10</a:t>
            </a:r>
            <a:r>
              <a:rPr lang="en-PH" sz="1050" dirty="0">
                <a:latin typeface="Abadi Extra Light" panose="020B0204020104020204" pitchFamily="34" charset="0"/>
              </a:rPr>
              <a:t> in this activity. I got the results on the first try since I’ve been doing this in my image processing research. The only drawback in this activity is not having a quantitative measure as to how correct our white balanced image is. Nevertheless, the fact that an indiscernible image was brought back to (colorful) life is quite awesome.</a:t>
            </a:r>
          </a:p>
        </p:txBody>
      </p:sp>
    </p:spTree>
    <p:extLst>
      <p:ext uri="{BB962C8B-B14F-4D97-AF65-F5344CB8AC3E}">
        <p14:creationId xmlns:p14="http://schemas.microsoft.com/office/powerpoint/2010/main" val="680608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676</Words>
  <Application>Microsoft Office PowerPoint</Application>
  <PresentationFormat>A4 Paper (210x297 mm)</PresentationFormat>
  <Paragraphs>23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Abadi Extra Light</vt:lpstr>
      <vt:lpstr>Arial</vt:lpstr>
      <vt:lpstr>Calibri</vt:lpstr>
      <vt:lpstr>Rollete Qaku</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 csrc</dc:creator>
  <cp:lastModifiedBy>Rene Jr Principe</cp:lastModifiedBy>
  <cp:revision>47</cp:revision>
  <dcterms:created xsi:type="dcterms:W3CDTF">2019-08-29T00:42:28Z</dcterms:created>
  <dcterms:modified xsi:type="dcterms:W3CDTF">2019-09-12T02:34:53Z</dcterms:modified>
</cp:coreProperties>
</file>