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8" r:id="rId6"/>
    <p:sldId id="291" r:id="rId7"/>
    <p:sldId id="292" r:id="rId8"/>
    <p:sldId id="293" r:id="rId9"/>
  </p:sldIdLst>
  <p:sldSz cx="5715000" cy="9144000" type="screen16x10"/>
  <p:notesSz cx="6858000" cy="9144000"/>
  <p:defaultTextStyle>
    <a:defPPr>
      <a:defRPr lang="en-US"/>
    </a:defPPr>
    <a:lvl1pPr marL="0" algn="l" defTabSz="457152" rtl="0" eaLnBrk="1" latinLnBrk="0" hangingPunct="1">
      <a:defRPr sz="1800" kern="1200">
        <a:solidFill>
          <a:schemeClr val="tx1"/>
        </a:solidFill>
        <a:latin typeface="+mn-lt"/>
        <a:ea typeface="+mn-ea"/>
        <a:cs typeface="+mn-cs"/>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6" algn="l" defTabSz="457152" rtl="0" eaLnBrk="1" latinLnBrk="0" hangingPunct="1">
      <a:defRPr sz="1800" kern="1200">
        <a:solidFill>
          <a:schemeClr val="tx1"/>
        </a:solidFill>
        <a:latin typeface="+mn-lt"/>
        <a:ea typeface="+mn-ea"/>
        <a:cs typeface="+mn-cs"/>
      </a:defRPr>
    </a:lvl4pPr>
    <a:lvl5pPr marL="1828608" algn="l" defTabSz="457152" rtl="0" eaLnBrk="1" latinLnBrk="0" hangingPunct="1">
      <a:defRPr sz="1800" kern="1200">
        <a:solidFill>
          <a:schemeClr val="tx1"/>
        </a:solidFill>
        <a:latin typeface="+mn-lt"/>
        <a:ea typeface="+mn-ea"/>
        <a:cs typeface="+mn-cs"/>
      </a:defRPr>
    </a:lvl5pPr>
    <a:lvl6pPr marL="2285760" algn="l" defTabSz="457152" rtl="0" eaLnBrk="1" latinLnBrk="0" hangingPunct="1">
      <a:defRPr sz="1800" kern="1200">
        <a:solidFill>
          <a:schemeClr val="tx1"/>
        </a:solidFill>
        <a:latin typeface="+mn-lt"/>
        <a:ea typeface="+mn-ea"/>
        <a:cs typeface="+mn-cs"/>
      </a:defRPr>
    </a:lvl6pPr>
    <a:lvl7pPr marL="2742912" algn="l" defTabSz="457152" rtl="0" eaLnBrk="1" latinLnBrk="0" hangingPunct="1">
      <a:defRPr sz="1800" kern="1200">
        <a:solidFill>
          <a:schemeClr val="tx1"/>
        </a:solidFill>
        <a:latin typeface="+mn-lt"/>
        <a:ea typeface="+mn-ea"/>
        <a:cs typeface="+mn-cs"/>
      </a:defRPr>
    </a:lvl7pPr>
    <a:lvl8pPr marL="3200064" algn="l" defTabSz="457152" rtl="0" eaLnBrk="1" latinLnBrk="0" hangingPunct="1">
      <a:defRPr sz="1800" kern="1200">
        <a:solidFill>
          <a:schemeClr val="tx1"/>
        </a:solidFill>
        <a:latin typeface="+mn-lt"/>
        <a:ea typeface="+mn-ea"/>
        <a:cs typeface="+mn-cs"/>
      </a:defRPr>
    </a:lvl8pPr>
    <a:lvl9pPr marL="3657216" algn="l" defTabSz="45715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1F00"/>
    <a:srgbClr val="993300"/>
    <a:srgbClr val="660033"/>
    <a:srgbClr val="0066FF"/>
    <a:srgbClr val="000066"/>
    <a:srgbClr val="D3A72A"/>
    <a:srgbClr val="FFCC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5" autoAdjust="0"/>
    <p:restoredTop sz="94660"/>
  </p:normalViewPr>
  <p:slideViewPr>
    <p:cSldViewPr snapToGrid="0">
      <p:cViewPr varScale="1">
        <p:scale>
          <a:sx n="62" d="100"/>
          <a:sy n="62" d="100"/>
        </p:scale>
        <p:origin x="27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28626" y="1496484"/>
            <a:ext cx="4857750" cy="3183467"/>
          </a:xfrm>
        </p:spPr>
        <p:txBody>
          <a:bodyPr anchor="b"/>
          <a:lstStyle>
            <a:lvl1pPr algn="ctr">
              <a:defRPr sz="3750"/>
            </a:lvl1pPr>
          </a:lstStyle>
          <a:p>
            <a:r>
              <a:rPr lang="en-US"/>
              <a:t>Click to edit Master title style</a:t>
            </a:r>
            <a:endParaRPr lang="en-US" dirty="0"/>
          </a:p>
        </p:txBody>
      </p:sp>
      <p:sp>
        <p:nvSpPr>
          <p:cNvPr id="3" name="Subtitle 2"/>
          <p:cNvSpPr>
            <a:spLocks noGrp="1"/>
          </p:cNvSpPr>
          <p:nvPr>
            <p:ph type="subTitle" idx="1"/>
          </p:nvPr>
        </p:nvSpPr>
        <p:spPr>
          <a:xfrm>
            <a:off x="714375" y="4802718"/>
            <a:ext cx="4286250" cy="2207683"/>
          </a:xfrm>
        </p:spPr>
        <p:txBody>
          <a:bodyPr/>
          <a:lstStyle>
            <a:lvl1pPr marL="0" indent="0" algn="ctr">
              <a:buNone/>
              <a:defRPr sz="1500"/>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03/10/2019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6364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03/10/2019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709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9797" y="486835"/>
            <a:ext cx="1232297"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92907" y="486835"/>
            <a:ext cx="3625453"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03/10/2019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43178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03/10/2019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21921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9930" y="2279653"/>
            <a:ext cx="4929188" cy="3803649"/>
          </a:xfrm>
        </p:spPr>
        <p:txBody>
          <a:bodyPr anchor="b"/>
          <a:lstStyle>
            <a:lvl1pPr>
              <a:defRPr sz="3750"/>
            </a:lvl1pPr>
          </a:lstStyle>
          <a:p>
            <a:r>
              <a:rPr lang="en-US"/>
              <a:t>Click to edit Master title style</a:t>
            </a:r>
            <a:endParaRPr lang="en-US" dirty="0"/>
          </a:p>
        </p:txBody>
      </p:sp>
      <p:sp>
        <p:nvSpPr>
          <p:cNvPr id="3" name="Text Placeholder 2"/>
          <p:cNvSpPr>
            <a:spLocks noGrp="1"/>
          </p:cNvSpPr>
          <p:nvPr>
            <p:ph type="body" idx="1"/>
          </p:nvPr>
        </p:nvSpPr>
        <p:spPr>
          <a:xfrm>
            <a:off x="389930" y="6119287"/>
            <a:ext cx="4929188" cy="2000249"/>
          </a:xfrm>
        </p:spPr>
        <p:txBody>
          <a:bodyPr/>
          <a:lstStyle>
            <a:lvl1pPr marL="0" indent="0">
              <a:buNone/>
              <a:defRPr sz="1500">
                <a:solidFill>
                  <a:schemeClr val="tx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6E181D-DEF6-40E9-88CB-D34D13BCF6F6}" type="datetimeFigureOut">
              <a:rPr lang="en-PH" smtClean="0"/>
              <a:t>03/10/2019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403364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92906"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893219"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E181D-DEF6-40E9-88CB-D34D13BCF6F6}" type="datetimeFigureOut">
              <a:rPr lang="en-PH" smtClean="0"/>
              <a:t>03/10/2019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385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650" y="486837"/>
            <a:ext cx="4929188"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3652" y="2241551"/>
            <a:ext cx="2417713"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4" name="Content Placeholder 3"/>
          <p:cNvSpPr>
            <a:spLocks noGrp="1"/>
          </p:cNvSpPr>
          <p:nvPr>
            <p:ph sz="half" idx="2"/>
          </p:nvPr>
        </p:nvSpPr>
        <p:spPr>
          <a:xfrm>
            <a:off x="393652" y="3340100"/>
            <a:ext cx="241771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3220" y="2241551"/>
            <a:ext cx="2429619"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6" name="Content Placeholder 5"/>
          <p:cNvSpPr>
            <a:spLocks noGrp="1"/>
          </p:cNvSpPr>
          <p:nvPr>
            <p:ph sz="quarter" idx="4"/>
          </p:nvPr>
        </p:nvSpPr>
        <p:spPr>
          <a:xfrm>
            <a:off x="2893220" y="3340100"/>
            <a:ext cx="242961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E181D-DEF6-40E9-88CB-D34D13BCF6F6}" type="datetimeFigureOut">
              <a:rPr lang="en-PH" smtClean="0"/>
              <a:t>03/10/2019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685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E181D-DEF6-40E9-88CB-D34D13BCF6F6}" type="datetimeFigureOut">
              <a:rPr lang="en-PH" smtClean="0"/>
              <a:t>03/10/2019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8864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181D-DEF6-40E9-88CB-D34D13BCF6F6}" type="datetimeFigureOut">
              <a:rPr lang="en-PH" smtClean="0"/>
              <a:t>03/10/2019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611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2429620" y="1316570"/>
            <a:ext cx="2893219" cy="6498167"/>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03/10/2019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98579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29620" y="1316570"/>
            <a:ext cx="2893219" cy="6498167"/>
          </a:xfrm>
        </p:spPr>
        <p:txBody>
          <a:bodyPr anchor="t"/>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03/10/2019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19251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906" y="486837"/>
            <a:ext cx="4929188"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2906" y="2434167"/>
            <a:ext cx="4929188"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907" y="8475136"/>
            <a:ext cx="1285875" cy="486833"/>
          </a:xfrm>
          <a:prstGeom prst="rect">
            <a:avLst/>
          </a:prstGeom>
        </p:spPr>
        <p:txBody>
          <a:bodyPr vert="horz" lIns="91440" tIns="45720" rIns="91440" bIns="45720" rtlCol="0" anchor="ctr"/>
          <a:lstStyle>
            <a:lvl1pPr algn="l">
              <a:defRPr sz="750">
                <a:solidFill>
                  <a:schemeClr val="tx1">
                    <a:tint val="75000"/>
                  </a:schemeClr>
                </a:solidFill>
              </a:defRPr>
            </a:lvl1pPr>
          </a:lstStyle>
          <a:p>
            <a:fld id="{F06E181D-DEF6-40E9-88CB-D34D13BCF6F6}" type="datetimeFigureOut">
              <a:rPr lang="en-PH" smtClean="0"/>
              <a:t>03/10/2019</a:t>
            </a:fld>
            <a:endParaRPr lang="en-PH"/>
          </a:p>
        </p:txBody>
      </p:sp>
      <p:sp>
        <p:nvSpPr>
          <p:cNvPr id="5" name="Footer Placeholder 4"/>
          <p:cNvSpPr>
            <a:spLocks noGrp="1"/>
          </p:cNvSpPr>
          <p:nvPr>
            <p:ph type="ftr" sz="quarter" idx="3"/>
          </p:nvPr>
        </p:nvSpPr>
        <p:spPr>
          <a:xfrm>
            <a:off x="1893095" y="8475136"/>
            <a:ext cx="1928813" cy="486833"/>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036220" y="8475136"/>
            <a:ext cx="1285875" cy="486833"/>
          </a:xfrm>
          <a:prstGeom prst="rect">
            <a:avLst/>
          </a:prstGeom>
        </p:spPr>
        <p:txBody>
          <a:bodyPr vert="horz" lIns="91440" tIns="45720" rIns="91440" bIns="45720" rtlCol="0" anchor="ctr"/>
          <a:lstStyle>
            <a:lvl1pPr algn="r">
              <a:defRPr sz="75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404520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715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142875" indent="-142875" algn="l" defTabSz="571500" rtl="0" eaLnBrk="1" latinLnBrk="0" hangingPunct="1">
        <a:lnSpc>
          <a:spcPct val="90000"/>
        </a:lnSpc>
        <a:spcBef>
          <a:spcPts val="625"/>
        </a:spcBef>
        <a:buFont typeface="Arial" panose="020B0604020202020204" pitchFamily="34" charset="0"/>
        <a:buChar char="•"/>
        <a:defRPr sz="1750" kern="1200">
          <a:solidFill>
            <a:schemeClr val="tx1"/>
          </a:solidFill>
          <a:latin typeface="+mn-lt"/>
          <a:ea typeface="+mn-ea"/>
          <a:cs typeface="+mn-cs"/>
        </a:defRPr>
      </a:lvl1pPr>
      <a:lvl2pPr marL="428625" indent="-142875" algn="l" defTabSz="571500"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375" indent="-142875" algn="l" defTabSz="571500"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5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16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3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8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42DB2D19-49B6-413E-9C46-09110A206225}"/>
              </a:ext>
            </a:extLst>
          </p:cNvPr>
          <p:cNvGrpSpPr>
            <a:grpSpLocks noChangeAspect="1"/>
          </p:cNvGrpSpPr>
          <p:nvPr/>
        </p:nvGrpSpPr>
        <p:grpSpPr>
          <a:xfrm flipH="1" flipV="1">
            <a:off x="4107676" y="7530541"/>
            <a:ext cx="1439284" cy="1440000"/>
            <a:chOff x="248712" y="217078"/>
            <a:chExt cx="970534" cy="971017"/>
          </a:xfrm>
        </p:grpSpPr>
        <p:sp>
          <p:nvSpPr>
            <p:cNvPr id="67" name="Rectangle 66">
              <a:extLst>
                <a:ext uri="{FF2B5EF4-FFF2-40B4-BE49-F238E27FC236}">
                  <a16:creationId xmlns:a16="http://schemas.microsoft.com/office/drawing/2014/main" id="{5D022747-D66E-456F-AB80-3509A2C4FD64}"/>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8" name="Rectangle 67">
              <a:extLst>
                <a:ext uri="{FF2B5EF4-FFF2-40B4-BE49-F238E27FC236}">
                  <a16:creationId xmlns:a16="http://schemas.microsoft.com/office/drawing/2014/main" id="{DC44FC8D-D859-46F2-B464-10A81E62E9DB}"/>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grpSp>
        <p:nvGrpSpPr>
          <p:cNvPr id="15" name="Group 14">
            <a:extLst>
              <a:ext uri="{FF2B5EF4-FFF2-40B4-BE49-F238E27FC236}">
                <a16:creationId xmlns:a16="http://schemas.microsoft.com/office/drawing/2014/main" id="{88BB18AA-977F-41C7-BB22-E6CF90A58730}"/>
              </a:ext>
            </a:extLst>
          </p:cNvPr>
          <p:cNvGrpSpPr>
            <a:grpSpLocks noChangeAspect="1"/>
          </p:cNvGrpSpPr>
          <p:nvPr/>
        </p:nvGrpSpPr>
        <p:grpSpPr>
          <a:xfrm>
            <a:off x="282905" y="225893"/>
            <a:ext cx="1439284" cy="1440000"/>
            <a:chOff x="248712" y="217078"/>
            <a:chExt cx="970534" cy="971017"/>
          </a:xfrm>
        </p:grpSpPr>
        <p:sp>
          <p:nvSpPr>
            <p:cNvPr id="14" name="Rectangle 13">
              <a:extLst>
                <a:ext uri="{FF2B5EF4-FFF2-40B4-BE49-F238E27FC236}">
                  <a16:creationId xmlns:a16="http://schemas.microsoft.com/office/drawing/2014/main" id="{B8030B21-A511-482A-8988-C2FC38A41813}"/>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5" name="Rectangle 64">
              <a:extLst>
                <a:ext uri="{FF2B5EF4-FFF2-40B4-BE49-F238E27FC236}">
                  <a16:creationId xmlns:a16="http://schemas.microsoft.com/office/drawing/2014/main" id="{F987E975-FB41-417F-9182-5AE776F20F27}"/>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pic>
        <p:nvPicPr>
          <p:cNvPr id="126" name="Picture 125">
            <a:extLst>
              <a:ext uri="{FF2B5EF4-FFF2-40B4-BE49-F238E27FC236}">
                <a16:creationId xmlns:a16="http://schemas.microsoft.com/office/drawing/2014/main" id="{861FE889-63D6-4FB3-ADCF-E9AC4E6B6E9A}"/>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4544672" y="7871710"/>
            <a:ext cx="780909" cy="780909"/>
          </a:xfrm>
          <a:prstGeom prst="ellipse">
            <a:avLst/>
          </a:prstGeom>
          <a:ln w="34925" cap="sq" cmpd="sng">
            <a:solidFill>
              <a:srgbClr val="993300"/>
            </a:solidFill>
            <a:prstDash val="lgDash"/>
          </a:ln>
          <a:effectLst>
            <a:outerShdw blurRad="127000" algn="bl" rotWithShape="0">
              <a:srgbClr val="000000"/>
            </a:outerShdw>
          </a:effectLst>
          <a:scene3d>
            <a:camera prst="perspectiveFront" fov="5400000"/>
            <a:lightRig rig="threePt" dir="t">
              <a:rot lat="0" lon="0" rev="19200000"/>
            </a:lightRig>
          </a:scene3d>
          <a:sp3d extrusionH="25400">
            <a:extrusionClr>
              <a:srgbClr val="000000"/>
            </a:extrusionClr>
          </a:sp3d>
        </p:spPr>
      </p:pic>
      <p:grpSp>
        <p:nvGrpSpPr>
          <p:cNvPr id="129" name="Group 128">
            <a:extLst>
              <a:ext uri="{FF2B5EF4-FFF2-40B4-BE49-F238E27FC236}">
                <a16:creationId xmlns:a16="http://schemas.microsoft.com/office/drawing/2014/main" id="{38A4A754-1037-4694-9167-8CD1574C8524}"/>
              </a:ext>
            </a:extLst>
          </p:cNvPr>
          <p:cNvGrpSpPr/>
          <p:nvPr/>
        </p:nvGrpSpPr>
        <p:grpSpPr>
          <a:xfrm>
            <a:off x="1135627" y="7928180"/>
            <a:ext cx="3232170" cy="837049"/>
            <a:chOff x="2304027" y="5072480"/>
            <a:chExt cx="5683686" cy="1263640"/>
          </a:xfrm>
        </p:grpSpPr>
        <p:sp>
          <p:nvSpPr>
            <p:cNvPr id="124" name="Subtitle 2">
              <a:extLst>
                <a:ext uri="{FF2B5EF4-FFF2-40B4-BE49-F238E27FC236}">
                  <a16:creationId xmlns:a16="http://schemas.microsoft.com/office/drawing/2014/main" id="{6A892663-8899-46D9-BC6C-BAB965BD562A}"/>
                </a:ext>
              </a:extLst>
            </p:cNvPr>
            <p:cNvSpPr txBox="1">
              <a:spLocks/>
            </p:cNvSpPr>
            <p:nvPr/>
          </p:nvSpPr>
          <p:spPr>
            <a:xfrm>
              <a:off x="2343318" y="5072480"/>
              <a:ext cx="5644395" cy="1008394"/>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b="1" dirty="0">
                  <a:ln>
                    <a:solidFill>
                      <a:srgbClr val="FFC000"/>
                    </a:solidFill>
                  </a:ln>
                  <a:noFill/>
                  <a:latin typeface="Bahnschrift SemiLight" panose="020B0502040204020203" pitchFamily="34" charset="0"/>
                </a:rPr>
                <a:t>RENE L. PRINCIPE JR</a:t>
              </a:r>
            </a:p>
          </p:txBody>
        </p:sp>
        <p:sp>
          <p:nvSpPr>
            <p:cNvPr id="127" name="Subtitle 2">
              <a:extLst>
                <a:ext uri="{FF2B5EF4-FFF2-40B4-BE49-F238E27FC236}">
                  <a16:creationId xmlns:a16="http://schemas.microsoft.com/office/drawing/2014/main" id="{B0A2D7AB-93D0-4CA8-A148-4C50C72E7D0F}"/>
                </a:ext>
              </a:extLst>
            </p:cNvPr>
            <p:cNvSpPr txBox="1">
              <a:spLocks/>
            </p:cNvSpPr>
            <p:nvPr/>
          </p:nvSpPr>
          <p:spPr>
            <a:xfrm>
              <a:off x="2304027" y="5672769"/>
              <a:ext cx="5605859" cy="663351"/>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dirty="0">
                  <a:solidFill>
                    <a:srgbClr val="993300"/>
                  </a:solidFill>
                  <a:latin typeface="Bahnschrift SemiLight" panose="020B0502040204020203" pitchFamily="34" charset="0"/>
                </a:rPr>
                <a:t>2015-04622</a:t>
              </a:r>
            </a:p>
          </p:txBody>
        </p:sp>
      </p:grpSp>
      <p:sp>
        <p:nvSpPr>
          <p:cNvPr id="62" name="Subtitle 2">
            <a:extLst>
              <a:ext uri="{FF2B5EF4-FFF2-40B4-BE49-F238E27FC236}">
                <a16:creationId xmlns:a16="http://schemas.microsoft.com/office/drawing/2014/main" id="{3586EDB5-FFE7-4E45-A559-31B94FAC6F15}"/>
              </a:ext>
            </a:extLst>
          </p:cNvPr>
          <p:cNvSpPr txBox="1">
            <a:spLocks/>
          </p:cNvSpPr>
          <p:nvPr/>
        </p:nvSpPr>
        <p:spPr>
          <a:xfrm>
            <a:off x="671585" y="602974"/>
            <a:ext cx="3174135" cy="802941"/>
          </a:xfrm>
          <a:prstGeom prst="rect">
            <a:avLst/>
          </a:prstGeom>
        </p:spPr>
        <p:txBody>
          <a:bodyPr vert="horz" lIns="42863" tIns="21431" rIns="42863" bIns="21431"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solidFill>
                  <a:srgbClr val="993300"/>
                </a:solidFill>
                <a:latin typeface="Bahnschrift Condensed" panose="020B0502040204020203" pitchFamily="34" charset="0"/>
              </a:rPr>
              <a:t>APPLIED PHYSICS 186</a:t>
            </a:r>
          </a:p>
          <a:p>
            <a:pPr algn="l">
              <a:lnSpc>
                <a:spcPct val="100000"/>
              </a:lnSpc>
              <a:spcBef>
                <a:spcPts val="0"/>
              </a:spcBef>
            </a:pPr>
            <a:r>
              <a:rPr lang="en-PH" sz="2800" dirty="0">
                <a:solidFill>
                  <a:srgbClr val="993300"/>
                </a:solidFill>
                <a:latin typeface="Bahnschrift Condensed" panose="020B0502040204020203" pitchFamily="34" charset="0"/>
              </a:rPr>
              <a:t>DR. MARICOR SORIANO</a:t>
            </a:r>
          </a:p>
        </p:txBody>
      </p:sp>
      <p:grpSp>
        <p:nvGrpSpPr>
          <p:cNvPr id="8" name="Group 7">
            <a:extLst>
              <a:ext uri="{FF2B5EF4-FFF2-40B4-BE49-F238E27FC236}">
                <a16:creationId xmlns:a16="http://schemas.microsoft.com/office/drawing/2014/main" id="{EC7FB0F0-D34B-43D9-B043-8AC0CAA2BC17}"/>
              </a:ext>
            </a:extLst>
          </p:cNvPr>
          <p:cNvGrpSpPr>
            <a:grpSpLocks noChangeAspect="1"/>
          </p:cNvGrpSpPr>
          <p:nvPr/>
        </p:nvGrpSpPr>
        <p:grpSpPr>
          <a:xfrm>
            <a:off x="3456350" y="972353"/>
            <a:ext cx="2025000" cy="2025000"/>
            <a:chOff x="2630021" y="-232983"/>
            <a:chExt cx="2340000" cy="2340000"/>
          </a:xfrm>
        </p:grpSpPr>
        <p:sp>
          <p:nvSpPr>
            <p:cNvPr id="7" name="Oval 6">
              <a:extLst>
                <a:ext uri="{FF2B5EF4-FFF2-40B4-BE49-F238E27FC236}">
                  <a16:creationId xmlns:a16="http://schemas.microsoft.com/office/drawing/2014/main" id="{1CC0135D-4BF2-4BA6-90B4-23604C9EFA19}"/>
                </a:ext>
              </a:extLst>
            </p:cNvPr>
            <p:cNvSpPr/>
            <p:nvPr/>
          </p:nvSpPr>
          <p:spPr>
            <a:xfrm>
              <a:off x="2630021" y="-232983"/>
              <a:ext cx="2340000" cy="2340000"/>
            </a:xfrm>
            <a:prstGeom prst="ellipse">
              <a:avLst/>
            </a:prstGeom>
            <a:solidFill>
              <a:srgbClr val="5C1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6" name="Oval 5">
              <a:extLst>
                <a:ext uri="{FF2B5EF4-FFF2-40B4-BE49-F238E27FC236}">
                  <a16:creationId xmlns:a16="http://schemas.microsoft.com/office/drawing/2014/main" id="{5EAE11FA-DDD0-4C6F-A740-A168E185F04B}"/>
                </a:ext>
              </a:extLst>
            </p:cNvPr>
            <p:cNvSpPr/>
            <p:nvPr/>
          </p:nvSpPr>
          <p:spPr>
            <a:xfrm>
              <a:off x="2810021" y="-52983"/>
              <a:ext cx="1980000" cy="1980000"/>
            </a:xfrm>
            <a:prstGeom prst="ellipse">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5" name="Oval 4">
              <a:extLst>
                <a:ext uri="{FF2B5EF4-FFF2-40B4-BE49-F238E27FC236}">
                  <a16:creationId xmlns:a16="http://schemas.microsoft.com/office/drawing/2014/main" id="{7D634350-52D2-451D-AEC9-9C359E0EFCFB}"/>
                </a:ext>
              </a:extLst>
            </p:cNvPr>
            <p:cNvSpPr/>
            <p:nvPr/>
          </p:nvSpPr>
          <p:spPr>
            <a:xfrm>
              <a:off x="2990021" y="127017"/>
              <a:ext cx="1620000" cy="1620000"/>
            </a:xfrm>
            <a:prstGeom prst="ellipse">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4" name="Oval 3">
              <a:extLst>
                <a:ext uri="{FF2B5EF4-FFF2-40B4-BE49-F238E27FC236}">
                  <a16:creationId xmlns:a16="http://schemas.microsoft.com/office/drawing/2014/main" id="{42276322-6565-4806-943D-50FBD0996CEE}"/>
                </a:ext>
              </a:extLst>
            </p:cNvPr>
            <p:cNvSpPr/>
            <p:nvPr/>
          </p:nvSpPr>
          <p:spPr>
            <a:xfrm>
              <a:off x="3170021" y="307017"/>
              <a:ext cx="1260000" cy="12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grpSp>
      <p:grpSp>
        <p:nvGrpSpPr>
          <p:cNvPr id="9" name="Group 8">
            <a:extLst>
              <a:ext uri="{FF2B5EF4-FFF2-40B4-BE49-F238E27FC236}">
                <a16:creationId xmlns:a16="http://schemas.microsoft.com/office/drawing/2014/main" id="{F36E5335-33C4-45E2-8588-4C23F74BCCD3}"/>
              </a:ext>
            </a:extLst>
          </p:cNvPr>
          <p:cNvGrpSpPr/>
          <p:nvPr/>
        </p:nvGrpSpPr>
        <p:grpSpPr>
          <a:xfrm>
            <a:off x="422537" y="2363363"/>
            <a:ext cx="4914726" cy="1745576"/>
            <a:chOff x="1171588" y="2170466"/>
            <a:chExt cx="4914726" cy="1745576"/>
          </a:xfrm>
        </p:grpSpPr>
        <p:pic>
          <p:nvPicPr>
            <p:cNvPr id="110" name="Picture 109">
              <a:extLst>
                <a:ext uri="{FF2B5EF4-FFF2-40B4-BE49-F238E27FC236}">
                  <a16:creationId xmlns:a16="http://schemas.microsoft.com/office/drawing/2014/main" id="{EF26C3B6-2C6F-45A5-A1F6-DC52931A1A27}"/>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Effect>
                        <a14:brightnessContrast bright="20000" contrast="40000"/>
                      </a14:imgEffect>
                    </a14:imgLayer>
                  </a14:imgProps>
                </a:ext>
              </a:extLst>
            </a:blip>
            <a:stretch>
              <a:fillRect/>
            </a:stretch>
          </p:blipFill>
          <p:spPr>
            <a:xfrm>
              <a:off x="1171588" y="2553590"/>
              <a:ext cx="1362452" cy="1362452"/>
            </a:xfrm>
            <a:prstGeom prst="rect">
              <a:avLst/>
            </a:prstGeom>
          </p:spPr>
        </p:pic>
        <p:sp>
          <p:nvSpPr>
            <p:cNvPr id="61" name="Subtitle 2">
              <a:extLst>
                <a:ext uri="{FF2B5EF4-FFF2-40B4-BE49-F238E27FC236}">
                  <a16:creationId xmlns:a16="http://schemas.microsoft.com/office/drawing/2014/main" id="{2A7EF5A5-90B4-40A3-86B7-218F1354D65E}"/>
                </a:ext>
              </a:extLst>
            </p:cNvPr>
            <p:cNvSpPr txBox="1">
              <a:spLocks/>
            </p:cNvSpPr>
            <p:nvPr/>
          </p:nvSpPr>
          <p:spPr>
            <a:xfrm>
              <a:off x="1288545" y="2170466"/>
              <a:ext cx="3490940" cy="718223"/>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4800" b="1" i="1" dirty="0">
                  <a:solidFill>
                    <a:schemeClr val="bg1"/>
                  </a:solidFill>
                  <a:latin typeface="Bahnschrift SemiCondensed" panose="020B0502040204020203" pitchFamily="34" charset="0"/>
                </a:rPr>
                <a:t>Interpreting a</a:t>
              </a:r>
            </a:p>
          </p:txBody>
        </p:sp>
        <p:sp>
          <p:nvSpPr>
            <p:cNvPr id="131" name="Subtitle 2">
              <a:extLst>
                <a:ext uri="{FF2B5EF4-FFF2-40B4-BE49-F238E27FC236}">
                  <a16:creationId xmlns:a16="http://schemas.microsoft.com/office/drawing/2014/main" id="{E9C321F0-B19F-4A18-904E-D9599F72C13B}"/>
                </a:ext>
              </a:extLst>
            </p:cNvPr>
            <p:cNvSpPr txBox="1">
              <a:spLocks/>
            </p:cNvSpPr>
            <p:nvPr/>
          </p:nvSpPr>
          <p:spPr>
            <a:xfrm>
              <a:off x="1658695" y="2760876"/>
              <a:ext cx="4427619" cy="825917"/>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5400" b="1" i="1" dirty="0">
                  <a:solidFill>
                    <a:srgbClr val="993300"/>
                  </a:solidFill>
                  <a:latin typeface="Bahnschrift SemiCondensed" panose="020B0502040204020203" pitchFamily="34" charset="0"/>
                </a:rPr>
                <a:t>MUSICAL SCORE</a:t>
              </a:r>
            </a:p>
          </p:txBody>
        </p:sp>
      </p:grpSp>
      <p:sp>
        <p:nvSpPr>
          <p:cNvPr id="64" name="Subtitle 2">
            <a:extLst>
              <a:ext uri="{FF2B5EF4-FFF2-40B4-BE49-F238E27FC236}">
                <a16:creationId xmlns:a16="http://schemas.microsoft.com/office/drawing/2014/main" id="{A8FA2CD8-0972-46F8-A34C-0EC485884208}"/>
              </a:ext>
            </a:extLst>
          </p:cNvPr>
          <p:cNvSpPr txBox="1">
            <a:spLocks/>
          </p:cNvSpPr>
          <p:nvPr/>
        </p:nvSpPr>
        <p:spPr>
          <a:xfrm>
            <a:off x="1877959" y="1627664"/>
            <a:ext cx="4304950" cy="1525827"/>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8000" dirty="0">
                <a:solidFill>
                  <a:srgbClr val="FFC000"/>
                </a:solidFill>
                <a:latin typeface="Rollete Qaku" panose="00000500000000000000" pitchFamily="2" charset="0"/>
              </a:rPr>
              <a:t>Activity    </a:t>
            </a:r>
            <a:r>
              <a:rPr lang="en-PH" sz="8000" dirty="0">
                <a:solidFill>
                  <a:sysClr val="windowText" lastClr="000000"/>
                </a:solidFill>
                <a:latin typeface="Rollete Qaku" panose="00000500000000000000" pitchFamily="2" charset="0"/>
              </a:rPr>
              <a:t>9</a:t>
            </a:r>
          </a:p>
        </p:txBody>
      </p:sp>
      <p:pic>
        <p:nvPicPr>
          <p:cNvPr id="3" name="Picture 2">
            <a:extLst>
              <a:ext uri="{FF2B5EF4-FFF2-40B4-BE49-F238E27FC236}">
                <a16:creationId xmlns:a16="http://schemas.microsoft.com/office/drawing/2014/main" id="{15C43C58-1B90-42B4-B1E4-6FB8C2602C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438006"/>
            <a:ext cx="5715000" cy="2450181"/>
          </a:xfrm>
          <a:prstGeom prst="rect">
            <a:avLst/>
          </a:prstGeom>
          <a:solidFill>
            <a:schemeClr val="bg1"/>
          </a:solidFill>
        </p:spPr>
      </p:pic>
      <p:sp>
        <p:nvSpPr>
          <p:cNvPr id="26" name="Subtitle 2">
            <a:extLst>
              <a:ext uri="{FF2B5EF4-FFF2-40B4-BE49-F238E27FC236}">
                <a16:creationId xmlns:a16="http://schemas.microsoft.com/office/drawing/2014/main" id="{582BBF23-B2CC-4ECC-AB63-0A8525B61A0B}"/>
              </a:ext>
            </a:extLst>
          </p:cNvPr>
          <p:cNvSpPr txBox="1">
            <a:spLocks/>
          </p:cNvSpPr>
          <p:nvPr/>
        </p:nvSpPr>
        <p:spPr>
          <a:xfrm>
            <a:off x="86192" y="6972149"/>
            <a:ext cx="4782749" cy="711286"/>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1400" dirty="0">
                <a:solidFill>
                  <a:schemeClr val="bg1"/>
                </a:solidFill>
                <a:effectLst>
                  <a:outerShdw blurRad="38100" dist="38100" dir="2700000" algn="tl">
                    <a:schemeClr val="bg1">
                      <a:alpha val="43000"/>
                    </a:schemeClr>
                  </a:outerShdw>
                </a:effectLst>
                <a:highlight>
                  <a:srgbClr val="5C1F00"/>
                </a:highlight>
                <a:latin typeface="Abadi Extra Light" panose="020B0204020104020204" pitchFamily="34" charset="0"/>
                <a:cs typeface="Times New Roman" panose="02020603050405020304" pitchFamily="18" charset="0"/>
              </a:rPr>
              <a:t>https://upload.wikimedia.org/wikipedia/commons/9/90/Twinkle_Twinkle_Sheet_Music.png</a:t>
            </a:r>
          </a:p>
        </p:txBody>
      </p:sp>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0066FF"/>
            </a:gs>
            <a:gs pos="100000">
              <a:srgbClr val="660033"/>
            </a:gs>
            <a:gs pos="65000">
              <a:schemeClr val="tx1"/>
            </a:gs>
            <a:gs pos="0">
              <a:srgbClr val="7030A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FA7AC6BA-8320-4C81-9565-82E0D2F27E47}"/>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66125" y="422446"/>
            <a:ext cx="4782749" cy="3562910"/>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In this report, the quarter notes and half notes of the “Twinkle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Twinkle</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Little Star” musical score sheet in Figure 1 shall be extracted. The first challenge was trying to remove everything else (staff lines, G-clefs, letterings, etc. I tried applying the skills I acquired previously in the Morphological Operations activity, where a horizontal dilation kernel shall remove the vertical lines while a vertical dilation kernel shall remove the horizontal lines on the sheet. After applying numerous dilation and erosion operations,  my results as shown in Fig. 2 were able to locate the quarter notes however, a lot of artifacts are still present on the final results. I removed these artifacts by further applying Open CV’s </a:t>
            </a:r>
            <a:r>
              <a:rPr lang="en-PH" sz="1400" i="1"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GuassianBlur</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and thresholding. After this pre-processing stage, what’s left are irregular contours of the quarter notes. There’s no need to worry because what we’re after is the pixel location of these contours. For this, I used OpenCV’s </a:t>
            </a:r>
            <a:r>
              <a:rPr lang="en-PH" sz="1400" i="1"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findContours</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package. The problem with this package is that it automatically sorts the coordinates list. </a:t>
            </a:r>
          </a:p>
        </p:txBody>
      </p:sp>
      <p:sp>
        <p:nvSpPr>
          <p:cNvPr id="21" name="Subtitle 2">
            <a:extLst>
              <a:ext uri="{FF2B5EF4-FFF2-40B4-BE49-F238E27FC236}">
                <a16:creationId xmlns:a16="http://schemas.microsoft.com/office/drawing/2014/main" id="{BA787246-1A4C-4425-B1D0-5F53CEF19232}"/>
              </a:ext>
            </a:extLst>
          </p:cNvPr>
          <p:cNvSpPr txBox="1">
            <a:spLocks/>
          </p:cNvSpPr>
          <p:nvPr/>
        </p:nvSpPr>
        <p:spPr>
          <a:xfrm>
            <a:off x="325196" y="8418848"/>
            <a:ext cx="5049209" cy="548445"/>
          </a:xfrm>
          <a:prstGeom prst="rect">
            <a:avLst/>
          </a:prstGeom>
          <a:noFill/>
          <a:ln>
            <a:noFill/>
          </a:ln>
        </p:spPr>
        <p:txBody>
          <a:bodyPr vert="horz" lIns="42863" tIns="21431" rIns="42863" bIns="21431"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50" i="1" dirty="0">
                <a:solidFill>
                  <a:schemeClr val="bg1"/>
                </a:solidFill>
                <a:highlight>
                  <a:srgbClr val="000000"/>
                </a:highlight>
                <a:latin typeface="Abadi Extra Light" panose="020B0204020104020204" pitchFamily="34" charset="0"/>
              </a:rPr>
              <a:t>Figure 2. Manually applying morphological operations to the musical sheet using the kernel at the left sides. The resulting image is shown on the right side and after the final operation, the location of the quarter notes were the only ones obviously detected, however, a lot of  unwanted artifacts are still visible. </a:t>
            </a:r>
          </a:p>
        </p:txBody>
      </p:sp>
      <p:grpSp>
        <p:nvGrpSpPr>
          <p:cNvPr id="7" name="Group 6">
            <a:extLst>
              <a:ext uri="{FF2B5EF4-FFF2-40B4-BE49-F238E27FC236}">
                <a16:creationId xmlns:a16="http://schemas.microsoft.com/office/drawing/2014/main" id="{E0B7D07B-1429-469E-A233-F06B00AB048E}"/>
              </a:ext>
            </a:extLst>
          </p:cNvPr>
          <p:cNvGrpSpPr>
            <a:grpSpLocks noChangeAspect="1"/>
          </p:cNvGrpSpPr>
          <p:nvPr/>
        </p:nvGrpSpPr>
        <p:grpSpPr>
          <a:xfrm>
            <a:off x="466125" y="3734604"/>
            <a:ext cx="4814078" cy="4634342"/>
            <a:chOff x="609099" y="2476028"/>
            <a:chExt cx="4487543" cy="4320000"/>
          </a:xfrm>
          <a:solidFill>
            <a:schemeClr val="bg1"/>
          </a:solidFill>
        </p:grpSpPr>
        <p:pic>
          <p:nvPicPr>
            <p:cNvPr id="5" name="Picture 2">
              <a:extLst>
                <a:ext uri="{FF2B5EF4-FFF2-40B4-BE49-F238E27FC236}">
                  <a16:creationId xmlns:a16="http://schemas.microsoft.com/office/drawing/2014/main" id="{D6A24CF3-0026-4DCD-8EDC-DA4516C14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41" y="2476028"/>
              <a:ext cx="2990001" cy="4320000"/>
            </a:xfrm>
            <a:prstGeom prst="rect">
              <a:avLst/>
            </a:prstGeom>
            <a:grpFill/>
          </p:spPr>
        </p:pic>
        <p:pic>
          <p:nvPicPr>
            <p:cNvPr id="6" name="Picture 4">
              <a:extLst>
                <a:ext uri="{FF2B5EF4-FFF2-40B4-BE49-F238E27FC236}">
                  <a16:creationId xmlns:a16="http://schemas.microsoft.com/office/drawing/2014/main" id="{0A0ACB02-76EF-48CD-A9D9-8D1F2D6DD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99" y="2476028"/>
              <a:ext cx="1363407" cy="4320000"/>
            </a:xfrm>
            <a:prstGeom prst="rect">
              <a:avLst/>
            </a:prstGeom>
            <a:grpFill/>
          </p:spPr>
        </p:pic>
      </p:grpSp>
    </p:spTree>
    <p:extLst>
      <p:ext uri="{BB962C8B-B14F-4D97-AF65-F5344CB8AC3E}">
        <p14:creationId xmlns:p14="http://schemas.microsoft.com/office/powerpoint/2010/main" val="216525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2000">
              <a:srgbClr val="0066FF"/>
            </a:gs>
            <a:gs pos="100000">
              <a:srgbClr val="660033"/>
            </a:gs>
            <a:gs pos="65000">
              <a:schemeClr val="tx1"/>
            </a:gs>
            <a:gs pos="0">
              <a:srgbClr val="7030A0"/>
            </a:gs>
          </a:gsLst>
          <a:path path="circle">
            <a:fillToRect l="100000" t="100000"/>
          </a:path>
        </a:gra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FA7AC6BA-8320-4C81-9565-82E0D2F27E47}"/>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pic>
        <p:nvPicPr>
          <p:cNvPr id="2054" name="Picture 6">
            <a:extLst>
              <a:ext uri="{FF2B5EF4-FFF2-40B4-BE49-F238E27FC236}">
                <a16:creationId xmlns:a16="http://schemas.microsoft.com/office/drawing/2014/main" id="{F21B98AF-B580-4BCA-AB75-ACF3935A0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1" y="3779014"/>
            <a:ext cx="5115177" cy="3960000"/>
          </a:xfrm>
          <a:prstGeom prst="rect">
            <a:avLst/>
          </a:prstGeom>
          <a:solidFill>
            <a:schemeClr val="bg1"/>
          </a:solidFill>
          <a:effectLst>
            <a:outerShdw blurRad="63500" sx="102000" sy="102000" algn="ctr" rotWithShape="0">
              <a:prstClr val="black">
                <a:alpha val="40000"/>
              </a:prstClr>
            </a:outerShdw>
          </a:effectLst>
        </p:spPr>
      </p:pic>
      <p:sp>
        <p:nvSpPr>
          <p:cNvPr id="18" name="Subtitle 2">
            <a:extLst>
              <a:ext uri="{FF2B5EF4-FFF2-40B4-BE49-F238E27FC236}">
                <a16:creationId xmlns:a16="http://schemas.microsoft.com/office/drawing/2014/main" id="{99AB6E95-2187-4C58-A4CE-D24AC73AD851}"/>
              </a:ext>
            </a:extLst>
          </p:cNvPr>
          <p:cNvSpPr txBox="1">
            <a:spLocks/>
          </p:cNvSpPr>
          <p:nvPr/>
        </p:nvSpPr>
        <p:spPr>
          <a:xfrm>
            <a:off x="325196" y="7839456"/>
            <a:ext cx="5049209" cy="1213181"/>
          </a:xfrm>
          <a:prstGeom prst="rect">
            <a:avLst/>
          </a:prstGeom>
          <a:noFill/>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i="1" dirty="0">
                <a:solidFill>
                  <a:schemeClr val="bg1"/>
                </a:solidFill>
                <a:highlight>
                  <a:srgbClr val="000000"/>
                </a:highlight>
                <a:latin typeface="Abadi Extra Light" panose="020B0204020104020204" pitchFamily="34" charset="0"/>
              </a:rPr>
              <a:t>Figure 3. After applying various operations on the Section of Interest, the pixel coordinates of the notes are now known, as shown in the first two images. Extraction of staff coordinates was used to come up with a calibration equation which relates pixel location to frequency exclusive for the Section of Interest only. Using this, the frequency of the notes were determined. It is safe to say that the coordinate extraction was successful as shown by the  last image, where the plotted coordinates superimposed on the sheet coincide with the notes. </a:t>
            </a:r>
          </a:p>
        </p:txBody>
      </p:sp>
      <p:sp>
        <p:nvSpPr>
          <p:cNvPr id="20" name="Subtitle 2">
            <a:extLst>
              <a:ext uri="{FF2B5EF4-FFF2-40B4-BE49-F238E27FC236}">
                <a16:creationId xmlns:a16="http://schemas.microsoft.com/office/drawing/2014/main" id="{C78C6D15-3F90-4BDF-B4D8-0E49135FEB3A}"/>
              </a:ext>
            </a:extLst>
          </p:cNvPr>
          <p:cNvSpPr txBox="1">
            <a:spLocks/>
          </p:cNvSpPr>
          <p:nvPr/>
        </p:nvSpPr>
        <p:spPr>
          <a:xfrm>
            <a:off x="466125" y="422446"/>
            <a:ext cx="4782749" cy="3448514"/>
          </a:xfrm>
          <a:prstGeom prst="rect">
            <a:avLst/>
          </a:prstGeom>
          <a:ln>
            <a:noFill/>
          </a:ln>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To facilitate the upcoming problems, I opted to do the command sequence on a Section of Interest (SOI) in the musical sheet. Each SOI shall contain one staff only, and so, I have now three sections. For each section, The quarter note coordinate was extracted using the method earlier. Meanwhile, a template matching package in OpenCV was used to detect the location of the half note using a half note template. All of these coordinate pairs were stored on a list. Now, each line on the staff has a known frequency. From the five lines, a linear regression was carried out to determine the calibration curve. This calibration curve shall return a frequency value given the pixel’s y-coordinate. A list of frequency values can then be obtained to match with the list of ordered pairs. The lists were all sorted to match an increasing x-coordinate value to follow the convention of left-to-right note reading.  For the duration, a separate list was created such that each detected quarter note will append a value of 500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ms</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while half notes appends 1000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ms.</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Visualization of the steps implemented in each sections are shown in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Fig.s</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3,4,5.</a:t>
            </a:r>
          </a:p>
        </p:txBody>
      </p:sp>
    </p:spTree>
    <p:extLst>
      <p:ext uri="{BB962C8B-B14F-4D97-AF65-F5344CB8AC3E}">
        <p14:creationId xmlns:p14="http://schemas.microsoft.com/office/powerpoint/2010/main" val="417773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2000">
              <a:srgbClr val="0066FF"/>
            </a:gs>
            <a:gs pos="100000">
              <a:srgbClr val="660033"/>
            </a:gs>
            <a:gs pos="65000">
              <a:schemeClr val="tx1"/>
            </a:gs>
            <a:gs pos="0">
              <a:srgbClr val="7030A0"/>
            </a:gs>
          </a:gsLst>
          <a:path path="circle">
            <a:fillToRect l="100000" t="100000"/>
          </a:path>
        </a:gra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FA7AC6BA-8320-4C81-9565-82E0D2F27E47}"/>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pic>
        <p:nvPicPr>
          <p:cNvPr id="3074" name="Picture 2">
            <a:extLst>
              <a:ext uri="{FF2B5EF4-FFF2-40B4-BE49-F238E27FC236}">
                <a16:creationId xmlns:a16="http://schemas.microsoft.com/office/drawing/2014/main" id="{4E5E65D3-C940-4521-AF25-DC5F8D0A4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45" y="4722471"/>
            <a:ext cx="5107846" cy="3960000"/>
          </a:xfrm>
          <a:prstGeom prst="rect">
            <a:avLst/>
          </a:prstGeom>
          <a:solidFill>
            <a:schemeClr val="bg1"/>
          </a:solidFill>
          <a:effectLst>
            <a:outerShdw blurRad="63500" sx="102000" sy="102000" algn="ctr" rotWithShape="0">
              <a:prstClr val="black">
                <a:alpha val="40000"/>
              </a:prstClr>
            </a:outerShdw>
          </a:effectLst>
        </p:spPr>
      </p:pic>
      <p:pic>
        <p:nvPicPr>
          <p:cNvPr id="7" name="Picture 8">
            <a:extLst>
              <a:ext uri="{FF2B5EF4-FFF2-40B4-BE49-F238E27FC236}">
                <a16:creationId xmlns:a16="http://schemas.microsoft.com/office/drawing/2014/main" id="{B80E8432-9E7F-4CE1-9DA5-5801BB34C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96" y="345518"/>
            <a:ext cx="5115177" cy="3960000"/>
          </a:xfrm>
          <a:prstGeom prst="rect">
            <a:avLst/>
          </a:prstGeom>
          <a:solidFill>
            <a:schemeClr val="bg1"/>
          </a:solidFill>
          <a:effectLst>
            <a:outerShdw blurRad="63500" sx="102000" sy="102000" algn="ctr" rotWithShape="0">
              <a:prstClr val="black">
                <a:alpha val="40000"/>
              </a:prstClr>
            </a:outerShdw>
          </a:effectLst>
        </p:spPr>
      </p:pic>
      <p:sp>
        <p:nvSpPr>
          <p:cNvPr id="8" name="Subtitle 2">
            <a:extLst>
              <a:ext uri="{FF2B5EF4-FFF2-40B4-BE49-F238E27FC236}">
                <a16:creationId xmlns:a16="http://schemas.microsoft.com/office/drawing/2014/main" id="{FEF495EB-22B2-491E-86C4-1D0B9D12C7E2}"/>
              </a:ext>
            </a:extLst>
          </p:cNvPr>
          <p:cNvSpPr txBox="1">
            <a:spLocks/>
          </p:cNvSpPr>
          <p:nvPr/>
        </p:nvSpPr>
        <p:spPr>
          <a:xfrm>
            <a:off x="391163" y="4421529"/>
            <a:ext cx="5049209" cy="1213181"/>
          </a:xfrm>
          <a:prstGeom prst="rect">
            <a:avLst/>
          </a:prstGeom>
          <a:noFill/>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i="1" dirty="0">
                <a:solidFill>
                  <a:schemeClr val="bg1"/>
                </a:solidFill>
                <a:highlight>
                  <a:srgbClr val="000000"/>
                </a:highlight>
                <a:latin typeface="Abadi Extra Light" panose="020B0204020104020204" pitchFamily="34" charset="0"/>
              </a:rPr>
              <a:t>Figure 4. Coordinate and frequency extraction on musical notes in Section 2</a:t>
            </a:r>
          </a:p>
        </p:txBody>
      </p:sp>
      <p:sp>
        <p:nvSpPr>
          <p:cNvPr id="9" name="Subtitle 2">
            <a:extLst>
              <a:ext uri="{FF2B5EF4-FFF2-40B4-BE49-F238E27FC236}">
                <a16:creationId xmlns:a16="http://schemas.microsoft.com/office/drawing/2014/main" id="{8084153D-14AD-4077-9026-9FEF915F12F5}"/>
              </a:ext>
            </a:extLst>
          </p:cNvPr>
          <p:cNvSpPr txBox="1">
            <a:spLocks/>
          </p:cNvSpPr>
          <p:nvPr/>
        </p:nvSpPr>
        <p:spPr>
          <a:xfrm>
            <a:off x="325196" y="8798482"/>
            <a:ext cx="5049209" cy="264554"/>
          </a:xfrm>
          <a:prstGeom prst="rect">
            <a:avLst/>
          </a:prstGeom>
          <a:noFill/>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i="1" dirty="0">
                <a:solidFill>
                  <a:schemeClr val="bg1"/>
                </a:solidFill>
                <a:highlight>
                  <a:srgbClr val="000000"/>
                </a:highlight>
                <a:latin typeface="Abadi Extra Light" panose="020B0204020104020204" pitchFamily="34" charset="0"/>
              </a:rPr>
              <a:t>Figure 5. Coordinate and frequency extraction on musical notes in Section 3</a:t>
            </a:r>
          </a:p>
        </p:txBody>
      </p:sp>
    </p:spTree>
    <p:extLst>
      <p:ext uri="{BB962C8B-B14F-4D97-AF65-F5344CB8AC3E}">
        <p14:creationId xmlns:p14="http://schemas.microsoft.com/office/powerpoint/2010/main" val="36151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2000">
              <a:srgbClr val="0066FF"/>
            </a:gs>
            <a:gs pos="100000">
              <a:srgbClr val="660033"/>
            </a:gs>
            <a:gs pos="65000">
              <a:schemeClr val="tx1"/>
            </a:gs>
            <a:gs pos="0">
              <a:srgbClr val="7030A0"/>
            </a:gs>
          </a:gsLst>
          <a:path path="circle">
            <a:fillToRect l="100000" t="100000"/>
          </a:path>
        </a:gra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FA7AC6BA-8320-4C81-9565-82E0D2F27E47}"/>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pic>
        <p:nvPicPr>
          <p:cNvPr id="3076" name="Picture 4">
            <a:extLst>
              <a:ext uri="{FF2B5EF4-FFF2-40B4-BE49-F238E27FC236}">
                <a16:creationId xmlns:a16="http://schemas.microsoft.com/office/drawing/2014/main" id="{9A2FA845-BE11-4788-8AD4-14C625A60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00" y="259232"/>
            <a:ext cx="5400000" cy="2419499"/>
          </a:xfrm>
          <a:prstGeom prst="rect">
            <a:avLst/>
          </a:prstGeom>
          <a:solidFill>
            <a:schemeClr val="bg1"/>
          </a:solidFill>
          <a:effectLst>
            <a:outerShdw blurRad="63500" sx="102000" sy="102000" algn="ctr" rotWithShape="0">
              <a:prstClr val="black">
                <a:alpha val="40000"/>
              </a:prstClr>
            </a:outerShdw>
          </a:effectLst>
        </p:spPr>
      </p:pic>
      <p:pic>
        <p:nvPicPr>
          <p:cNvPr id="4104" name="Picture 8">
            <a:extLst>
              <a:ext uri="{FF2B5EF4-FFF2-40B4-BE49-F238E27FC236}">
                <a16:creationId xmlns:a16="http://schemas.microsoft.com/office/drawing/2014/main" id="{0F330737-2E17-4B82-93AE-502775F6D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99" y="2678731"/>
            <a:ext cx="5400000" cy="289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4D3795C1-C588-40CB-8507-174405F129D8}"/>
              </a:ext>
            </a:extLst>
          </p:cNvPr>
          <p:cNvSpPr txBox="1">
            <a:spLocks/>
          </p:cNvSpPr>
          <p:nvPr/>
        </p:nvSpPr>
        <p:spPr>
          <a:xfrm>
            <a:off x="466125" y="3052118"/>
            <a:ext cx="4782749" cy="818841"/>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endParaRPr>
          </a:p>
        </p:txBody>
      </p:sp>
      <p:sp>
        <p:nvSpPr>
          <p:cNvPr id="6" name="Subtitle 2">
            <a:extLst>
              <a:ext uri="{FF2B5EF4-FFF2-40B4-BE49-F238E27FC236}">
                <a16:creationId xmlns:a16="http://schemas.microsoft.com/office/drawing/2014/main" id="{3AB61B10-52C7-4C1F-9B63-3216D89D3D47}"/>
              </a:ext>
            </a:extLst>
          </p:cNvPr>
          <p:cNvSpPr txBox="1">
            <a:spLocks/>
          </p:cNvSpPr>
          <p:nvPr/>
        </p:nvSpPr>
        <p:spPr>
          <a:xfrm>
            <a:off x="466125" y="6045114"/>
            <a:ext cx="4782749" cy="3050118"/>
          </a:xfrm>
          <a:prstGeom prst="rect">
            <a:avLst/>
          </a:prstGeom>
          <a:ln>
            <a:noFill/>
          </a:ln>
        </p:spPr>
        <p:txBody>
          <a:bodyPr vert="horz" lIns="42863" tIns="21431" rIns="42863" bIns="21431"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Overall, I successfully extracted the coordinates of quarter notes and half notes as shown in the top image in Fig 6. Upon playing the audio in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WinSound</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the deviations of my calculated frequencies manifests as sharp/flat notes. This is because the calculation of frequency is based on the equation of the line of the calibration, instead of the actual discretized one. Results could also further be improved by implementing more appropriate thresholding and morphological operations. </a:t>
            </a:r>
          </a:p>
          <a:p>
            <a:pPr algn="just"/>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I want to thank my classmates (Joanne, Kenneth,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Rhei</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a:t>
            </a:r>
            <a:r>
              <a:rPr lang="en-PH" sz="1400" dirty="0" err="1">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CriCri</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etc.) for attending to my  questions indefinitely. In this activity, I’d give myself a score of </a:t>
            </a:r>
            <a:r>
              <a:rPr lang="en-PH" sz="1400" dirty="0">
                <a:solidFill>
                  <a:schemeClr val="bg1"/>
                </a:solidFill>
                <a:effectLst>
                  <a:outerShdw blurRad="38100" dist="38100" dir="2700000" algn="tl">
                    <a:schemeClr val="bg1">
                      <a:alpha val="43000"/>
                    </a:schemeClr>
                  </a:outerShdw>
                </a:effectLst>
                <a:highlight>
                  <a:srgbClr val="FFFF00"/>
                </a:highlight>
                <a:latin typeface="Abadi Extra Light" panose="020B0204020104020204" pitchFamily="34" charset="0"/>
                <a:cs typeface="Times New Roman" panose="02020603050405020304" pitchFamily="18" charset="0"/>
              </a:rPr>
              <a:t> </a:t>
            </a:r>
            <a:r>
              <a:rPr lang="en-PH" sz="1400" b="1" dirty="0">
                <a:effectLst>
                  <a:outerShdw blurRad="38100" dist="38100" dir="2700000" algn="tl">
                    <a:schemeClr val="bg1">
                      <a:alpha val="43000"/>
                    </a:schemeClr>
                  </a:outerShdw>
                </a:effectLst>
                <a:highlight>
                  <a:srgbClr val="FFFF00"/>
                </a:highlight>
                <a:latin typeface="Abadi Extra Light" panose="020B0204020104020204" pitchFamily="34" charset="0"/>
                <a:cs typeface="Times New Roman" panose="02020603050405020304" pitchFamily="18" charset="0"/>
              </a:rPr>
              <a:t>9 </a:t>
            </a:r>
            <a:r>
              <a:rPr lang="en-PH" sz="1400" dirty="0">
                <a:solidFill>
                  <a:schemeClr val="bg1"/>
                </a:solidFill>
                <a:effectLst>
                  <a:outerShdw blurRad="38100" dist="38100" dir="2700000" algn="tl">
                    <a:schemeClr val="bg1">
                      <a:alpha val="43000"/>
                    </a:schemeClr>
                  </a:outerShdw>
                </a:effectLst>
                <a:highlight>
                  <a:srgbClr val="FFFF00"/>
                </a:highlight>
                <a:latin typeface="Abadi Extra Light" panose="020B0204020104020204" pitchFamily="34" charset="0"/>
                <a:cs typeface="Times New Roman" panose="02020603050405020304" pitchFamily="18" charset="0"/>
              </a:rPr>
              <a:t>.</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a:t>
            </a:r>
          </a:p>
          <a:p>
            <a:pPr algn="just"/>
            <a:endPar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endParaRPr>
          </a:p>
          <a:p>
            <a:pPr algn="just">
              <a:lnSpc>
                <a:spcPct val="100000"/>
              </a:lnSpc>
              <a:spcBef>
                <a:spcPts val="0"/>
              </a:spcBef>
            </a:pP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References:</a:t>
            </a:r>
          </a:p>
          <a:p>
            <a:pPr algn="just">
              <a:lnSpc>
                <a:spcPct val="100000"/>
              </a:lnSpc>
              <a:spcBef>
                <a:spcPts val="0"/>
              </a:spcBef>
            </a:pP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M. Soriano, “</a:t>
            </a:r>
            <a:r>
              <a:rPr lang="en-US"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Playing notes by image processing</a:t>
            </a: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 2019. </a:t>
            </a:r>
          </a:p>
          <a:p>
            <a:pPr algn="just">
              <a:lnSpc>
                <a:spcPct val="100000"/>
              </a:lnSpc>
              <a:spcBef>
                <a:spcPts val="0"/>
              </a:spcBef>
            </a:pPr>
            <a:r>
              <a:rPr lang="en-PH" sz="1400" dirty="0">
                <a:solidFill>
                  <a:schemeClr val="bg1"/>
                </a:solidFill>
                <a:effectLst>
                  <a:outerShdw blurRad="38100" dist="38100" dir="2700000" algn="tl">
                    <a:schemeClr val="bg1">
                      <a:alpha val="43000"/>
                    </a:schemeClr>
                  </a:outerShdw>
                </a:effectLst>
                <a:highlight>
                  <a:srgbClr val="000000"/>
                </a:highlight>
                <a:latin typeface="Abadi Extra Light" panose="020B0204020104020204" pitchFamily="34" charset="0"/>
                <a:cs typeface="Times New Roman" panose="02020603050405020304" pitchFamily="18" charset="0"/>
              </a:rPr>
              <a:t>theoretical frequencies: https://pages.mtu.edu/~suits/notefreqs.html</a:t>
            </a:r>
          </a:p>
        </p:txBody>
      </p:sp>
      <p:sp>
        <p:nvSpPr>
          <p:cNvPr id="7" name="Subtitle 2">
            <a:extLst>
              <a:ext uri="{FF2B5EF4-FFF2-40B4-BE49-F238E27FC236}">
                <a16:creationId xmlns:a16="http://schemas.microsoft.com/office/drawing/2014/main" id="{3D2CBDBF-53CE-4466-A042-944B2AD0F508}"/>
              </a:ext>
            </a:extLst>
          </p:cNvPr>
          <p:cNvSpPr txBox="1">
            <a:spLocks/>
          </p:cNvSpPr>
          <p:nvPr/>
        </p:nvSpPr>
        <p:spPr>
          <a:xfrm>
            <a:off x="466125" y="5671727"/>
            <a:ext cx="5049209" cy="272391"/>
          </a:xfrm>
          <a:prstGeom prst="rect">
            <a:avLst/>
          </a:prstGeom>
          <a:noFill/>
          <a:ln>
            <a:noFill/>
          </a:ln>
        </p:spPr>
        <p:txBody>
          <a:bodyPr vert="horz" lIns="42863" tIns="21431" rIns="42863" bIns="21431"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i="1" dirty="0">
                <a:solidFill>
                  <a:schemeClr val="bg1"/>
                </a:solidFill>
                <a:highlight>
                  <a:srgbClr val="000000"/>
                </a:highlight>
                <a:latin typeface="Abadi Extra Light" panose="020B0204020104020204" pitchFamily="34" charset="0"/>
              </a:rPr>
              <a:t>Figure 6. Overall coordinate extraction and frequency determination results. The plot shows how my experimental frequency deviates from the actual frequency. </a:t>
            </a:r>
          </a:p>
        </p:txBody>
      </p:sp>
    </p:spTree>
    <p:extLst>
      <p:ext uri="{BB962C8B-B14F-4D97-AF65-F5344CB8AC3E}">
        <p14:creationId xmlns:p14="http://schemas.microsoft.com/office/powerpoint/2010/main" val="3859810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FC093-2DD1-4AEE-B5F2-BE187ED346FE}">
  <ds:schemaRefs>
    <ds:schemaRef ds:uri="http://schemas.microsoft.com/office/infopath/2007/PartnerControls"/>
    <ds:schemaRef ds:uri="f3eb4074-24aa-4486-9f24-4d27e147b143"/>
    <ds:schemaRef ds:uri="http://purl.org/dc/terms/"/>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2238</TotalTime>
  <Words>810</Words>
  <Application>Microsoft Office PowerPoint</Application>
  <PresentationFormat>On-screen Show (16:10)</PresentationFormat>
  <Paragraphs>21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Abadi Extra Light</vt:lpstr>
      <vt:lpstr>Arial</vt:lpstr>
      <vt:lpstr>Bahnschrift Condensed</vt:lpstr>
      <vt:lpstr>Bahnschrift SemiCondensed</vt:lpstr>
      <vt:lpstr>Bahnschrift SemiLight</vt:lpstr>
      <vt:lpstr>Calibri</vt:lpstr>
      <vt:lpstr>Calibri Light</vt:lpstr>
      <vt:lpstr>Rollete Qaku</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126</cp:revision>
  <dcterms:created xsi:type="dcterms:W3CDTF">2019-08-27T13:25:33Z</dcterms:created>
  <dcterms:modified xsi:type="dcterms:W3CDTF">2019-10-03T15:27:21Z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